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1127" r:id="rId3"/>
    <p:sldId id="419" r:id="rId4"/>
    <p:sldId id="1145" r:id="rId5"/>
    <p:sldId id="1153" r:id="rId6"/>
    <p:sldId id="1155" r:id="rId7"/>
    <p:sldId id="1156" r:id="rId8"/>
    <p:sldId id="1152" r:id="rId9"/>
    <p:sldId id="1146" r:id="rId10"/>
    <p:sldId id="1147" r:id="rId11"/>
    <p:sldId id="1157" r:id="rId12"/>
    <p:sldId id="1148" r:id="rId13"/>
    <p:sldId id="1151" r:id="rId14"/>
    <p:sldId id="1144" r:id="rId15"/>
    <p:sldId id="1158" r:id="rId16"/>
    <p:sldId id="1159" r:id="rId17"/>
    <p:sldId id="1140" r:id="rId18"/>
    <p:sldId id="114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2356" autoAdjust="0"/>
  </p:normalViewPr>
  <p:slideViewPr>
    <p:cSldViewPr snapToGrid="0">
      <p:cViewPr varScale="1">
        <p:scale>
          <a:sx n="80" d="100"/>
          <a:sy n="80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="" xmlns:a16="http://schemas.microsoft.com/office/drawing/2014/main" id="{279F8C30-36DF-4081-ACEA-58B418DC84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47AA8CC2-9458-4D9D-834C-8DFEB85C88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499B5-4DC6-4568-BC3D-10E4F4E23388}" type="datetimeFigureOut">
              <a:rPr lang="fr-FR" smtClean="0"/>
              <a:t>30/03/2024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21F7E60C-2C5E-48F2-B04F-B6A2D3503E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9D1A85EF-52E4-4988-857B-AFC445B44B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6B11E-5051-4453-BB95-8B8A79C3AB8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22547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D5F68-ECA8-46CA-BC59-65BDA7379827}" type="datetimeFigureOut">
              <a:rPr lang="fr-FR" smtClean="0"/>
              <a:t>30/03/2024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C715F-13DF-48A8-BA78-A060DBA7845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07663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C715F-13DF-48A8-BA78-A060DBA78453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4348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fr-FR" sz="1800" dirty="0"/>
              <a:t> Assurer que les caractéristiques produit au process qui conditionnent la Qualité sont toujours conformes aux spécifications</a:t>
            </a:r>
          </a:p>
          <a:p>
            <a:pPr marL="68580" indent="0">
              <a:buNone/>
            </a:pPr>
            <a:endParaRPr lang="fr-FR" sz="1800" dirty="0"/>
          </a:p>
          <a:p>
            <a:pPr marL="68580" indent="0">
              <a:buNone/>
            </a:pPr>
            <a:r>
              <a:rPr lang="fr-FR" sz="1800" dirty="0"/>
              <a:t>    Etre capable d’analyser les dérives et les interactions entre caractéristiques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B2241-9E90-49DB-8CD8-BB81EC663973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070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C715F-13DF-48A8-BA78-A060DBA78453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9097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822325"/>
            <a:ext cx="6592888" cy="37099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98FBEA86-0D91-49EA-A118-C94B246B09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3C715F-13DF-48A8-BA78-A060DBA78453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047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3C715F-13DF-48A8-BA78-A060DBA78453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4457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B0287-D7FB-4A8B-92D1-323ECD4EEDB4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E03-4BA2-4F11-B1F9-72587E6DA5B5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D710-DA28-4CD0-86EE-3172FE813961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5E65-844D-4E38-AEE8-97C3AEA5A59F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1238-77DF-4353-B75D-5CCA82B0AE92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A9E1A-ACA5-454B-9202-3533D0E2CB2D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590D-41C0-4CE1-AB7C-640D62CD23FC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E16A-4914-4283-AA2F-F59505CA731A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B5D66-C227-4FE2-9457-14C95B27D356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EE0A-1F84-455C-8008-728A1EC996DC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F2DE3-C875-44A8-93A5-8457F6D210AA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224E-BB64-40F8-81E4-C42EFAAF9929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EDEC-4221-4302-95F1-9657C109F907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EA8-49B8-492F-9661-271684D738EC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BD96-A374-4991-9F24-90DFB9E92BBC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08E5-86D5-46B9-BADA-B387D513E972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D3E4B-B33C-4A01-9B06-1F3E1246306E}" type="datetime1">
              <a:rPr lang="en-US" smtClean="0"/>
              <a:t>3/30/2024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slideshare.net/JoelDUFLOT/djlean228mudamurimurapptx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izibook.eyrolles.com/produit/4557/9782212423235/Lusine%20du%20futur" TargetMode="External"/><Relationship Id="rId3" Type="http://schemas.openxmlformats.org/officeDocument/2006/relationships/hyperlink" Target="https://www.youtube.com/watch?v=S6jYP55odN4" TargetMode="External"/><Relationship Id="rId7" Type="http://schemas.openxmlformats.org/officeDocument/2006/relationships/hyperlink" Target="http://www.eponine-pauchard.com/2010/06/5-pourquoi-et-qqoqcp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joelduflot-lean.fr/juste-a-temps/" TargetMode="External"/><Relationship Id="rId5" Type="http://schemas.openxmlformats.org/officeDocument/2006/relationships/hyperlink" Target="https://www.youtube.com/watch?v=ciJckWCMvpA" TargetMode="External"/><Relationship Id="rId10" Type="http://schemas.openxmlformats.org/officeDocument/2006/relationships/hyperlink" Target="https://joelduflot-lean.fr/" TargetMode="External"/><Relationship Id="rId4" Type="http://schemas.openxmlformats.org/officeDocument/2006/relationships/hyperlink" Target="http://christian.hohmann.free.fr/index.php/lean-entreprise/la-boite-a-outils-lean/243-vsm-la-cartographie-des-flux" TargetMode="External"/><Relationship Id="rId9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slideshare.net/JoelDUFLOT/djlean2210lissagepptx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9FDC573-0623-468F-A0CA-00E4C244D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856701"/>
            <a:ext cx="8915399" cy="1012559"/>
          </a:xfrm>
        </p:spPr>
        <p:txBody>
          <a:bodyPr/>
          <a:lstStyle/>
          <a:p>
            <a:r>
              <a:rPr lang="fr-FR" dirty="0"/>
              <a:t>Fondamentaux du Lean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4CA241BD-E25A-4F7D-B411-CDDA516B1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1579" y="2679135"/>
            <a:ext cx="8915399" cy="113444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fr-FR" sz="3200" dirty="0"/>
              <a:t>9   </a:t>
            </a:r>
            <a:r>
              <a:rPr lang="fr-FR" sz="3200" dirty="0" smtClean="0"/>
              <a:t>Le flux et le Lead Time</a:t>
            </a:r>
            <a:endParaRPr lang="fr-FR" sz="3200" dirty="0"/>
          </a:p>
          <a:p>
            <a:pPr>
              <a:lnSpc>
                <a:spcPct val="120000"/>
              </a:lnSpc>
            </a:pPr>
            <a:endParaRPr lang="fr-FR" sz="3200" dirty="0"/>
          </a:p>
          <a:p>
            <a:pPr>
              <a:lnSpc>
                <a:spcPct val="120000"/>
              </a:lnSpc>
            </a:pPr>
            <a:endParaRPr lang="fr-FR" sz="32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8BC8FD67-A5E2-44FB-8AA7-6749CA15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40035" y="5652287"/>
            <a:ext cx="5590960" cy="1205713"/>
          </a:xfrm>
        </p:spPr>
        <p:txBody>
          <a:bodyPr/>
          <a:lstStyle/>
          <a:p>
            <a:r>
              <a:rPr lang="fr-FR" sz="1600" dirty="0" smtClean="0"/>
              <a:t>Joel Duflot 2022 Conseil en Excellence opérationnelle Blog : https://joelduflot-lean.fr</a:t>
            </a:r>
            <a:endParaRPr lang="fr-FR" sz="16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C31284B1-C5CA-420E-B0AF-2D752DE3D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1FC26513-419C-4CFD-A890-D210FEDC7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0318" y="2171195"/>
            <a:ext cx="3437773" cy="380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98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1" y="332400"/>
            <a:ext cx="8073389" cy="784128"/>
          </a:xfrm>
        </p:spPr>
        <p:txBody>
          <a:bodyPr>
            <a:normAutofit/>
          </a:bodyPr>
          <a:lstStyle/>
          <a:p>
            <a:r>
              <a:rPr lang="en-GB" dirty="0" smtClean="0"/>
              <a:t>Flux  </a:t>
            </a:r>
            <a:r>
              <a:rPr lang="en-GB" b="1" dirty="0" smtClean="0"/>
              <a:t>Poussé</a:t>
            </a:r>
            <a:r>
              <a:rPr lang="en-GB" dirty="0" smtClean="0"/>
              <a:t> – Flux tiré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73644" y="3595817"/>
            <a:ext cx="9218140" cy="30644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  Les commandes sont affectées directement au stock de produit fini pour servir les clients</a:t>
            </a:r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400" dirty="0" smtClean="0"/>
              <a:t> Les approvisionnements et la production dépendent des prévisions de vente, corrigée de l’état du stock</a:t>
            </a:r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400" dirty="0" smtClean="0"/>
              <a:t> Plus le lead time est long plus le stock doit être important pour pallier aux écarts de prévision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9212" y="6271732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="" xmlns:a16="http://schemas.microsoft.com/office/drawing/2014/main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391" y="787782"/>
            <a:ext cx="506156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b="12311"/>
          <a:stretch/>
        </p:blipFill>
        <p:spPr>
          <a:xfrm>
            <a:off x="890062" y="1041536"/>
            <a:ext cx="11009495" cy="2368930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 flipH="1" flipV="1">
            <a:off x="9304638" y="2879124"/>
            <a:ext cx="827904" cy="815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700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1" y="332400"/>
            <a:ext cx="8073389" cy="784128"/>
          </a:xfrm>
        </p:spPr>
        <p:txBody>
          <a:bodyPr>
            <a:normAutofit/>
          </a:bodyPr>
          <a:lstStyle/>
          <a:p>
            <a:r>
              <a:rPr lang="en-GB" dirty="0" smtClean="0"/>
              <a:t>Flux  Poussé – Flux </a:t>
            </a:r>
            <a:r>
              <a:rPr lang="en-GB" b="1" dirty="0" smtClean="0"/>
              <a:t>tiré</a:t>
            </a:r>
            <a:endParaRPr lang="en-GB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73644" y="3323968"/>
            <a:ext cx="9638270" cy="3336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  Les Commandes sont envoyées au gestionnaire d’appro qui appelle les pièces nécessaires depuis le stock fournisseur.</a:t>
            </a:r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400" dirty="0" smtClean="0"/>
              <a:t> </a:t>
            </a:r>
            <a:r>
              <a:rPr lang="fr-FR" i="1" dirty="0" smtClean="0"/>
              <a:t>On constate que le stock principal est toujours au bout de la flèche « commandes »</a:t>
            </a:r>
            <a:endParaRPr lang="fr-FR" sz="2400" i="1" dirty="0" smtClean="0"/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400" dirty="0" smtClean="0"/>
              <a:t> Ensuite </a:t>
            </a:r>
            <a:r>
              <a:rPr lang="fr-FR" sz="2400" b="1" dirty="0" smtClean="0"/>
              <a:t>pas de gestion</a:t>
            </a:r>
            <a:r>
              <a:rPr lang="fr-FR" sz="2400" dirty="0" smtClean="0"/>
              <a:t>, peu de stock (hors encours de fonctionnement), les commandes suivent le flux</a:t>
            </a:r>
          </a:p>
          <a:p>
            <a:pPr marL="0" indent="0">
              <a:buNone/>
            </a:pPr>
            <a:r>
              <a:rPr lang="fr-FR" sz="2400" dirty="0" smtClean="0"/>
              <a:t>  </a:t>
            </a:r>
            <a:r>
              <a:rPr lang="fr-FR" sz="2400" i="1" dirty="0" smtClean="0"/>
              <a:t>Le lead time doit être inférieur au délai acceptable par le client.</a:t>
            </a:r>
            <a:r>
              <a:rPr lang="fr-FR" sz="2400" dirty="0" smtClean="0"/>
              <a:t> </a:t>
            </a:r>
            <a:r>
              <a:rPr lang="fr-FR" dirty="0" smtClean="0"/>
              <a:t>L’absence de stock le réduit fortement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9212" y="6271732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="" xmlns:a16="http://schemas.microsoft.com/office/drawing/2014/main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391" y="787782"/>
            <a:ext cx="506156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533" y="1085988"/>
            <a:ext cx="10384685" cy="1891990"/>
          </a:xfrm>
          <a:prstGeom prst="rect">
            <a:avLst/>
          </a:prstGeom>
        </p:spPr>
      </p:pic>
      <p:cxnSp>
        <p:nvCxnSpPr>
          <p:cNvPr id="8" name="Connecteur droit avec flèche 7"/>
          <p:cNvCxnSpPr/>
          <p:nvPr/>
        </p:nvCxnSpPr>
        <p:spPr>
          <a:xfrm flipH="1" flipV="1">
            <a:off x="3089189" y="2496065"/>
            <a:ext cx="3200402" cy="1853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571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1" y="332400"/>
            <a:ext cx="8073389" cy="784128"/>
          </a:xfrm>
        </p:spPr>
        <p:txBody>
          <a:bodyPr>
            <a:normAutofit/>
          </a:bodyPr>
          <a:lstStyle/>
          <a:p>
            <a:r>
              <a:rPr lang="en-GB" dirty="0" smtClean="0"/>
              <a:t>Flux  Poussé – Flux tiré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56951" y="1116527"/>
            <a:ext cx="10132540" cy="5506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En général on travaille en </a:t>
            </a:r>
            <a:r>
              <a:rPr lang="fr-FR" sz="2400" b="1" dirty="0" smtClean="0"/>
              <a:t>mix tiré poussé</a:t>
            </a:r>
          </a:p>
          <a:p>
            <a:pPr marL="0" indent="0">
              <a:buNone/>
            </a:pPr>
            <a:r>
              <a:rPr lang="fr-FR" sz="2400" dirty="0" smtClean="0"/>
              <a:t>On engage la commande de telle sorte que le délai client corresponde au lead time des dernières opérations.</a:t>
            </a:r>
          </a:p>
          <a:p>
            <a:pPr marL="0" indent="0">
              <a:buNone/>
            </a:pPr>
            <a:r>
              <a:rPr lang="fr-FR" sz="2400" dirty="0" smtClean="0"/>
              <a:t>L’amont est en flux poussé sur prévision, ou comme ici tiré de proche en proche mais indépendamment des commandes.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000" i="1" dirty="0" smtClean="0"/>
              <a:t>L’amont complète un stock en bout de « flèche commandes »</a:t>
            </a:r>
            <a:endParaRPr lang="fr-FR" sz="2000" i="1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9212" y="6271732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="" xmlns:a16="http://schemas.microsoft.com/office/drawing/2014/main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49" y="3604075"/>
            <a:ext cx="10856236" cy="182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209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1" y="332400"/>
            <a:ext cx="8243855" cy="784128"/>
          </a:xfrm>
        </p:spPr>
        <p:txBody>
          <a:bodyPr>
            <a:normAutofit/>
          </a:bodyPr>
          <a:lstStyle/>
          <a:p>
            <a:r>
              <a:rPr lang="en-GB" dirty="0" smtClean="0"/>
              <a:t>Flux  : One piece flow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051222" y="1116527"/>
            <a:ext cx="8686798" cy="55066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On a vu que moins il y a de pièces en en-cours plus le lead time est court.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Si on engage par lot de 1 pièce, sans encours intermédiaire, on se trouve au minimum possible.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Chercher à atteindre le one piece flow est une source de progrès importante, on s’oblige à éliminer les dysfonctionnements </a:t>
            </a:r>
            <a:r>
              <a:rPr lang="fr-FR" sz="2400" dirty="0" smtClean="0">
                <a:hlinkClick r:id="rId2"/>
              </a:rPr>
              <a:t>(Mudas).</a:t>
            </a:r>
            <a:endParaRPr lang="fr-F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Cette notion s’applique aussi hors de l’entreprise, on achète la pièce dont on a besoin, on livre le client boite par boite, on traite les commandes une à une etc.</a:t>
            </a:r>
            <a:endParaRPr lang="fr-FR" sz="24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9212" y="6271732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="" xmlns:a16="http://schemas.microsoft.com/office/drawing/2014/main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Picture 5" descr="enseignant">
            <a:extLst>
              <a:ext uri="{FF2B5EF4-FFF2-40B4-BE49-F238E27FC236}">
                <a16:creationId xmlns="" xmlns:a16="http://schemas.microsoft.com/office/drawing/2014/main" id="{63F4D585-37AD-43B2-8EE7-0218BEEAA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550" y="0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669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1" y="332400"/>
            <a:ext cx="8073389" cy="784128"/>
          </a:xfrm>
        </p:spPr>
        <p:txBody>
          <a:bodyPr>
            <a:normAutofit/>
          </a:bodyPr>
          <a:lstStyle/>
          <a:p>
            <a:r>
              <a:rPr lang="en-GB" dirty="0" smtClean="0"/>
              <a:t>Le flux  : One piece flow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14400" y="1116528"/>
            <a:ext cx="10041893" cy="5506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 smtClean="0"/>
              <a:t>Plus simple plus rapide, plus compact ; exemple réel</a:t>
            </a:r>
          </a:p>
          <a:p>
            <a:pPr marL="0" indent="0">
              <a:buNone/>
            </a:pPr>
            <a:endParaRPr lang="fr-FR" sz="2600" dirty="0"/>
          </a:p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endParaRPr lang="fr-FR" sz="2600" dirty="0"/>
          </a:p>
          <a:p>
            <a:pPr marL="0" indent="0">
              <a:buNone/>
            </a:pPr>
            <a:endParaRPr lang="fr-FR" sz="2600" dirty="0" smtClean="0"/>
          </a:p>
          <a:p>
            <a:r>
              <a:rPr lang="fr-FR" sz="2000" dirty="0" smtClean="0"/>
              <a:t>Après suppression des conteneurs </a:t>
            </a:r>
            <a:r>
              <a:rPr lang="fr-FR" sz="2000" dirty="0" smtClean="0"/>
              <a:t>internes, </a:t>
            </a:r>
            <a:r>
              <a:rPr lang="fr-FR" sz="2000" dirty="0" smtClean="0"/>
              <a:t>rapprochement des machines :</a:t>
            </a:r>
          </a:p>
          <a:p>
            <a:pPr lvl="1"/>
            <a:r>
              <a:rPr lang="fr-FR" dirty="0" smtClean="0"/>
              <a:t> </a:t>
            </a:r>
            <a:r>
              <a:rPr lang="fr-FR" sz="1800" dirty="0" smtClean="0"/>
              <a:t>Lead time divisé par 15</a:t>
            </a:r>
          </a:p>
          <a:p>
            <a:pPr lvl="1"/>
            <a:r>
              <a:rPr lang="fr-FR" sz="1800" dirty="0" smtClean="0"/>
              <a:t> </a:t>
            </a:r>
            <a:r>
              <a:rPr lang="fr-FR" sz="1800" dirty="0"/>
              <a:t>M</a:t>
            </a:r>
            <a:r>
              <a:rPr lang="fr-FR" sz="1800" dirty="0" smtClean="0"/>
              <a:t>oins de déplacements inutiles</a:t>
            </a:r>
          </a:p>
          <a:p>
            <a:pPr lvl="1"/>
            <a:r>
              <a:rPr lang="fr-FR" sz="1800" dirty="0" smtClean="0"/>
              <a:t> Surface divisée par 2</a:t>
            </a:r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="" xmlns:a16="http://schemas.microsoft.com/office/drawing/2014/main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191" y="1676146"/>
            <a:ext cx="10917174" cy="180047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/>
          <a:srcRect l="7073" r="2983"/>
          <a:stretch/>
        </p:blipFill>
        <p:spPr>
          <a:xfrm>
            <a:off x="4609070" y="5163096"/>
            <a:ext cx="7154562" cy="140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666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1" y="332400"/>
            <a:ext cx="8243855" cy="784128"/>
          </a:xfrm>
        </p:spPr>
        <p:txBody>
          <a:bodyPr>
            <a:normAutofit/>
          </a:bodyPr>
          <a:lstStyle/>
          <a:p>
            <a:r>
              <a:rPr lang="en-GB" dirty="0" smtClean="0"/>
              <a:t>Flux  : Pilotage synchrone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051222" y="1116527"/>
            <a:ext cx="8686798" cy="55066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Sur un flux en one piece flow, il est facile de greffer d’autres flux qui vont avancer en parallèle du premier, le flux menant.</a:t>
            </a:r>
            <a:br>
              <a:rPr lang="fr-FR" sz="2400" dirty="0" smtClean="0"/>
            </a:br>
            <a:r>
              <a:rPr lang="fr-FR" sz="2400" dirty="0" smtClean="0"/>
              <a:t>On engage simultanément un produit et ses composants sur les flux, les composants rejoignent le flux menant au point de mariage prévu.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C’est très simple, beaucoup plus simple que tout autre système s’il y a plusieurs variantes de produit, à 0 stock, mais il faut maitriser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200" dirty="0" smtClean="0"/>
              <a:t>Le temps de réquisition ; les flux synchrones sont plus courts que le flux menant par définition. Le fournisseur est donc proche et réactif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200" dirty="0" smtClean="0"/>
              <a:t>La stabilité du flux menant, sinon tous les flux sont perturbés</a:t>
            </a:r>
            <a:endParaRPr lang="fr-FR" sz="2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21450" y="6492875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="" xmlns:a16="http://schemas.microsoft.com/office/drawing/2014/main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7" name="Picture 5" descr="enseignant">
            <a:extLst>
              <a:ext uri="{FF2B5EF4-FFF2-40B4-BE49-F238E27FC236}">
                <a16:creationId xmlns="" xmlns:a16="http://schemas.microsoft.com/office/drawing/2014/main" id="{63F4D585-37AD-43B2-8EE7-0218BEEAA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550" y="0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741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1" y="332400"/>
            <a:ext cx="8243855" cy="784128"/>
          </a:xfrm>
        </p:spPr>
        <p:txBody>
          <a:bodyPr>
            <a:normAutofit/>
          </a:bodyPr>
          <a:lstStyle/>
          <a:p>
            <a:r>
              <a:rPr lang="en-GB" dirty="0" smtClean="0"/>
              <a:t>Flux  : Pilotage synchrone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100649" y="4460789"/>
            <a:ext cx="8686798" cy="189124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Le flux menant est le plus long (ici 4h), les autres ont des périodes d’attente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200" dirty="0" smtClean="0"/>
              <a:t>L’ordre d’engagement doit être conservé au mieux pour éviter les tris au mariage</a:t>
            </a:r>
            <a:endParaRPr lang="fr-FR" sz="2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21450" y="6492875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="" xmlns:a16="http://schemas.microsoft.com/office/drawing/2014/main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5658" y="1375110"/>
            <a:ext cx="9447676" cy="270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939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56041" y="1159677"/>
            <a:ext cx="5654474" cy="576252"/>
          </a:xfrm>
        </p:spPr>
        <p:txBody>
          <a:bodyPr>
            <a:normAutofit/>
          </a:bodyPr>
          <a:lstStyle/>
          <a:p>
            <a:pPr defTabSz="714455">
              <a:defRPr/>
            </a:pPr>
            <a:r>
              <a:rPr lang="fr-FR" sz="2250" dirty="0" smtClean="0"/>
              <a:t>Flux </a:t>
            </a:r>
            <a:r>
              <a:rPr lang="fr-FR" sz="2250" dirty="0"/>
              <a:t>et industrie 4.0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="" xmlns:a16="http://schemas.microsoft.com/office/drawing/2014/main" id="{45268E6F-148F-4009-93F7-87E503A3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679968-0ECE-4B5B-967F-A6A6ACE67DE8}" type="slidenum">
              <a:rPr lang="fr-FR" smtClean="0"/>
              <a:pPr>
                <a:defRPr/>
              </a:pPr>
              <a:t>17</a:t>
            </a:fld>
            <a:endParaRPr lang="fr-FR" dirty="0"/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64AC56D2-44B2-4DF0-8F08-80776250152A}"/>
              </a:ext>
            </a:extLst>
          </p:cNvPr>
          <p:cNvSpPr txBox="1">
            <a:spLocks noChangeArrowheads="1"/>
          </p:cNvSpPr>
          <p:nvPr/>
        </p:nvSpPr>
        <p:spPr>
          <a:xfrm>
            <a:off x="2224216" y="1927057"/>
            <a:ext cx="8539479" cy="3645840"/>
          </a:xfrm>
          <a:prstGeom prst="rect">
            <a:avLst/>
          </a:prstGeo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69008" tIns="34505" rIns="69008" bIns="34505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Les outils de production automatisés facilitent l’enchainement des opérations</a:t>
            </a:r>
          </a:p>
          <a:p>
            <a:r>
              <a:rPr lang="fr-FR" sz="2000" dirty="0" smtClean="0"/>
              <a:t>La facilité de communication accroit la réactivité face à l’évolution de la demande, elle facilite le synchrone.</a:t>
            </a:r>
          </a:p>
          <a:p>
            <a:r>
              <a:rPr lang="fr-FR" sz="2000" dirty="0" smtClean="0"/>
              <a:t>Les moyens de production flexibles facilitent le travail en one piece flow</a:t>
            </a:r>
          </a:p>
          <a:p>
            <a:endParaRPr lang="fr-FR" sz="2000" dirty="0"/>
          </a:p>
          <a:p>
            <a:r>
              <a:rPr lang="fr-FR" sz="2000" dirty="0" smtClean="0"/>
              <a:t>Attention à ne pas automatiser les Mudas à coup de système logiques performant gérant des transports ou des stocks inutiles.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796338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FE39607-1455-4EFD-AF74-618410B5E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1697" y="521128"/>
            <a:ext cx="3104303" cy="533307"/>
          </a:xfrm>
        </p:spPr>
        <p:txBody>
          <a:bodyPr>
            <a:normAutofit fontScale="90000"/>
          </a:bodyPr>
          <a:lstStyle/>
          <a:p>
            <a:r>
              <a:rPr lang="fr-FR" dirty="0"/>
              <a:t>Liens utiles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8C24A7E6-7B8C-4E08-B168-822FFEDE1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8912" y="2848005"/>
            <a:ext cx="6789872" cy="2428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En détail</a:t>
            </a:r>
          </a:p>
          <a:p>
            <a:r>
              <a:rPr lang="fr-FR" u="sng" dirty="0" smtClean="0">
                <a:hlinkClick r:id="rId3"/>
              </a:rPr>
              <a:t>Flux poussé tiré en </a:t>
            </a:r>
            <a:r>
              <a:rPr lang="fr-FR" u="sng" smtClean="0">
                <a:hlinkClick r:id="rId3"/>
              </a:rPr>
              <a:t>vidéo</a:t>
            </a:r>
            <a:r>
              <a:rPr lang="fr-FR" u="sng" smtClean="0"/>
              <a:t> humour</a:t>
            </a:r>
            <a:endParaRPr lang="fr-FR" u="sng" dirty="0">
              <a:hlinkClick r:id="rId4"/>
            </a:endParaRPr>
          </a:p>
          <a:p>
            <a:r>
              <a:rPr lang="fr-FR" u="sng" dirty="0" smtClean="0">
                <a:hlinkClick r:id="rId5"/>
              </a:rPr>
              <a:t>One piece flow</a:t>
            </a:r>
            <a:r>
              <a:rPr lang="fr-FR" u="sng" dirty="0" smtClean="0"/>
              <a:t> en vidéo</a:t>
            </a:r>
            <a:endParaRPr lang="fr-FR" u="sng" dirty="0">
              <a:hlinkClick r:id="rId4"/>
            </a:endParaRPr>
          </a:p>
          <a:p>
            <a:r>
              <a:rPr lang="fr-FR" u="sng" dirty="0">
                <a:hlinkClick r:id="rId6"/>
              </a:rPr>
              <a:t>Sur le blog DJLean</a:t>
            </a:r>
            <a:endParaRPr lang="fr-FR" dirty="0"/>
          </a:p>
          <a:p>
            <a:pPr marL="0" indent="0">
              <a:buNone/>
            </a:pPr>
            <a:endParaRPr lang="en-US" sz="1600" b="1" dirty="0">
              <a:hlinkClick r:id="rId7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AFBF048E-568D-4A84-A28C-FBA06202D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8479" y="1608436"/>
            <a:ext cx="3235398" cy="12395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776528E-8A71-44D0-A6EA-CF6DACE7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061A33D-5959-4E57-BD0D-F2269C31B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8" name="Image 7">
            <a:hlinkClick r:id="rId8"/>
            <a:extLst>
              <a:ext uri="{FF2B5EF4-FFF2-40B4-BE49-F238E27FC236}">
                <a16:creationId xmlns="" xmlns:a16="http://schemas.microsoft.com/office/drawing/2014/main" id="{A22050B9-211C-48F0-AEE5-72932AC9BB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76178" y="2012022"/>
            <a:ext cx="3301198" cy="4203232"/>
          </a:xfrm>
          <a:prstGeom prst="rect">
            <a:avLst/>
          </a:prstGeom>
        </p:spPr>
      </p:pic>
      <p:sp>
        <p:nvSpPr>
          <p:cNvPr id="9" name="Espace réservé du contenu 3">
            <a:extLst>
              <a:ext uri="{FF2B5EF4-FFF2-40B4-BE49-F238E27FC236}">
                <a16:creationId xmlns="" xmlns:a16="http://schemas.microsoft.com/office/drawing/2014/main" id="{F777E411-C538-4620-A637-2526B646B8BC}"/>
              </a:ext>
            </a:extLst>
          </p:cNvPr>
          <p:cNvSpPr txBox="1">
            <a:spLocks/>
          </p:cNvSpPr>
          <p:nvPr/>
        </p:nvSpPr>
        <p:spPr>
          <a:xfrm>
            <a:off x="6350000" y="526997"/>
            <a:ext cx="3003129" cy="171362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/>
              <a:t>Blog dédié au Lean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 smtClean="0">
                <a:solidFill>
                  <a:srgbClr val="FF0000"/>
                </a:solidFill>
                <a:hlinkClick r:id="rId10"/>
              </a:rPr>
              <a:t>https://joelduflot-lean.fr</a:t>
            </a:r>
            <a:endParaRPr lang="fr-FR" sz="1600" dirty="0">
              <a:solidFill>
                <a:srgbClr val="FF0000"/>
              </a:solidFill>
            </a:endParaRPr>
          </a:p>
          <a:p>
            <a:r>
              <a:rPr lang="fr-FR" sz="1600" b="1" dirty="0"/>
              <a:t>Et en BD </a:t>
            </a:r>
            <a:r>
              <a:rPr lang="fr-FR" sz="1600" dirty="0"/>
              <a:t>c’est plus clair</a:t>
            </a:r>
          </a:p>
          <a:p>
            <a:pPr marL="0" indent="0">
              <a:buNone/>
            </a:pPr>
            <a:r>
              <a:rPr lang="fr-FR" sz="1400" dirty="0">
                <a:hlinkClick r:id="rId8"/>
              </a:rPr>
              <a:t>https://izibook.eyrolles.com/produit/4557/9782212423235/Lusine%20du%20futur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95693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3AF50CC-932F-40C7-8938-730F1A83C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575" y="304267"/>
            <a:ext cx="8911687" cy="848640"/>
          </a:xfrm>
        </p:spPr>
        <p:txBody>
          <a:bodyPr/>
          <a:lstStyle/>
          <a:p>
            <a:r>
              <a:rPr lang="fr-FR" dirty="0"/>
              <a:t>Le Lean  en tant que système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9642FA43-785C-4347-82BE-54364FF43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613" y="1152907"/>
            <a:ext cx="2828504" cy="5348026"/>
          </a:xfrm>
        </p:spPr>
        <p:txBody>
          <a:bodyPr>
            <a:noAutofit/>
          </a:bodyPr>
          <a:lstStyle/>
          <a:p>
            <a:r>
              <a:rPr lang="fr-FR" dirty="0"/>
              <a:t>Le But</a:t>
            </a:r>
          </a:p>
          <a:p>
            <a:endParaRPr lang="fr-FR" dirty="0"/>
          </a:p>
          <a:p>
            <a:r>
              <a:rPr lang="fr-FR" dirty="0"/>
              <a:t>Les deux piliers</a:t>
            </a:r>
          </a:p>
          <a:p>
            <a:pPr lvl="1"/>
            <a:r>
              <a:rPr lang="fr-FR" sz="1800" dirty="0"/>
              <a:t>Jidoka</a:t>
            </a:r>
          </a:p>
          <a:p>
            <a:pPr lvl="1"/>
            <a:r>
              <a:rPr lang="fr-FR" sz="1800" b="1" dirty="0"/>
              <a:t>Juste à temps</a:t>
            </a:r>
          </a:p>
          <a:p>
            <a:pPr marL="0" indent="0">
              <a:buNone/>
            </a:pPr>
            <a:r>
              <a:rPr lang="fr-FR" b="1" dirty="0"/>
              <a:t>Réduire la non valeur ajoutée</a:t>
            </a:r>
          </a:p>
          <a:p>
            <a:r>
              <a:rPr lang="fr-FR" dirty="0"/>
              <a:t>L’amélioration continue</a:t>
            </a:r>
          </a:p>
          <a:p>
            <a:pPr marL="457200" lvl="1" indent="0">
              <a:buNone/>
            </a:pPr>
            <a:endParaRPr lang="fr-FR" sz="1800" dirty="0"/>
          </a:p>
          <a:p>
            <a:r>
              <a:rPr lang="fr-FR" dirty="0"/>
              <a:t>La base</a:t>
            </a:r>
          </a:p>
          <a:p>
            <a:pPr lvl="1"/>
            <a:r>
              <a:rPr lang="fr-FR" sz="1800" dirty="0"/>
              <a:t>Standard</a:t>
            </a:r>
          </a:p>
          <a:p>
            <a:pPr lvl="1"/>
            <a:r>
              <a:rPr lang="fr-FR" sz="1800" dirty="0"/>
              <a:t>Visuel</a:t>
            </a:r>
          </a:p>
          <a:p>
            <a:pPr lvl="1"/>
            <a:r>
              <a:rPr lang="fr-FR" sz="1800" dirty="0"/>
              <a:t>Equipe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AA5E9A1A-75FC-47B9-9FC4-19BE32012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371170"/>
            <a:ext cx="7619999" cy="365125"/>
          </a:xfrm>
        </p:spPr>
        <p:txBody>
          <a:bodyPr/>
          <a:lstStyle/>
          <a:p>
            <a:r>
              <a:rPr lang="fr-FR" sz="1000" dirty="0" smtClean="0"/>
              <a:t>Joel Duflot 2022 Conseil en Excellence opérationnelle Blog : https://joelduflot-lean.fr</a:t>
            </a:r>
            <a:endParaRPr lang="en-US" sz="10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D0B962A-CF21-4074-8824-D98DA2D01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Image 5">
            <a:extLst>
              <a:ext uri="{FF2B5EF4-FFF2-40B4-BE49-F238E27FC236}">
                <a16:creationId xmlns="" xmlns:a16="http://schemas.microsoft.com/office/drawing/2014/main" id="{55357900-D8E6-4A4E-AC87-189A3A43FE9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082351" y="939049"/>
            <a:ext cx="7942415" cy="5797246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="" xmlns:a16="http://schemas.microsoft.com/office/drawing/2014/main" id="{891D1B1A-B573-49E9-AE0A-FAD03E51555B}"/>
              </a:ext>
            </a:extLst>
          </p:cNvPr>
          <p:cNvSpPr/>
          <p:nvPr/>
        </p:nvSpPr>
        <p:spPr>
          <a:xfrm>
            <a:off x="9271000" y="2599267"/>
            <a:ext cx="2540000" cy="19623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661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8041" y="490723"/>
            <a:ext cx="8352928" cy="529128"/>
          </a:xfrm>
        </p:spPr>
        <p:txBody>
          <a:bodyPr>
            <a:normAutofit fontScale="90000"/>
          </a:bodyPr>
          <a:lstStyle/>
          <a:p>
            <a:r>
              <a:rPr lang="fr-FR" dirty="0"/>
              <a:t>Juste à temps et gaspillage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11579" y="1577037"/>
            <a:ext cx="5868154" cy="474133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fr-FR" sz="2000" dirty="0"/>
              <a:t>Le juste à temps c’est ne consacrer ses ressources qu’à la valeur ajoutée pour le client.</a:t>
            </a:r>
          </a:p>
          <a:p>
            <a:pPr marL="68580" indent="0">
              <a:buNone/>
            </a:pPr>
            <a:r>
              <a:rPr lang="fr-FR" sz="2000" b="1" dirty="0" smtClean="0"/>
              <a:t>Les opérations</a:t>
            </a:r>
            <a:r>
              <a:rPr lang="fr-FR" sz="2000" dirty="0" smtClean="0"/>
              <a:t> (Production, service, informations) </a:t>
            </a:r>
            <a:r>
              <a:rPr lang="fr-FR" sz="2000" b="1" dirty="0" smtClean="0"/>
              <a:t>doivent être organisée en FLUX</a:t>
            </a:r>
          </a:p>
          <a:p>
            <a:pPr marL="68580" indent="0">
              <a:buNone/>
            </a:pPr>
            <a:r>
              <a:rPr lang="fr-FR" sz="2000" dirty="0" smtClean="0"/>
              <a:t>Un flux est une suite d’opérations que chaque « produit » subit en formant une « chaine » physique continue et visible sur le terrain.</a:t>
            </a:r>
          </a:p>
          <a:p>
            <a:pPr marL="68580" indent="0">
              <a:buNone/>
            </a:pPr>
            <a:r>
              <a:rPr lang="fr-FR" sz="2000" dirty="0" smtClean="0"/>
              <a:t> Le </a:t>
            </a:r>
            <a:r>
              <a:rPr lang="fr-FR" sz="2000" b="1" dirty="0" smtClean="0"/>
              <a:t>lead time </a:t>
            </a:r>
            <a:r>
              <a:rPr lang="fr-FR" sz="2000" dirty="0" smtClean="0"/>
              <a:t>est une caractéristique importante d’un flux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9733" y="1863842"/>
            <a:ext cx="4474895" cy="3773963"/>
          </a:xfrm>
          <a:prstGeom prst="rect">
            <a:avLst/>
          </a:prstGeom>
        </p:spPr>
      </p:pic>
      <p:sp>
        <p:nvSpPr>
          <p:cNvPr id="9" name="Espace réservé du numéro de diapositive 4">
            <a:extLst>
              <a:ext uri="{FF2B5EF4-FFF2-40B4-BE49-F238E27FC236}">
                <a16:creationId xmlns="" xmlns:a16="http://schemas.microsoft.com/office/drawing/2014/main" id="{47BFF4A3-1397-4D10-837F-E8AE98EB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5" descr="enseignant">
            <a:extLst>
              <a:ext uri="{FF2B5EF4-FFF2-40B4-BE49-F238E27FC236}">
                <a16:creationId xmlns="" xmlns:a16="http://schemas.microsoft.com/office/drawing/2014/main" id="{63F4D585-37AD-43B2-8EE7-0218BEEAA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6555" y="115325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89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1" y="332400"/>
            <a:ext cx="8073389" cy="784128"/>
          </a:xfrm>
        </p:spPr>
        <p:txBody>
          <a:bodyPr>
            <a:normAutofit/>
          </a:bodyPr>
          <a:lstStyle/>
          <a:p>
            <a:r>
              <a:rPr lang="en-GB" dirty="0" smtClean="0"/>
              <a:t>Le flux  Lean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888686" y="1203025"/>
            <a:ext cx="5970211" cy="5506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 smtClean="0"/>
              <a:t>Simple, sans gestion autre que visuelle</a:t>
            </a:r>
          </a:p>
          <a:p>
            <a:pPr marL="0" indent="0">
              <a:buNone/>
            </a:pPr>
            <a:r>
              <a:rPr lang="fr-FR" sz="2600" dirty="0" smtClean="0"/>
              <a:t>Les produits progressent naturellement.</a:t>
            </a:r>
          </a:p>
          <a:p>
            <a:pPr marL="0" indent="0">
              <a:buNone/>
            </a:pPr>
            <a:endParaRPr lang="fr-FR" sz="2600" dirty="0"/>
          </a:p>
          <a:p>
            <a:pPr marL="0" indent="0">
              <a:buNone/>
            </a:pPr>
            <a:r>
              <a:rPr lang="fr-FR" sz="2600" dirty="0" smtClean="0"/>
              <a:t>Performant par nature</a:t>
            </a:r>
          </a:p>
          <a:p>
            <a:pPr marL="0" indent="0">
              <a:buNone/>
            </a:pPr>
            <a:r>
              <a:rPr lang="fr-FR" sz="2600" dirty="0" smtClean="0"/>
              <a:t>Améliorable par l’observation de terrain</a:t>
            </a:r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9212" y="6271732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="" xmlns:a16="http://schemas.microsoft.com/office/drawing/2014/main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8020" y="725243"/>
            <a:ext cx="3691915" cy="591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461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1" y="332400"/>
            <a:ext cx="8073389" cy="784128"/>
          </a:xfrm>
        </p:spPr>
        <p:txBody>
          <a:bodyPr>
            <a:normAutofit/>
          </a:bodyPr>
          <a:lstStyle/>
          <a:p>
            <a:r>
              <a:rPr lang="en-GB" dirty="0" smtClean="0"/>
              <a:t>Le flux  : Lead time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87395" y="1128884"/>
            <a:ext cx="8167816" cy="5506694"/>
          </a:xfrm>
        </p:spPr>
        <p:txBody>
          <a:bodyPr>
            <a:normAutofit/>
          </a:bodyPr>
          <a:lstStyle/>
          <a:p>
            <a:r>
              <a:rPr lang="fr-FR" sz="2600" dirty="0" smtClean="0"/>
              <a:t>Le lead time est le </a:t>
            </a:r>
            <a:r>
              <a:rPr lang="fr-FR" sz="2600" b="1" dirty="0" smtClean="0"/>
              <a:t>temps</a:t>
            </a:r>
            <a:r>
              <a:rPr lang="fr-FR" sz="2600" dirty="0" smtClean="0"/>
              <a:t> que me commande à </a:t>
            </a:r>
            <a:r>
              <a:rPr lang="fr-FR" sz="2600" b="1" dirty="0" smtClean="0"/>
              <a:t>transiter</a:t>
            </a:r>
            <a:r>
              <a:rPr lang="fr-FR" sz="2600" dirty="0" smtClean="0"/>
              <a:t> entre deux bornes du flux :</a:t>
            </a:r>
          </a:p>
          <a:p>
            <a:pPr lvl="1"/>
            <a:r>
              <a:rPr lang="fr-FR" sz="2400" dirty="0" smtClean="0"/>
              <a:t> Entre commande et livraison : Lead time global</a:t>
            </a:r>
          </a:p>
          <a:p>
            <a:pPr lvl="1"/>
            <a:r>
              <a:rPr lang="fr-FR" sz="2400" dirty="0" smtClean="0"/>
              <a:t> Entre début de production et disponible en stock : lead time de production</a:t>
            </a:r>
          </a:p>
          <a:p>
            <a:r>
              <a:rPr lang="fr-FR" sz="2400" dirty="0" smtClean="0"/>
              <a:t>Il se compare au </a:t>
            </a:r>
            <a:r>
              <a:rPr lang="fr-FR" sz="2400" b="1" dirty="0" smtClean="0"/>
              <a:t>temps de valeur ajoutée</a:t>
            </a:r>
            <a:r>
              <a:rPr lang="fr-FR" sz="2400" dirty="0" smtClean="0"/>
              <a:t>, on trouve des ratios de 1 à 1000!, 1 à </a:t>
            </a:r>
            <a:r>
              <a:rPr lang="fr-FR" sz="2400" dirty="0" smtClean="0"/>
              <a:t>10 </a:t>
            </a:r>
            <a:r>
              <a:rPr lang="fr-FR" sz="2400" dirty="0" smtClean="0"/>
              <a:t>c’est bien</a:t>
            </a:r>
          </a:p>
          <a:p>
            <a:r>
              <a:rPr lang="fr-FR" sz="2400" dirty="0" smtClean="0"/>
              <a:t>Il se compare au </a:t>
            </a:r>
            <a:r>
              <a:rPr lang="fr-FR" sz="2400" b="1" dirty="0" smtClean="0"/>
              <a:t>délai acceptable par le client</a:t>
            </a:r>
            <a:r>
              <a:rPr lang="fr-FR" sz="2400" dirty="0" smtClean="0"/>
              <a:t>. Si le lead time est supérieur au délai acceptable, une partie du flux devra être anticipée par rapport aux commandes</a:t>
            </a:r>
          </a:p>
          <a:p>
            <a:r>
              <a:rPr lang="fr-FR" sz="2400" dirty="0" smtClean="0"/>
              <a:t>Plus le lead time est faible plus le flux est dit </a:t>
            </a:r>
            <a:r>
              <a:rPr lang="fr-FR" sz="2400" b="1" dirty="0" smtClean="0"/>
              <a:t>tendu</a:t>
            </a:r>
            <a:endParaRPr lang="fr-FR" sz="2400" b="1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9212" y="6271732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="" xmlns:a16="http://schemas.microsoft.com/office/drawing/2014/main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7487" y="2384854"/>
            <a:ext cx="2478502" cy="3970416"/>
          </a:xfrm>
          <a:prstGeom prst="rect">
            <a:avLst/>
          </a:prstGeom>
        </p:spPr>
      </p:pic>
      <p:pic>
        <p:nvPicPr>
          <p:cNvPr id="7" name="Picture 5" descr="enseignant">
            <a:extLst>
              <a:ext uri="{FF2B5EF4-FFF2-40B4-BE49-F238E27FC236}">
                <a16:creationId xmlns="" xmlns:a16="http://schemas.microsoft.com/office/drawing/2014/main" id="{63F4D585-37AD-43B2-8EE7-0218BEEAA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6555" y="115325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348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8178" y="221189"/>
            <a:ext cx="8073389" cy="668497"/>
          </a:xfrm>
        </p:spPr>
        <p:txBody>
          <a:bodyPr>
            <a:normAutofit/>
          </a:bodyPr>
          <a:lstStyle/>
          <a:p>
            <a:r>
              <a:rPr lang="en-GB" dirty="0" smtClean="0"/>
              <a:t>Le flux  : Lead time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08671" y="1445740"/>
            <a:ext cx="7339913" cy="5189837"/>
          </a:xfrm>
        </p:spPr>
        <p:txBody>
          <a:bodyPr>
            <a:normAutofit/>
          </a:bodyPr>
          <a:lstStyle/>
          <a:p>
            <a:r>
              <a:rPr lang="fr-FR" sz="2600" dirty="0" smtClean="0"/>
              <a:t>Le lead time se mesure : </a:t>
            </a:r>
          </a:p>
          <a:p>
            <a:pPr lvl="1"/>
            <a:r>
              <a:rPr lang="fr-FR" sz="2200" dirty="0" smtClean="0"/>
              <a:t>En notant les heures de passage des produits aux deux bornes définies</a:t>
            </a:r>
            <a:r>
              <a:rPr lang="fr-FR" sz="2200" dirty="0" smtClean="0"/>
              <a:t>.</a:t>
            </a:r>
          </a:p>
          <a:p>
            <a:pPr marL="457200" lvl="1" indent="0">
              <a:buNone/>
            </a:pPr>
            <a:r>
              <a:rPr lang="fr-FR" sz="2200" dirty="0" smtClean="0"/>
              <a:t>ou</a:t>
            </a:r>
            <a:endParaRPr lang="fr-FR" sz="2200" dirty="0" smtClean="0"/>
          </a:p>
          <a:p>
            <a:pPr lvl="1"/>
            <a:r>
              <a:rPr lang="fr-FR" sz="2200" dirty="0" smtClean="0"/>
              <a:t>En comptant les pièces au long du flux et en multipliant par le temps entre deux pièces (takt time)</a:t>
            </a:r>
            <a:br>
              <a:rPr lang="fr-FR" sz="2200" dirty="0" smtClean="0"/>
            </a:b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>Ici si chaque boite contient 50 pièces : 150</a:t>
            </a:r>
            <a:br>
              <a:rPr lang="fr-FR" sz="2200" dirty="0" smtClean="0"/>
            </a:br>
            <a:r>
              <a:rPr lang="fr-FR" sz="2200" dirty="0" smtClean="0"/>
              <a:t>     plus 3 pièces sur machine.        Total 153</a:t>
            </a:r>
            <a:br>
              <a:rPr lang="fr-FR" sz="2200" dirty="0" smtClean="0"/>
            </a:b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>   A 1mn par pièce : 153 mn soit environ </a:t>
            </a:r>
            <a:r>
              <a:rPr lang="fr-FR" sz="2200" b="1" dirty="0" smtClean="0"/>
              <a:t>2,5h</a:t>
            </a:r>
            <a:endParaRPr lang="fr-FR" sz="2200" b="1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9212" y="6271732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="" xmlns:a16="http://schemas.microsoft.com/office/drawing/2014/main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4887" y="939114"/>
            <a:ext cx="2744332" cy="549973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600-000075000000}"/>
              </a:ext>
            </a:extLst>
          </p:cNvPr>
          <p:cNvSpPr/>
          <p:nvPr/>
        </p:nvSpPr>
        <p:spPr>
          <a:xfrm rot="10800000" flipV="1">
            <a:off x="4759154" y="3892378"/>
            <a:ext cx="368900" cy="3213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18625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8178" y="221189"/>
            <a:ext cx="8073389" cy="668497"/>
          </a:xfrm>
        </p:spPr>
        <p:txBody>
          <a:bodyPr>
            <a:normAutofit/>
          </a:bodyPr>
          <a:lstStyle/>
          <a:p>
            <a:r>
              <a:rPr lang="en-GB" dirty="0" smtClean="0"/>
              <a:t>Le flux  : Lead time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34531" y="1000897"/>
            <a:ext cx="4609070" cy="5189837"/>
          </a:xfrm>
        </p:spPr>
        <p:txBody>
          <a:bodyPr>
            <a:normAutofit/>
          </a:bodyPr>
          <a:lstStyle/>
          <a:p>
            <a:r>
              <a:rPr lang="fr-FR" sz="2600" dirty="0" smtClean="0"/>
              <a:t>Le même atelier organisé différemment: </a:t>
            </a:r>
          </a:p>
          <a:p>
            <a:pPr lvl="1"/>
            <a:r>
              <a:rPr lang="fr-FR" sz="2200" dirty="0" smtClean="0"/>
              <a:t>9 boites soit 450 pièces</a:t>
            </a:r>
          </a:p>
          <a:p>
            <a:pPr lvl="1"/>
            <a:r>
              <a:rPr lang="fr-FR" sz="2200" dirty="0" smtClean="0"/>
              <a:t>3 pièces sur machine (le temps de VA est donc proche de 3 mn</a:t>
            </a:r>
          </a:p>
          <a:p>
            <a:pPr lvl="1"/>
            <a:r>
              <a:rPr lang="fr-FR" sz="2200" dirty="0" smtClean="0"/>
              <a:t>Total </a:t>
            </a:r>
            <a:r>
              <a:rPr lang="fr-FR" sz="2200" dirty="0"/>
              <a:t>4</a:t>
            </a:r>
            <a:r>
              <a:rPr lang="fr-FR" sz="2200" dirty="0" smtClean="0"/>
              <a:t>53</a:t>
            </a:r>
            <a:br>
              <a:rPr lang="fr-FR" sz="2200" dirty="0" smtClean="0"/>
            </a:b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>A 1mn par pièce : 453 mn soit environ </a:t>
            </a:r>
            <a:r>
              <a:rPr lang="fr-FR" sz="2200" b="1" dirty="0" smtClean="0"/>
              <a:t>7,5h</a:t>
            </a:r>
          </a:p>
          <a:p>
            <a:pPr lvl="1"/>
            <a:r>
              <a:rPr lang="fr-FR" sz="2200" dirty="0" smtClean="0"/>
              <a:t>Les mêmes moyens mettent 3 fois plus de temps à servir un client</a:t>
            </a:r>
            <a:endParaRPr lang="fr-FR" sz="2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9212" y="6271732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="" xmlns:a16="http://schemas.microsoft.com/office/drawing/2014/main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2489" y="976184"/>
            <a:ext cx="2639511" cy="528966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9" name="Rectangle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600-000075000000}"/>
              </a:ext>
            </a:extLst>
          </p:cNvPr>
          <p:cNvSpPr/>
          <p:nvPr/>
        </p:nvSpPr>
        <p:spPr>
          <a:xfrm rot="10800000" flipV="1">
            <a:off x="5426419" y="1865870"/>
            <a:ext cx="368900" cy="3213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100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111" y="1024773"/>
            <a:ext cx="3148675" cy="516596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56764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1" y="332400"/>
            <a:ext cx="8073389" cy="784128"/>
          </a:xfrm>
        </p:spPr>
        <p:txBody>
          <a:bodyPr>
            <a:normAutofit/>
          </a:bodyPr>
          <a:lstStyle/>
          <a:p>
            <a:r>
              <a:rPr lang="fr-FR" dirty="0" smtClean="0"/>
              <a:t>Le flux  Lean Capacité et flexibilité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86250" y="1203025"/>
            <a:ext cx="6672648" cy="5506694"/>
          </a:xfrm>
        </p:spPr>
        <p:txBody>
          <a:bodyPr>
            <a:normAutofit/>
          </a:bodyPr>
          <a:lstStyle/>
          <a:p>
            <a:r>
              <a:rPr lang="fr-FR" sz="2600" dirty="0" smtClean="0"/>
              <a:t>Chaque élément du flux doit impérativement être capable de réaliser le niveau de la demande client : c’est la </a:t>
            </a:r>
            <a:r>
              <a:rPr lang="fr-FR" sz="2600" b="1" dirty="0" smtClean="0"/>
              <a:t>capacité</a:t>
            </a:r>
          </a:p>
          <a:p>
            <a:endParaRPr lang="fr-FR" sz="2400" dirty="0" smtClean="0"/>
          </a:p>
          <a:p>
            <a:r>
              <a:rPr lang="fr-FR" sz="2400" dirty="0" smtClean="0"/>
              <a:t>Comme cette demande est variable le flux doit adapter sa réponse à la demande c’est la </a:t>
            </a:r>
            <a:r>
              <a:rPr lang="fr-FR" sz="2400" b="1" dirty="0" smtClean="0"/>
              <a:t>flexibilité </a:t>
            </a:r>
          </a:p>
          <a:p>
            <a:endParaRPr lang="fr-FR" sz="2400" dirty="0"/>
          </a:p>
          <a:p>
            <a:r>
              <a:rPr lang="fr-FR" sz="2400" dirty="0" smtClean="0"/>
              <a:t>Un des moyens d’adaptation est le lissage de l’activité : </a:t>
            </a:r>
            <a:r>
              <a:rPr lang="fr-FR" sz="2400" dirty="0" smtClean="0">
                <a:hlinkClick r:id="rId2"/>
              </a:rPr>
              <a:t>voir diaporama spécifique</a:t>
            </a:r>
            <a:endParaRPr lang="fr-FR" sz="24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9212" y="6271732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="" xmlns:a16="http://schemas.microsoft.com/office/drawing/2014/main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4757" y="1136521"/>
            <a:ext cx="3435178" cy="5502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08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821" y="332400"/>
            <a:ext cx="8073389" cy="784128"/>
          </a:xfrm>
        </p:spPr>
        <p:txBody>
          <a:bodyPr>
            <a:normAutofit/>
          </a:bodyPr>
          <a:lstStyle/>
          <a:p>
            <a:r>
              <a:rPr lang="en-GB" dirty="0" smtClean="0"/>
              <a:t>Flux  Poussé – Flux tiré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655806" y="1413089"/>
            <a:ext cx="9094571" cy="4728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Ces termes désignent deux méthodes de gestion du flux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 smtClean="0"/>
              <a:t>Poussé</a:t>
            </a:r>
            <a:r>
              <a:rPr lang="fr-FR" sz="2400" dirty="0" smtClean="0"/>
              <a:t> : signifie qu’on engage les opérations (Appros, production par exemple) sur la foi de prévision de vente ou de consommation, avant d’avoir une demande réelle du client.</a:t>
            </a:r>
            <a:br>
              <a:rPr lang="fr-FR" sz="2400" dirty="0" smtClean="0"/>
            </a:br>
            <a:r>
              <a:rPr lang="fr-FR" sz="2400" dirty="0" smtClean="0"/>
              <a:t>Le client sera servi sur un </a:t>
            </a:r>
            <a:r>
              <a:rPr lang="fr-FR" sz="2400" dirty="0" smtClean="0"/>
              <a:t>stock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 smtClean="0"/>
              <a:t>Tiré</a:t>
            </a:r>
            <a:r>
              <a:rPr lang="fr-FR" sz="2400" dirty="0" smtClean="0"/>
              <a:t> </a:t>
            </a:r>
            <a:r>
              <a:rPr lang="fr-FR" sz="2400" dirty="0" smtClean="0"/>
              <a:t>: signifie tiré par la demande, on n’engage une opération que si l’opération suivante en a besoin.</a:t>
            </a:r>
            <a:br>
              <a:rPr lang="fr-FR" sz="2400" dirty="0" smtClean="0"/>
            </a:br>
            <a:r>
              <a:rPr lang="fr-FR" sz="2400" dirty="0" smtClean="0"/>
              <a:t>La première demande est la commande réelle du client. On produit ce qui est vendu, sans stock de produit fini.</a:t>
            </a:r>
            <a:endParaRPr lang="fr-FR" sz="24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9212" y="6271732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 Conseil en Excellence opérationnelle Blog : https://joelduflot-lean.fr</a:t>
            </a:r>
            <a:endParaRPr lang="fr-FR" dirty="0"/>
          </a:p>
        </p:txBody>
      </p:sp>
      <p:sp>
        <p:nvSpPr>
          <p:cNvPr id="33" name="Espace réservé du numéro de diapositive 4">
            <a:extLst>
              <a:ext uri="{FF2B5EF4-FFF2-40B4-BE49-F238E27FC236}">
                <a16:creationId xmlns="" xmlns:a16="http://schemas.microsoft.com/office/drawing/2014/main" id="{4EB376F7-4450-4B54-B230-72859232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5" descr="enseignant">
            <a:extLst>
              <a:ext uri="{FF2B5EF4-FFF2-40B4-BE49-F238E27FC236}">
                <a16:creationId xmlns="" xmlns:a16="http://schemas.microsoft.com/office/drawing/2014/main" id="{63F4D585-37AD-43B2-8EE7-0218BEEAA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6555" y="115325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896851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8530</TotalTime>
  <Words>1116</Words>
  <Application>Microsoft Office PowerPoint</Application>
  <PresentationFormat>Grand écran</PresentationFormat>
  <Paragraphs>157</Paragraphs>
  <Slides>18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Wingdings</vt:lpstr>
      <vt:lpstr>Wingdings 3</vt:lpstr>
      <vt:lpstr>Brin</vt:lpstr>
      <vt:lpstr>Fondamentaux du Lean</vt:lpstr>
      <vt:lpstr>Le Lean  en tant que système</vt:lpstr>
      <vt:lpstr>Juste à temps et gaspillage</vt:lpstr>
      <vt:lpstr>Le flux  Lean</vt:lpstr>
      <vt:lpstr>Le flux  : Lead time</vt:lpstr>
      <vt:lpstr>Le flux  : Lead time</vt:lpstr>
      <vt:lpstr>Le flux  : Lead time</vt:lpstr>
      <vt:lpstr>Le flux  Lean Capacité et flexibilité</vt:lpstr>
      <vt:lpstr>Flux  Poussé – Flux tiré</vt:lpstr>
      <vt:lpstr>Flux  Poussé – Flux tiré</vt:lpstr>
      <vt:lpstr>Flux  Poussé – Flux tiré</vt:lpstr>
      <vt:lpstr>Flux  Poussé – Flux tiré</vt:lpstr>
      <vt:lpstr>Flux  : One piece flow</vt:lpstr>
      <vt:lpstr>Le flux  : One piece flow</vt:lpstr>
      <vt:lpstr>Flux  : Pilotage synchrone</vt:lpstr>
      <vt:lpstr>Flux  : Pilotage synchrone</vt:lpstr>
      <vt:lpstr>Flux et industrie 4.0</vt:lpstr>
      <vt:lpstr>Liens utiles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Fondamentaux du Lean</dc:title>
  <dc:creator>Joel Duflot</dc:creator>
  <cp:lastModifiedBy>Joel Duflot</cp:lastModifiedBy>
  <cp:revision>230</cp:revision>
  <dcterms:created xsi:type="dcterms:W3CDTF">2020-01-06T14:13:52Z</dcterms:created>
  <dcterms:modified xsi:type="dcterms:W3CDTF">2024-03-30T10:55:31Z</dcterms:modified>
</cp:coreProperties>
</file>