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1127" r:id="rId3"/>
    <p:sldId id="1134" r:id="rId4"/>
    <p:sldId id="1137" r:id="rId5"/>
    <p:sldId id="1138" r:id="rId6"/>
    <p:sldId id="1136" r:id="rId7"/>
    <p:sldId id="1133" r:id="rId8"/>
    <p:sldId id="113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D5F68-ECA8-46CA-BC59-65BDA7379827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C715F-13DF-48A8-BA78-A060DBA78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766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099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822325"/>
            <a:ext cx="6592888" cy="3709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sz="1700"/>
              <a:t>Dans les standards de management, on peut trouver des indicateurs physiques.</a:t>
            </a:r>
          </a:p>
          <a:p>
            <a:pPr eaLnBrk="1" hangingPunct="1"/>
            <a:r>
              <a:rPr lang="fr-FR" sz="1700"/>
              <a:t>Par exemple, un tableau avec un suivi, heure à heure, de la production et de l'écart, avec identification des causes qui ne sont pas intrinsèques au processus mis en place. </a:t>
            </a:r>
          </a:p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04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9654B-D9F4-42DC-8DF4-C01A4D515141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6ACA-DDBE-45DE-94E7-C782E44CC769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A41B-8A34-4BD0-9A03-C06437F94340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2671-0FF2-48EF-A0D0-7836ABEA376C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A9CF-D8CD-42F2-92FF-9AF731F8F4F5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A118-21D2-48E4-AB30-6E7BB522410C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B08D-C182-4F5D-97B5-2BDB74A13297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DD5B-3981-4787-93B3-4E89F3382481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E420-D891-4140-B0DA-1237F0187ADF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25309-F35E-49B4-B64A-0469C3CAF1D1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22B6-64B4-49DC-BDCD-01670A076ECE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38A7-8412-447A-B103-451E873EB479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6C30-21FC-4B67-8872-D24505570E50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1142-54BD-46AB-9F66-E16AE8EAC442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1224-A398-453F-8DF2-6FAF1F34E7CC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5035-F2C9-4B07-A491-2C3D6607FC16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A9BE5-05AF-4C03-A0DC-C87EF8DD3E27}" type="datetime1">
              <a:rPr lang="en-US" smtClean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sUkS2hQ4DA" TargetMode="External"/><Relationship Id="rId7" Type="http://schemas.openxmlformats.org/officeDocument/2006/relationships/hyperlink" Target="https://joelduflot-lean.fr/" TargetMode="External"/><Relationship Id="rId2" Type="http://schemas.openxmlformats.org/officeDocument/2006/relationships/hyperlink" Target="https://www.youtube.com/watch?v=U6YXAQANfHc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G"/><Relationship Id="rId5" Type="http://schemas.openxmlformats.org/officeDocument/2006/relationships/hyperlink" Target="https://izibook.eyrolles.com/produit/4557/9782212423235/Lusine%20du%20futur" TargetMode="External"/><Relationship Id="rId4" Type="http://schemas.openxmlformats.org/officeDocument/2006/relationships/hyperlink" Target="https://www.youtube.com/watch?v=bPnT4uL4-Dg&amp;t=12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9FDC573-0623-468F-A0CA-00E4C244D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1695" y="542050"/>
            <a:ext cx="8915399" cy="1012559"/>
          </a:xfrm>
        </p:spPr>
        <p:txBody>
          <a:bodyPr/>
          <a:lstStyle/>
          <a:p>
            <a:r>
              <a:rPr lang="fr-FR" dirty="0"/>
              <a:t>Fondamentaux du Lean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4CA241BD-E25A-4F7D-B411-CDDA516B1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9740" y="3395093"/>
            <a:ext cx="4783271" cy="130925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fr-FR" sz="3200" dirty="0"/>
              <a:t>5 Tour de terrain</a:t>
            </a:r>
          </a:p>
          <a:p>
            <a:pPr>
              <a:lnSpc>
                <a:spcPct val="120000"/>
              </a:lnSpc>
            </a:pPr>
            <a:r>
              <a:rPr lang="fr-FR" sz="3200" dirty="0"/>
              <a:t>     Genba </a:t>
            </a:r>
            <a:r>
              <a:rPr lang="fr-FR" sz="3200" dirty="0" err="1"/>
              <a:t>walk</a:t>
            </a:r>
            <a:endParaRPr lang="fr-FR" sz="32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C31284B1-C5CA-420E-B0AF-2D752DE3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842C8576-6ACD-4273-A32A-4FC275ABE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558" y="1678546"/>
            <a:ext cx="5397777" cy="4254719"/>
          </a:xfrm>
          <a:prstGeom prst="rect">
            <a:avLst/>
          </a:prstGeom>
        </p:spPr>
      </p:pic>
      <p:sp>
        <p:nvSpPr>
          <p:cNvPr id="8" name="Espace réservé du pied de page 3">
            <a:extLst>
              <a:ext uri="{FF2B5EF4-FFF2-40B4-BE49-F238E27FC236}">
                <a16:creationId xmlns="" xmlns:a16="http://schemas.microsoft.com/office/drawing/2014/main" id="{8BC8FD67-A5E2-44FB-8AA7-6749CA15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7170" y="5256871"/>
            <a:ext cx="5590960" cy="1205713"/>
          </a:xfrm>
        </p:spPr>
        <p:txBody>
          <a:bodyPr/>
          <a:lstStyle/>
          <a:p>
            <a:r>
              <a:rPr lang="fr-FR" sz="1600" dirty="0" smtClean="0"/>
              <a:t>Joel Duflot 2022 Conseil en Excellence opérationnelle Blog : https://joelduflot-lean.fr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82309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3AF50CC-932F-40C7-8938-730F1A83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575" y="304267"/>
            <a:ext cx="8911687" cy="848640"/>
          </a:xfrm>
        </p:spPr>
        <p:txBody>
          <a:bodyPr/>
          <a:lstStyle/>
          <a:p>
            <a:r>
              <a:rPr lang="fr-FR" dirty="0"/>
              <a:t>Le Lean  en tant que système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642FA43-785C-4347-82BE-54364FF43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613" y="1294727"/>
            <a:ext cx="2828504" cy="5206206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 But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Les deux piliers</a:t>
            </a:r>
          </a:p>
          <a:p>
            <a:pPr lvl="1"/>
            <a:r>
              <a:rPr lang="fr-FR" dirty="0"/>
              <a:t>Jidoka</a:t>
            </a:r>
          </a:p>
          <a:p>
            <a:pPr lvl="1"/>
            <a:r>
              <a:rPr lang="fr-FR" dirty="0"/>
              <a:t>Juste à temps</a:t>
            </a:r>
          </a:p>
          <a:p>
            <a:endParaRPr lang="fr-FR" dirty="0"/>
          </a:p>
          <a:p>
            <a:r>
              <a:rPr lang="fr-FR" dirty="0"/>
              <a:t>L’amélioration continue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La base</a:t>
            </a:r>
          </a:p>
          <a:p>
            <a:pPr lvl="1"/>
            <a:r>
              <a:rPr lang="fr-FR" b="1" dirty="0"/>
              <a:t>Standard</a:t>
            </a:r>
          </a:p>
          <a:p>
            <a:pPr lvl="1"/>
            <a:r>
              <a:rPr lang="fr-FR" b="1" dirty="0"/>
              <a:t>Visuel</a:t>
            </a:r>
          </a:p>
          <a:p>
            <a:pPr lvl="1"/>
            <a:r>
              <a:rPr lang="fr-FR" b="1" dirty="0"/>
              <a:t>Equipe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A5E9A1A-75FC-47B9-9FC4-19BE3201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371170"/>
            <a:ext cx="7619999" cy="365125"/>
          </a:xfrm>
        </p:spPr>
        <p:txBody>
          <a:bodyPr/>
          <a:lstStyle/>
          <a:p>
            <a:r>
              <a:rPr lang="en-US" sz="1000" smtClean="0"/>
              <a:t>Joel Duflot 2022</a:t>
            </a:r>
            <a:endParaRPr lang="en-US" sz="10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8D0B962A-CF21-4074-8824-D98DA2D0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55357900-D8E6-4A4E-AC87-189A3A43FE9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082351" y="939049"/>
            <a:ext cx="7942415" cy="5797246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891D1B1A-B573-49E9-AE0A-FAD03E51555B}"/>
              </a:ext>
            </a:extLst>
          </p:cNvPr>
          <p:cNvSpPr/>
          <p:nvPr/>
        </p:nvSpPr>
        <p:spPr>
          <a:xfrm>
            <a:off x="5478308" y="5122258"/>
            <a:ext cx="5405480" cy="13101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61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0B97DB-81CC-43BD-9E79-83EAF6E9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360" y="420106"/>
            <a:ext cx="8911687" cy="735352"/>
          </a:xfrm>
        </p:spPr>
        <p:txBody>
          <a:bodyPr>
            <a:normAutofit/>
          </a:bodyPr>
          <a:lstStyle/>
          <a:p>
            <a:r>
              <a:rPr lang="fr-FR" dirty="0"/>
              <a:t>Le tour de terrain ou Genba </a:t>
            </a:r>
            <a:r>
              <a:rPr lang="fr-FR" dirty="0" err="1"/>
              <a:t>walk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1160580-33ED-44D0-9C8A-5FE007D0F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881" y="1480508"/>
            <a:ext cx="9823054" cy="5020425"/>
          </a:xfrm>
        </p:spPr>
        <p:txBody>
          <a:bodyPr>
            <a:normAutofit/>
          </a:bodyPr>
          <a:lstStyle/>
          <a:p>
            <a:r>
              <a:rPr lang="fr-FR" dirty="0"/>
              <a:t>Le Lean insiste sur le besoin de </a:t>
            </a:r>
            <a:r>
              <a:rPr lang="fr-FR" b="1" dirty="0"/>
              <a:t>travailler ensemble sur des faits réels, sur le lieu réel</a:t>
            </a:r>
            <a:r>
              <a:rPr lang="fr-FR" dirty="0"/>
              <a:t>. Ce lieu c’est le terrain, ou Genba,</a:t>
            </a:r>
          </a:p>
          <a:p>
            <a:r>
              <a:rPr lang="fr-FR" dirty="0"/>
              <a:t>Le tour de terrain est un acte managérial fort qui se prépare afin d’éviter les écueils qui vont le décrédibiliser.</a:t>
            </a:r>
          </a:p>
          <a:p>
            <a:pPr lvl="1"/>
            <a:r>
              <a:rPr lang="fr-FR" dirty="0"/>
              <a:t>Tour de terrain « flingueur » dont le but est de trouver la faille pour mieux réprimander</a:t>
            </a:r>
          </a:p>
          <a:p>
            <a:pPr lvl="1"/>
            <a:r>
              <a:rPr lang="fr-FR" dirty="0"/>
              <a:t>Tour de terrain « résultats » qui ne vise qu’à mettre la pression, à transmettre le stress</a:t>
            </a:r>
          </a:p>
          <a:p>
            <a:pPr lvl="1"/>
            <a:r>
              <a:rPr lang="fr-FR" dirty="0"/>
              <a:t>Tour de terrain « exception » qui ne se fait que pour un sujet précis</a:t>
            </a:r>
          </a:p>
          <a:p>
            <a:pPr lvl="1"/>
            <a:r>
              <a:rPr lang="fr-FR" dirty="0"/>
              <a:t>Tour de terrain « promenade » qui s’apparente à une campagne de popularité.</a:t>
            </a:r>
            <a:br>
              <a:rPr lang="fr-FR" dirty="0"/>
            </a:br>
            <a:endParaRPr lang="fr-FR" dirty="0"/>
          </a:p>
          <a:p>
            <a:r>
              <a:rPr lang="fr-FR" dirty="0"/>
              <a:t>« Et ça prend du temps ». Il y a finalement beaucoup de raisons de ne pas en faire, sauf que pour parodier une phrase célèbre « c’est du bureau qu’on voit le moins bien le terrain »</a:t>
            </a:r>
            <a:br>
              <a:rPr lang="fr-FR" dirty="0"/>
            </a:br>
            <a:r>
              <a:rPr lang="fr-FR" dirty="0"/>
              <a:t>Un manager doit passer 50% de son temps sur le terrain</a:t>
            </a:r>
          </a:p>
          <a:p>
            <a:r>
              <a:rPr lang="fr-FR" dirty="0"/>
              <a:t>Quel est votre terrain : c’est là ou votre équipe réalise la valeur ajoutée : Atelier, bureau d’étude, comptabilité, guichet etc.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036391C5-7EDB-4470-8797-E8709AAD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A57555C-50A7-4D92-A98A-93410D3F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enseignant">
            <a:extLst>
              <a:ext uri="{FF2B5EF4-FFF2-40B4-BE49-F238E27FC236}">
                <a16:creationId xmlns:a16="http://schemas.microsoft.com/office/drawing/2014/main" xmlns="" id="{61CE84E4-4D08-4916-B405-8885C5840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0966" y="217805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814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0B97DB-81CC-43BD-9E79-83EAF6E9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360" y="420106"/>
            <a:ext cx="8911687" cy="735352"/>
          </a:xfrm>
        </p:spPr>
        <p:txBody>
          <a:bodyPr>
            <a:normAutofit/>
          </a:bodyPr>
          <a:lstStyle/>
          <a:p>
            <a:r>
              <a:rPr lang="fr-FR" dirty="0"/>
              <a:t>Le tour de terrain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1160580-33ED-44D0-9C8A-5FE007D0F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318" y="1310400"/>
            <a:ext cx="4895682" cy="4111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/>
              <a:t>Organisation Préparation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Déterminer son terrain : là où on produit la valeur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Pour quoi faire ? Avoir un but.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Prise d’information du jour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Maitrise d’un sujet (sécurité)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Efficience d’un processus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Définir le parcours, les personnes à voir selon le sujet retenu.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Définir la fréquence, l’horaire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0" dirty="0"/>
          </a:p>
          <a:p>
            <a:endParaRPr lang="fr-FR" sz="2000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036391C5-7EDB-4470-8797-E8709AAD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A57555C-50A7-4D92-A98A-93410D3F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xmlns="" id="{05B0B4B6-3A88-42A7-84BD-1763A1730148}"/>
              </a:ext>
            </a:extLst>
          </p:cNvPr>
          <p:cNvSpPr txBox="1">
            <a:spLocks/>
          </p:cNvSpPr>
          <p:nvPr/>
        </p:nvSpPr>
        <p:spPr>
          <a:xfrm>
            <a:off x="6471364" y="2553717"/>
            <a:ext cx="5512940" cy="3884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r-FR" sz="2000" b="1" dirty="0"/>
              <a:t>Réalisation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i="1" dirty="0"/>
              <a:t>Toujours</a:t>
            </a:r>
            <a:r>
              <a:rPr lang="fr-FR" sz="2000" dirty="0"/>
              <a:t> : on vous y attend ! Se forcer si nécessaire au début.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Ecouter, rester humble, observer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Féliciter, remarquer les progrès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Et aussi Marquer son niveau d’exigence (5S, Sécurité), le confronter avec les personnes rencontrées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Porter les idées d’amélioration au tableau visuel de l’équipe en débriefing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0" dirty="0"/>
          </a:p>
          <a:p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313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B5C8273F-A33A-48D1-B815-DB59419BD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6188" y="19702"/>
            <a:ext cx="4829137" cy="325757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0B97DB-81CC-43BD-9E79-83EAF6E9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163" y="234992"/>
            <a:ext cx="8911687" cy="735352"/>
          </a:xfrm>
        </p:spPr>
        <p:txBody>
          <a:bodyPr>
            <a:normAutofit/>
          </a:bodyPr>
          <a:lstStyle/>
          <a:p>
            <a:r>
              <a:rPr lang="fr-FR" dirty="0"/>
              <a:t>Le tour de terrain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1160580-33ED-44D0-9C8A-5FE007D0F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336" y="952202"/>
            <a:ext cx="7969986" cy="577611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000" b="1" dirty="0"/>
              <a:t>Exemple type : responsable Qualité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Le but connaitre les faits réels, préparer </a:t>
            </a:r>
            <a:br>
              <a:rPr lang="fr-FR" sz="2000" dirty="0"/>
            </a:br>
            <a:r>
              <a:rPr lang="fr-FR" sz="2000" dirty="0"/>
              <a:t>les actions, partager les constats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8h Au bureau : résultats de la veille, crises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8h15 départ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Poste de contrôle final : taux de rebut visible, encombrement, discussion avec opérateurs sur les problèmes récurrents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Poste de production </a:t>
            </a:r>
            <a:r>
              <a:rPr lang="fr-FR" sz="1800" dirty="0" smtClean="0"/>
              <a:t>lieu de </a:t>
            </a:r>
            <a:r>
              <a:rPr lang="fr-FR" sz="1800" dirty="0"/>
              <a:t>la crise d’hier : état des lieux, discussion sur la connaissance du sujet, la cause, les mesures prises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Poste de préparation : commandes à venir, état des fournitures reçues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Rencontre responsable de production : déplacement ensemble vers sujet chaud du jour, remarques sur anomalies constatées.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8h45 Retour au bureau, y a-t-il un écart entre ce qui a été vu et les résultats?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Prêt pour la réunion de production</a:t>
            </a:r>
            <a:endParaRPr lang="fr-FR" sz="1800" dirty="0"/>
          </a:p>
          <a:p>
            <a:pPr>
              <a:buFont typeface="Wingdings" panose="05000000000000000000" pitchFamily="2" charset="2"/>
              <a:buChar char="Ø"/>
            </a:pPr>
            <a:endParaRPr lang="fr-FR" sz="2000" dirty="0"/>
          </a:p>
          <a:p>
            <a:endParaRPr lang="fr-FR" sz="2000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036391C5-7EDB-4470-8797-E8709AAD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89758" y="6340345"/>
            <a:ext cx="2496969" cy="365125"/>
          </a:xfrm>
        </p:spPr>
        <p:txBody>
          <a:bodyPr/>
          <a:lstStyle/>
          <a:p>
            <a:r>
              <a:rPr lang="en-US" dirty="0" smtClean="0"/>
              <a:t>Joel Duflot 2022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A57555C-50A7-4D92-A98A-93410D3F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0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0B97DB-81CC-43BD-9E79-83EAF6E9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360" y="420106"/>
            <a:ext cx="8911687" cy="735352"/>
          </a:xfrm>
        </p:spPr>
        <p:txBody>
          <a:bodyPr>
            <a:normAutofit/>
          </a:bodyPr>
          <a:lstStyle/>
          <a:p>
            <a:r>
              <a:rPr lang="fr-FR" dirty="0"/>
              <a:t>Le tour de terrain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1160580-33ED-44D0-9C8A-5FE007D0F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762" y="1649923"/>
            <a:ext cx="6238960" cy="39578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000" b="1" dirty="0"/>
              <a:t>Résultats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Les équipes sont toujours satisfaites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On les écoute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On comprend leur problème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/>
              <a:t>On a l’opportunité de montrer ce qui va bien et aussi ce qui va mal, sans crainte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La crédibilité du manager est accrue, les décisions sont plus légitimes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Les idées de progrès sont cohérentes avec la situation réelle.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On gagne du temps, le manager est visible et à l’écoute à ce moment là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0" dirty="0"/>
          </a:p>
          <a:p>
            <a:endParaRPr lang="fr-FR" sz="2000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036391C5-7EDB-4470-8797-E8709AAD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A57555C-50A7-4D92-A98A-93410D3F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3EC6316F-39B0-47D6-A44F-C45B19942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7496" y="3429001"/>
            <a:ext cx="2979551" cy="244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715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684" y="637780"/>
            <a:ext cx="7539298" cy="768336"/>
          </a:xfrm>
        </p:spPr>
        <p:txBody>
          <a:bodyPr>
            <a:normAutofit/>
          </a:bodyPr>
          <a:lstStyle/>
          <a:p>
            <a:pPr defTabSz="952607">
              <a:defRPr/>
            </a:pPr>
            <a:r>
              <a:rPr lang="fr-FR" sz="3000" dirty="0"/>
              <a:t>Tour de terrain et industrie 4.0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Joel Duflot 2022</a:t>
            </a:r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45268E6F-148F-4009-93F7-87E503A3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64AC56D2-44B2-4DF0-8F08-80776250152A}"/>
              </a:ext>
            </a:extLst>
          </p:cNvPr>
          <p:cNvSpPr txBox="1">
            <a:spLocks noChangeArrowheads="1"/>
          </p:cNvSpPr>
          <p:nvPr/>
        </p:nvSpPr>
        <p:spPr>
          <a:xfrm>
            <a:off x="1943684" y="2079653"/>
            <a:ext cx="4397171" cy="3633908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11" tIns="46006" rIns="92011" bIns="46006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Il faut surtout espérer qu’il ne devienne pas virtuel. C’est un des risque rencontrés : réduire le contact humain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On voit déjà beaucoup trop de caméras connectées au PC des </a:t>
            </a:r>
            <a:r>
              <a:rPr lang="fr-FR" dirty="0" smtClean="0"/>
              <a:t>managers</a:t>
            </a:r>
          </a:p>
          <a:p>
            <a:r>
              <a:rPr lang="fr-FR" dirty="0" smtClean="0"/>
              <a:t>La tablette pour noter ou visualiser les résultats s’emporte sur le terrain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2897BDC5-6211-4AB1-96B3-8E9057D03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6917" y="2079467"/>
            <a:ext cx="4848646" cy="363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38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FE39607-1455-4EFD-AF74-618410B5E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11076"/>
          </a:xfrm>
        </p:spPr>
        <p:txBody>
          <a:bodyPr/>
          <a:lstStyle/>
          <a:p>
            <a:r>
              <a:rPr lang="fr-FR" dirty="0"/>
              <a:t>Liens utiles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C24A7E6-7B8C-4E08-B168-822FFEDE1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5356" y="1521078"/>
            <a:ext cx="4313864" cy="2064333"/>
          </a:xfrm>
        </p:spPr>
        <p:txBody>
          <a:bodyPr>
            <a:normAutofit/>
          </a:bodyPr>
          <a:lstStyle/>
          <a:p>
            <a:r>
              <a:rPr lang="fr-FR" dirty="0"/>
              <a:t>Tour de terrain </a:t>
            </a:r>
          </a:p>
          <a:p>
            <a:pPr marL="0" indent="0">
              <a:buNone/>
            </a:pPr>
            <a:r>
              <a:rPr lang="fr-FR" dirty="0" smtClean="0"/>
              <a:t>               </a:t>
            </a:r>
            <a:r>
              <a:rPr lang="fr-FR" dirty="0" smtClean="0">
                <a:hlinkClick r:id="rId2"/>
              </a:rPr>
              <a:t>Préparer et réaliser</a:t>
            </a:r>
            <a:endParaRPr lang="fr-FR" dirty="0"/>
          </a:p>
          <a:p>
            <a:r>
              <a:rPr lang="fr-FR" dirty="0" smtClean="0">
                <a:hlinkClick r:id="rId3"/>
              </a:rPr>
              <a:t>Les </a:t>
            </a:r>
            <a:r>
              <a:rPr lang="fr-FR" dirty="0">
                <a:hlinkClick r:id="rId3"/>
              </a:rPr>
              <a:t>5 axes du manager </a:t>
            </a:r>
            <a:r>
              <a:rPr lang="fr-FR" dirty="0" err="1">
                <a:hlinkClick r:id="rId3"/>
              </a:rPr>
              <a:t>lean</a:t>
            </a:r>
            <a:r>
              <a:rPr lang="fr-FR" dirty="0">
                <a:hlinkClick r:id="rId3"/>
              </a:rPr>
              <a:t> </a:t>
            </a:r>
            <a:r>
              <a:rPr lang="fr-FR" dirty="0" smtClean="0">
                <a:hlinkClick r:id="rId3"/>
              </a:rPr>
              <a:t>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FBF048E-568D-4A84-A28C-FBA06202D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45972" y="1001579"/>
            <a:ext cx="4313864" cy="1652759"/>
          </a:xfrm>
        </p:spPr>
        <p:txBody>
          <a:bodyPr>
            <a:normAutofit/>
          </a:bodyPr>
          <a:lstStyle/>
          <a:p>
            <a:r>
              <a:rPr lang="fr-FR" dirty="0"/>
              <a:t> Exemple </a:t>
            </a:r>
            <a:r>
              <a:rPr lang="fr-FR" dirty="0" smtClean="0"/>
              <a:t>visite sur </a:t>
            </a:r>
            <a:r>
              <a:rPr lang="fr-FR" dirty="0"/>
              <a:t>le terrain</a:t>
            </a:r>
          </a:p>
          <a:p>
            <a:pPr marL="0" indent="0">
              <a:buNone/>
            </a:pPr>
            <a:r>
              <a:rPr lang="fr-FR" dirty="0">
                <a:hlinkClick r:id="rId4"/>
              </a:rPr>
              <a:t>Savoir mener un </a:t>
            </a:r>
            <a:r>
              <a:rPr lang="fr-FR" dirty="0" err="1">
                <a:hlinkClick r:id="rId4"/>
              </a:rPr>
              <a:t>Gemba</a:t>
            </a:r>
            <a:r>
              <a:rPr lang="fr-FR" dirty="0">
                <a:hlinkClick r:id="rId4"/>
              </a:rPr>
              <a:t> </a:t>
            </a:r>
            <a:r>
              <a:rPr lang="fr-FR" dirty="0" err="1">
                <a:hlinkClick r:id="rId4"/>
              </a:rPr>
              <a:t>Walk</a:t>
            </a:r>
            <a:r>
              <a:rPr lang="fr-FR" dirty="0">
                <a:hlinkClick r:id="rId4"/>
              </a:rPr>
              <a:t> - Lean </a:t>
            </a:r>
            <a:r>
              <a:rPr lang="fr-FR" dirty="0" smtClean="0">
                <a:hlinkClick r:id="rId4"/>
              </a:rPr>
              <a:t>Management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776528E-8A71-44D0-A6EA-CF6DACE7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061A33D-5959-4E57-BD0D-F2269C31B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" name="Image 7">
            <a:hlinkClick r:id="rId5"/>
            <a:extLst>
              <a:ext uri="{FF2B5EF4-FFF2-40B4-BE49-F238E27FC236}">
                <a16:creationId xmlns:a16="http://schemas.microsoft.com/office/drawing/2014/main" xmlns="" id="{A22050B9-211C-48F0-AEE5-72932AC9BB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3648" y="2805990"/>
            <a:ext cx="3014009" cy="3837571"/>
          </a:xfrm>
          <a:prstGeom prst="rect">
            <a:avLst/>
          </a:prstGeom>
        </p:spPr>
      </p:pic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xmlns="" id="{F777E411-C538-4620-A637-2526B646B8BC}"/>
              </a:ext>
            </a:extLst>
          </p:cNvPr>
          <p:cNvSpPr txBox="1">
            <a:spLocks/>
          </p:cNvSpPr>
          <p:nvPr/>
        </p:nvSpPr>
        <p:spPr>
          <a:xfrm>
            <a:off x="4331368" y="4728412"/>
            <a:ext cx="3412280" cy="191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Blog dédié au Lean</a:t>
            </a:r>
            <a:r>
              <a:rPr lang="fr-FR" dirty="0"/>
              <a:t/>
            </a:r>
            <a:br>
              <a:rPr lang="fr-FR" dirty="0"/>
            </a:br>
            <a:r>
              <a:rPr lang="fr-FR" dirty="0">
                <a:solidFill>
                  <a:srgbClr val="FF0000"/>
                </a:solidFill>
                <a:hlinkClick r:id="rId7"/>
              </a:rPr>
              <a:t>https://</a:t>
            </a:r>
            <a:r>
              <a:rPr lang="fr-FR" dirty="0" smtClean="0">
                <a:solidFill>
                  <a:srgbClr val="FF0000"/>
                </a:solidFill>
                <a:hlinkClick r:id="rId7"/>
              </a:rPr>
              <a:t>joelduflot-lean.fr</a:t>
            </a:r>
            <a:endParaRPr lang="fr-FR" dirty="0" smtClean="0"/>
          </a:p>
          <a:p>
            <a:r>
              <a:rPr lang="fr-FR" dirty="0" smtClean="0"/>
              <a:t>Et </a:t>
            </a:r>
            <a:r>
              <a:rPr lang="fr-FR" dirty="0"/>
              <a:t>en BD c’est plus clair</a:t>
            </a:r>
          </a:p>
          <a:p>
            <a:pPr marL="0" indent="0">
              <a:buNone/>
            </a:pPr>
            <a:r>
              <a:rPr lang="fr-FR" sz="1500" dirty="0" smtClean="0">
                <a:hlinkClick r:id="rId5"/>
              </a:rPr>
              <a:t>https</a:t>
            </a:r>
            <a:r>
              <a:rPr lang="fr-FR" sz="1500" dirty="0">
                <a:hlinkClick r:id="rId5"/>
              </a:rPr>
              <a:t>://izibook.eyrolles.com/produit/4557/9782212423235/Lusine%20du%20futur</a:t>
            </a:r>
            <a:endParaRPr lang="fr-FR" sz="1500" dirty="0"/>
          </a:p>
          <a:p>
            <a:pPr marL="0" indent="0">
              <a:buNone/>
            </a:pPr>
            <a:endParaRPr lang="fr-FR" sz="1500" dirty="0"/>
          </a:p>
          <a:p>
            <a:pPr marL="0" indent="0">
              <a:buNone/>
            </a:pPr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96460412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2412</TotalTime>
  <Words>441</Words>
  <Application>Microsoft Office PowerPoint</Application>
  <PresentationFormat>Grand écran</PresentationFormat>
  <Paragraphs>96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Brin</vt:lpstr>
      <vt:lpstr>Fondamentaux du Lean</vt:lpstr>
      <vt:lpstr>Le Lean  en tant que système</vt:lpstr>
      <vt:lpstr>Le tour de terrain ou Genba walk</vt:lpstr>
      <vt:lpstr>Le tour de terrain</vt:lpstr>
      <vt:lpstr>Le tour de terrain</vt:lpstr>
      <vt:lpstr>Le tour de terrain</vt:lpstr>
      <vt:lpstr>Tour de terrain et industrie 4.0</vt:lpstr>
      <vt:lpstr>Liens utiles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Fondamentaux du Lean</dc:title>
  <dc:creator>Joel Duflot</dc:creator>
  <cp:lastModifiedBy>Joel Duflot</cp:lastModifiedBy>
  <cp:revision>75</cp:revision>
  <dcterms:created xsi:type="dcterms:W3CDTF">2020-01-06T14:13:52Z</dcterms:created>
  <dcterms:modified xsi:type="dcterms:W3CDTF">2024-01-16T09:01:47Z</dcterms:modified>
</cp:coreProperties>
</file>