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1127" r:id="rId3"/>
    <p:sldId id="419" r:id="rId4"/>
    <p:sldId id="1145" r:id="rId5"/>
    <p:sldId id="1146" r:id="rId6"/>
    <p:sldId id="1148" r:id="rId7"/>
    <p:sldId id="1149" r:id="rId8"/>
    <p:sldId id="1152" r:id="rId9"/>
    <p:sldId id="1153" r:id="rId10"/>
    <p:sldId id="1154" r:id="rId11"/>
    <p:sldId id="1155" r:id="rId12"/>
    <p:sldId id="1150" r:id="rId13"/>
    <p:sldId id="1151" r:id="rId14"/>
    <p:sldId id="1156" r:id="rId15"/>
    <p:sldId id="1157" r:id="rId16"/>
    <p:sldId id="1159" r:id="rId17"/>
    <p:sldId id="1158" r:id="rId18"/>
    <p:sldId id="1160" r:id="rId19"/>
    <p:sldId id="1140" r:id="rId20"/>
    <p:sldId id="114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356" autoAdjust="0"/>
  </p:normalViewPr>
  <p:slideViewPr>
    <p:cSldViewPr snapToGrid="0">
      <p:cViewPr varScale="1">
        <p:scale>
          <a:sx n="80" d="100"/>
          <a:sy n="80" d="100"/>
        </p:scale>
        <p:origin x="12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279F8C30-36DF-4081-ACEA-58B418DC84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7AA8CC2-9458-4D9D-834C-8DFEB85C88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4499B5-4DC6-4568-BC3D-10E4F4E23388}" type="datetimeFigureOut">
              <a:rPr lang="fr-FR" smtClean="0"/>
              <a:t>24/01/2024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21F7E60C-2C5E-48F2-B04F-B6A2D3503E4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9D1A85EF-52E4-4988-857B-AFC445B44B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6B11E-5051-4453-BB95-8B8A79C3AB82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22547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FD5F68-ECA8-46CA-BC59-65BDA7379827}" type="datetimeFigureOut">
              <a:rPr lang="fr-FR" smtClean="0"/>
              <a:t>24/01/2024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C715F-13DF-48A8-BA78-A060DBA78453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07663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C715F-13DF-48A8-BA78-A060DBA78453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4348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fr-FR" sz="1800" dirty="0"/>
              <a:t> Assurer que les caractéristiques produit au process qui conditionnent la Qualité sont toujours conformes aux spécifications</a:t>
            </a:r>
          </a:p>
          <a:p>
            <a:pPr marL="68580" indent="0">
              <a:buNone/>
            </a:pPr>
            <a:endParaRPr lang="fr-FR" sz="1800" dirty="0"/>
          </a:p>
          <a:p>
            <a:pPr marL="68580" indent="0">
              <a:buNone/>
            </a:pPr>
            <a:r>
              <a:rPr lang="fr-FR" sz="1800" dirty="0"/>
              <a:t>    Etre capable d’analyser les dérives et les interactions entre caractéristiques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B2241-9E90-49DB-8CD8-BB81EC663973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070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750" y="822325"/>
            <a:ext cx="6592888" cy="3709988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xmlns="" id="{98FBEA86-0D91-49EA-A118-C94B246B09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C715F-13DF-48A8-BA78-A060DBA78453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1047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3C715F-13DF-48A8-BA78-A060DBA78453}" type="slidenum">
              <a:rPr lang="fr-FR" smtClean="0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4457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F2300-360A-4EB4-BCEE-B320FFEDA599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Joel Duflot 2024 Conseil en Excellence opérationnelle Blog : https://joelduflot-lean.fr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3172-8694-4144-A9AA-484849C66AAC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Joel Duflot 2024 Conseil en Excellence opérationnelle Blog : https://joelduflot-lean.fr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44815-C106-4268-957F-1BEF699D8EF8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Joel Duflot 2024 Conseil en Excellence opérationnelle Blog : https://joelduflot-lean.fr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7779B-5DB7-4455-9BA2-83D4927B3ACA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Joel Duflot 2024 Conseil en Excellence opérationnelle Blog : https://joelduflot-lean.fr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A02E-6C0E-490D-82A7-6F1D1B529A8F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Joel Duflot 2024 Conseil en Excellence opérationnelle Blog : https://joelduflot-lean.fr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437A3-A0BA-472C-B854-4CC356847DC8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Joel Duflot 2024 Conseil en Excellence opérationnelle Blog : https://joelduflot-lean.fr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D1C64-31A8-459A-938F-CC591D40AB2B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Joel Duflot 2024 Conseil en Excellence opérationnelle Blog : https://joelduflot-lean.fr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7C3B7-9B6F-43B8-A942-E2D6F302C2A3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Joel Duflot 2024 Conseil en Excellence opérationnelle Blog : https://joelduflot-lean.fr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56DAE-B535-476D-BD45-87501ABC9302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Joel Duflot 2024 Conseil en Excellence opérationnelle Blog : https://joelduflot-lean.fr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ADFEE-5D65-4B6A-ACCB-BDA6DE1F146E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Joel Duflot 2024 Conseil en Excellence opérationnelle Blog : https://joelduflot-lean.fr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7F5B1-0358-4EB0-B568-5CBDDA53FC9A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Joel Duflot 2024 Conseil en Excellence opérationnelle Blog : https://joelduflot-lean.fr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535FA-B0C5-47DF-BC76-9997C7FEA476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Joel Duflot 2024 Conseil en Excellence opérationnelle Blog : https://joelduflot-lean.fr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93CEE-8E6C-458D-B54F-4DD959AF53C9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Joel Duflot 2024 Conseil en Excellence opérationnelle Blog : https://joelduflot-lean.fr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56FD4-ED51-46A9-B439-3541AA8840B7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Joel Duflot 2024 Conseil en Excellence opérationnelle Blog : https://joelduflot-lean.fr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5E9D5-63A7-4870-B6B7-D1E465B0D635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Joel Duflot 2024 Conseil en Excellence opérationnelle Blog : https://joelduflot-lean.fr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7906D-248D-4C34-B06A-92181E914EE6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Joel Duflot 2024 Conseil en Excellence opérationnelle Blog : https://joelduflot-lean.fr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A78BF-6C54-43AD-9FB3-B245EC375CA3}" type="datetime1">
              <a:rPr lang="en-US" smtClean="0"/>
              <a:t>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Joel Duflot 2024 Conseil en Excellence opérationnelle Blog : https://joelduflot-lean.fr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izibook.eyrolles.com/produit/4557/9782212423235/Lusine%20du%20futur" TargetMode="External"/><Relationship Id="rId3" Type="http://schemas.openxmlformats.org/officeDocument/2006/relationships/hyperlink" Target="https://www.youtube.com/watch?v=WLzlfm5qF68" TargetMode="External"/><Relationship Id="rId7" Type="http://schemas.openxmlformats.org/officeDocument/2006/relationships/hyperlink" Target="https://www.youtube.com/watch?v=JgxN6DGbjUQ&amp;t=130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eponine-pauchard.com/2010/06/5-pourquoi-et-qqoqcp/" TargetMode="External"/><Relationship Id="rId11" Type="http://schemas.openxmlformats.org/officeDocument/2006/relationships/hyperlink" Target="https://www.eyrolles.com/Entreprise/Livre/l-usine-du-futur-9782212564525/" TargetMode="External"/><Relationship Id="rId5" Type="http://schemas.openxmlformats.org/officeDocument/2006/relationships/hyperlink" Target="https://www.youtube.com/watch?v=WzKV4h2pl0w" TargetMode="External"/><Relationship Id="rId10" Type="http://schemas.openxmlformats.org/officeDocument/2006/relationships/hyperlink" Target="https://joelduflot-lean.fr/" TargetMode="External"/><Relationship Id="rId4" Type="http://schemas.openxmlformats.org/officeDocument/2006/relationships/hyperlink" Target="https://www.youtube.com/watch?v=0wdvtyARMT4" TargetMode="External"/><Relationship Id="rId9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kLtIa4a51Y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9FDC573-0623-468F-A0CA-00E4C244D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8300" y="856701"/>
            <a:ext cx="8915399" cy="1012559"/>
          </a:xfrm>
        </p:spPr>
        <p:txBody>
          <a:bodyPr/>
          <a:lstStyle/>
          <a:p>
            <a:r>
              <a:rPr lang="fr-FR" dirty="0"/>
              <a:t>Fondamentaux du Lean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4CA241BD-E25A-4F7D-B411-CDDA516B1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1579" y="2679135"/>
            <a:ext cx="8915399" cy="1134446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lnSpc>
                <a:spcPct val="120000"/>
              </a:lnSpc>
              <a:buAutoNum type="arabicPlain" startAt="17"/>
            </a:pPr>
            <a:r>
              <a:rPr lang="fr-FR" sz="3200" dirty="0" smtClean="0"/>
              <a:t>Total Productive Maintenance</a:t>
            </a:r>
          </a:p>
          <a:p>
            <a:pPr>
              <a:lnSpc>
                <a:spcPct val="120000"/>
              </a:lnSpc>
            </a:pPr>
            <a:r>
              <a:rPr lang="fr-FR" sz="3200" dirty="0"/>
              <a:t> </a:t>
            </a:r>
            <a:r>
              <a:rPr lang="fr-FR" sz="3200" dirty="0" smtClean="0"/>
              <a:t>        TPM</a:t>
            </a:r>
            <a:endParaRPr lang="fr-FR" sz="3200" dirty="0"/>
          </a:p>
          <a:p>
            <a:pPr>
              <a:lnSpc>
                <a:spcPct val="120000"/>
              </a:lnSpc>
            </a:pPr>
            <a:endParaRPr lang="fr-FR" sz="3200" dirty="0"/>
          </a:p>
          <a:p>
            <a:pPr>
              <a:lnSpc>
                <a:spcPct val="120000"/>
              </a:lnSpc>
            </a:pPr>
            <a:endParaRPr lang="fr-FR" sz="32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8BC8FD67-A5E2-44FB-8AA7-6749CA154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40035" y="5652287"/>
            <a:ext cx="5590960" cy="1205713"/>
          </a:xfrm>
        </p:spPr>
        <p:txBody>
          <a:bodyPr/>
          <a:lstStyle/>
          <a:p>
            <a:r>
              <a:rPr lang="fr-FR" sz="1600" smtClean="0"/>
              <a:t>Joel Duflot 2024 Conseil en Excellence opérationnelle Blog : https://joelduflot-lean.fr</a:t>
            </a:r>
            <a:endParaRPr lang="fr-FR" sz="16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C31284B1-C5CA-420E-B0AF-2D752DE3D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FC26513-419C-4CFD-A890-D210FEDC7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318" y="2171195"/>
            <a:ext cx="3437773" cy="380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98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5821" y="332400"/>
            <a:ext cx="8073389" cy="784128"/>
          </a:xfrm>
        </p:spPr>
        <p:txBody>
          <a:bodyPr>
            <a:normAutofit/>
          </a:bodyPr>
          <a:lstStyle/>
          <a:p>
            <a:r>
              <a:rPr lang="fr-FR" dirty="0" smtClean="0"/>
              <a:t>TPM : 2 Nettoyage et accès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888686" y="1022684"/>
            <a:ext cx="6004030" cy="5687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dirty="0" smtClean="0"/>
              <a:t>L’équipement est nettoyé, mais pas que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600" dirty="0" smtClean="0"/>
              <a:t>On détecte et répare les causes de salissures : fuites, poussière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600" dirty="0" smtClean="0"/>
              <a:t>On améliore l’accessibilité pour les futurs nettoyages : carters, grille etc.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600" dirty="0" smtClean="0"/>
              <a:t>On conserve les outils adaptés au poste.</a:t>
            </a:r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89212" y="6271732"/>
            <a:ext cx="7619999" cy="365125"/>
          </a:xfrm>
        </p:spPr>
        <p:txBody>
          <a:bodyPr/>
          <a:lstStyle/>
          <a:p>
            <a:r>
              <a:rPr lang="fr-FR" dirty="0" smtClean="0"/>
              <a:t>Joel Duflot 2024 Conseil en Excellence opérationnelle Blog : https://joelduflot-lean.fr</a:t>
            </a:r>
            <a:endParaRPr lang="fr-FR" dirty="0"/>
          </a:p>
        </p:txBody>
      </p:sp>
      <p:sp>
        <p:nvSpPr>
          <p:cNvPr id="33" name="Espace réservé du numéro de diapositive 4">
            <a:extLst>
              <a:ext uri="{FF2B5EF4-FFF2-40B4-BE49-F238E27FC236}">
                <a16:creationId xmlns:a16="http://schemas.microsoft.com/office/drawing/2014/main" xmlns="" id="{4EB376F7-4450-4B54-B230-72859232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58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5821" y="332400"/>
            <a:ext cx="8464000" cy="7841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TPM : 3 Standard d’inspection nettoyage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888686" y="1022684"/>
            <a:ext cx="8518630" cy="5687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dirty="0" smtClean="0"/>
              <a:t>Etape fondamentale, comme tout standard il est écrit par les opérateurs eux-mêmes</a:t>
            </a:r>
            <a:r>
              <a:rPr lang="fr-FR" sz="2600" dirty="0" smtClean="0"/>
              <a:t>.</a:t>
            </a:r>
          </a:p>
          <a:p>
            <a:pPr marL="0" indent="0">
              <a:buNone/>
            </a:pPr>
            <a:r>
              <a:rPr lang="fr-FR" sz="2600" dirty="0" smtClean="0"/>
              <a:t>Il est illustré et définit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600" dirty="0" smtClean="0"/>
              <a:t>La fréquence et la durée de l’inspection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600" dirty="0" smtClean="0"/>
              <a:t>La mise en sécurité et les EPI</a:t>
            </a:r>
            <a:endParaRPr lang="fr-FR" sz="2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fr-FR" sz="2600" dirty="0" smtClean="0"/>
              <a:t>Les outils nécessaires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600" dirty="0" smtClean="0"/>
              <a:t>Les opérations incontournables (zones à nettoyer, pièces à changer, réglage)</a:t>
            </a:r>
          </a:p>
          <a:p>
            <a:pPr marL="0" indent="0">
              <a:buNone/>
            </a:pPr>
            <a:r>
              <a:rPr lang="fr-FR" sz="2600" dirty="0" smtClean="0"/>
              <a:t>Mais l’observation « aléatoire » est aussi fondamentale pour améliorer le standard en découvrant de nouveaux risques.</a:t>
            </a:r>
            <a:endParaRPr lang="fr-FR" sz="2600" dirty="0" smtClean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89212" y="6271732"/>
            <a:ext cx="7619999" cy="365125"/>
          </a:xfrm>
        </p:spPr>
        <p:txBody>
          <a:bodyPr/>
          <a:lstStyle/>
          <a:p>
            <a:r>
              <a:rPr lang="fr-FR" dirty="0" smtClean="0"/>
              <a:t>Joel Duflot 2024 Conseil en Excellence opérationnelle Blog : https://joelduflot-lean.fr</a:t>
            </a:r>
            <a:endParaRPr lang="fr-FR" dirty="0"/>
          </a:p>
        </p:txBody>
      </p:sp>
      <p:sp>
        <p:nvSpPr>
          <p:cNvPr id="33" name="Espace réservé du numéro de diapositive 4">
            <a:extLst>
              <a:ext uri="{FF2B5EF4-FFF2-40B4-BE49-F238E27FC236}">
                <a16:creationId xmlns:a16="http://schemas.microsoft.com/office/drawing/2014/main" xmlns="" id="{4EB376F7-4450-4B54-B230-72859232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 descr="enseignant">
            <a:extLst>
              <a:ext uri="{FF2B5EF4-FFF2-40B4-BE49-F238E27FC236}">
                <a16:creationId xmlns:a16="http://schemas.microsoft.com/office/drawing/2014/main" xmlns="" id="{63F4D585-37AD-43B2-8EE7-0218BEEAA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441" y="115326"/>
            <a:ext cx="1662147" cy="166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29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4874" y="115833"/>
            <a:ext cx="9294179" cy="784128"/>
          </a:xfrm>
        </p:spPr>
        <p:txBody>
          <a:bodyPr>
            <a:normAutofit/>
          </a:bodyPr>
          <a:lstStyle/>
          <a:p>
            <a:r>
              <a:rPr lang="fr-FR" dirty="0" smtClean="0"/>
              <a:t>TPM </a:t>
            </a:r>
            <a:r>
              <a:rPr lang="fr-FR" dirty="0"/>
              <a:t>: 3 Standard d’inspection nettoyage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369949" y="794084"/>
            <a:ext cx="9132240" cy="5687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dirty="0" smtClean="0"/>
              <a:t>Exemple : ne pas oublier la Sécurité !!</a:t>
            </a:r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89212" y="6271732"/>
            <a:ext cx="7619999" cy="365125"/>
          </a:xfrm>
        </p:spPr>
        <p:txBody>
          <a:bodyPr/>
          <a:lstStyle/>
          <a:p>
            <a:r>
              <a:rPr lang="fr-FR" dirty="0" smtClean="0"/>
              <a:t>Joel Duflot 2024 Conseil en Excellence opérationnelle Blog : https://joelduflot-lean.fr</a:t>
            </a:r>
            <a:endParaRPr lang="fr-FR" dirty="0"/>
          </a:p>
        </p:txBody>
      </p:sp>
      <p:sp>
        <p:nvSpPr>
          <p:cNvPr id="33" name="Espace réservé du numéro de diapositive 4">
            <a:extLst>
              <a:ext uri="{FF2B5EF4-FFF2-40B4-BE49-F238E27FC236}">
                <a16:creationId xmlns:a16="http://schemas.microsoft.com/office/drawing/2014/main" xmlns="" id="{4EB376F7-4450-4B54-B230-72859232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672" y="1407696"/>
            <a:ext cx="11240328" cy="545030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751095" y="1937084"/>
            <a:ext cx="721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</a:t>
            </a:r>
            <a:endParaRPr lang="fr-FR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441032" y="1636295"/>
            <a:ext cx="1660358" cy="55345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3172326" y="1299409"/>
            <a:ext cx="1660358" cy="41709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6589294" y="4932947"/>
            <a:ext cx="1660358" cy="982579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10427369" y="5097380"/>
            <a:ext cx="1660358" cy="1471862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873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5821" y="332400"/>
            <a:ext cx="8073389" cy="7841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TPM 4 capitalisation : Leçon ponctuelle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888686" y="1022684"/>
            <a:ext cx="9132240" cy="5687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dirty="0" smtClean="0"/>
              <a:t>Durant toutes les étapes les opérateurs ont été accompagnés et formés par la maintenance, il faut capitaliser ces compétences nouvelles;</a:t>
            </a:r>
          </a:p>
          <a:p>
            <a:pPr marL="0" indent="0">
              <a:buNone/>
            </a:pPr>
            <a:r>
              <a:rPr lang="fr-FR" sz="2600" dirty="0" smtClean="0"/>
              <a:t>    La </a:t>
            </a:r>
            <a:r>
              <a:rPr lang="fr-FR" sz="2600" b="1" dirty="0" smtClean="0"/>
              <a:t>leçon ponctuelle </a:t>
            </a:r>
            <a:r>
              <a:rPr lang="fr-FR" sz="2600" dirty="0" smtClean="0"/>
              <a:t>est un affichage au plus près du lieu d’inspection réglage, de nettoyage qui permet de se souvenir des actions et paramètres adaptés</a:t>
            </a:r>
          </a:p>
          <a:p>
            <a:pPr marL="0" indent="0">
              <a:buNone/>
            </a:pPr>
            <a:endParaRPr lang="fr-FR" sz="2600" dirty="0"/>
          </a:p>
          <a:p>
            <a:pPr marL="0" indent="0">
              <a:buNone/>
            </a:pPr>
            <a:r>
              <a:rPr lang="fr-FR" sz="2600" dirty="0" smtClean="0"/>
              <a:t>   Si le standard d’inspection n’est utilisé qu’à ce moment là, la leçon ponctuelle est visible en permanence. Elle sert de </a:t>
            </a:r>
            <a:r>
              <a:rPr lang="fr-FR" sz="2600" b="1" dirty="0" smtClean="0"/>
              <a:t>référence</a:t>
            </a:r>
            <a:r>
              <a:rPr lang="fr-FR" sz="2600" dirty="0" smtClean="0"/>
              <a:t>, si on constate un écart il faut alerter avant qu’un problème plus sérieux n’apparaisse.</a:t>
            </a:r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89212" y="6271732"/>
            <a:ext cx="7619999" cy="365125"/>
          </a:xfrm>
        </p:spPr>
        <p:txBody>
          <a:bodyPr/>
          <a:lstStyle/>
          <a:p>
            <a:r>
              <a:rPr lang="fr-FR" dirty="0" smtClean="0"/>
              <a:t>Joel Duflot 2024 Conseil en Excellence opérationnelle Blog : https://joelduflot-lean.fr</a:t>
            </a:r>
            <a:endParaRPr lang="fr-FR" dirty="0"/>
          </a:p>
        </p:txBody>
      </p:sp>
      <p:sp>
        <p:nvSpPr>
          <p:cNvPr id="33" name="Espace réservé du numéro de diapositive 4">
            <a:extLst>
              <a:ext uri="{FF2B5EF4-FFF2-40B4-BE49-F238E27FC236}">
                <a16:creationId xmlns:a16="http://schemas.microsoft.com/office/drawing/2014/main" xmlns="" id="{4EB376F7-4450-4B54-B230-72859232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 descr="enseignant">
            <a:extLst>
              <a:ext uri="{FF2B5EF4-FFF2-40B4-BE49-F238E27FC236}">
                <a16:creationId xmlns:a16="http://schemas.microsoft.com/office/drawing/2014/main" xmlns="" id="{63F4D585-37AD-43B2-8EE7-0218BEEAA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441" y="115326"/>
            <a:ext cx="1662147" cy="166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44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5821" y="332400"/>
            <a:ext cx="8073389" cy="7841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TPM 4 capitalisation : Leçon ponctuelle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888686" y="1022684"/>
            <a:ext cx="3333019" cy="5687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dirty="0" smtClean="0"/>
              <a:t>Exemple : appliquée à chaque démarrage, cette leçon équivaut à une check-list et comporte de nombreux points d’alerte.</a:t>
            </a:r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89212" y="6271732"/>
            <a:ext cx="7619999" cy="365125"/>
          </a:xfrm>
        </p:spPr>
        <p:txBody>
          <a:bodyPr/>
          <a:lstStyle/>
          <a:p>
            <a:r>
              <a:rPr lang="fr-FR" dirty="0" smtClean="0"/>
              <a:t>Joel Duflot 2024 Conseil en Excellence opérationnelle Blog : https://joelduflot-lean.fr</a:t>
            </a:r>
            <a:endParaRPr lang="fr-FR" dirty="0"/>
          </a:p>
        </p:txBody>
      </p:sp>
      <p:sp>
        <p:nvSpPr>
          <p:cNvPr id="33" name="Espace réservé du numéro de diapositive 4">
            <a:extLst>
              <a:ext uri="{FF2B5EF4-FFF2-40B4-BE49-F238E27FC236}">
                <a16:creationId xmlns:a16="http://schemas.microsoft.com/office/drawing/2014/main" xmlns="" id="{4EB376F7-4450-4B54-B230-72859232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12232"/>
            <a:ext cx="6773778" cy="5149515"/>
          </a:xfrm>
          <a:prstGeom prst="rect">
            <a:avLst/>
          </a:prstGeom>
          <a:noFill/>
        </p:spPr>
      </p:pic>
      <p:sp>
        <p:nvSpPr>
          <p:cNvPr id="4" name="Ellipse 3"/>
          <p:cNvSpPr/>
          <p:nvPr/>
        </p:nvSpPr>
        <p:spPr>
          <a:xfrm>
            <a:off x="5173579" y="3850105"/>
            <a:ext cx="192506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3388894" y="4375485"/>
            <a:ext cx="192506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5169569" y="5157537"/>
            <a:ext cx="192506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11678652" y="3605463"/>
            <a:ext cx="192506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11413957" y="5398169"/>
            <a:ext cx="192506" cy="228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491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5821" y="332400"/>
            <a:ext cx="8073389" cy="784128"/>
          </a:xfrm>
        </p:spPr>
        <p:txBody>
          <a:bodyPr>
            <a:normAutofit/>
          </a:bodyPr>
          <a:lstStyle/>
          <a:p>
            <a:r>
              <a:rPr lang="fr-FR" dirty="0" smtClean="0"/>
              <a:t>TPM 4 </a:t>
            </a:r>
            <a:r>
              <a:rPr lang="fr-FR" dirty="0" smtClean="0"/>
              <a:t>capitalisation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888686" y="1022684"/>
            <a:ext cx="9132240" cy="5687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dirty="0" smtClean="0"/>
              <a:t>A partir de ce point tous les éléments sont en place pour une prise en main de l’équipement par les opérateurs eux-mêmes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600" dirty="0" smtClean="0"/>
              <a:t>Maintien permanent de la propreté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600" dirty="0" smtClean="0"/>
              <a:t>Changement d’outil et réglage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600" dirty="0" smtClean="0"/>
              <a:t>Changement de pièces d’usure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600" dirty="0" smtClean="0"/>
              <a:t>Petites remises en état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600" dirty="0" smtClean="0"/>
              <a:t>Alertes en cas d’anomalie. On sera surpris de l’acuité des opérateurs sur ce point. Le moindre bruit, vibration, ralentissement est détecté</a:t>
            </a:r>
          </a:p>
          <a:p>
            <a:pPr marL="0" indent="0">
              <a:buNone/>
            </a:pPr>
            <a:r>
              <a:rPr lang="fr-FR" sz="2600" dirty="0" smtClean="0"/>
              <a:t>On peut passer à l’auto-maintenance</a:t>
            </a:r>
            <a:endParaRPr lang="fr-FR" sz="2600" dirty="0" smtClean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89212" y="6271732"/>
            <a:ext cx="7619999" cy="365125"/>
          </a:xfrm>
        </p:spPr>
        <p:txBody>
          <a:bodyPr/>
          <a:lstStyle/>
          <a:p>
            <a:r>
              <a:rPr lang="fr-FR" dirty="0" smtClean="0"/>
              <a:t>Joel Duflot 2024 Conseil en Excellence opérationnelle Blog : https://joelduflot-lean.fr</a:t>
            </a:r>
            <a:endParaRPr lang="fr-FR" dirty="0"/>
          </a:p>
        </p:txBody>
      </p:sp>
      <p:sp>
        <p:nvSpPr>
          <p:cNvPr id="33" name="Espace réservé du numéro de diapositive 4">
            <a:extLst>
              <a:ext uri="{FF2B5EF4-FFF2-40B4-BE49-F238E27FC236}">
                <a16:creationId xmlns:a16="http://schemas.microsoft.com/office/drawing/2014/main" xmlns="" id="{4EB376F7-4450-4B54-B230-72859232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Picture 5" descr="enseignant">
            <a:extLst>
              <a:ext uri="{FF2B5EF4-FFF2-40B4-BE49-F238E27FC236}">
                <a16:creationId xmlns:a16="http://schemas.microsoft.com/office/drawing/2014/main" xmlns="" id="{63F4D585-37AD-43B2-8EE7-0218BEEAA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441" y="115326"/>
            <a:ext cx="1662147" cy="166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7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71126" y="188021"/>
            <a:ext cx="8073389" cy="784128"/>
          </a:xfrm>
        </p:spPr>
        <p:txBody>
          <a:bodyPr>
            <a:normAutofit/>
          </a:bodyPr>
          <a:lstStyle/>
          <a:p>
            <a:r>
              <a:rPr lang="fr-FR" dirty="0" smtClean="0"/>
              <a:t>TPM </a:t>
            </a:r>
            <a:r>
              <a:rPr lang="fr-FR" dirty="0" smtClean="0"/>
              <a:t>5 Auto-maintenance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42727" y="794083"/>
            <a:ext cx="9132240" cy="5687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smtClean="0"/>
              <a:t>Opérateurs et service maintenance coopèrent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 smtClean="0"/>
              <a:t>Les opérateurs appliquent les leçons ponctuelles, réalisent les inspections nettoyage périodiques, assurent les réglages.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 smtClean="0"/>
              <a:t>La maintenance n’intervient qu’en cas de panne et corrige les standards d’inspection si besoin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 smtClean="0"/>
              <a:t>La maintenance commence à tenir à jour des indicateurs de performance (TRS) (avant c’est inutile…)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 smtClean="0"/>
              <a:t>La maintenance applique </a:t>
            </a:r>
            <a:br>
              <a:rPr lang="fr-FR" sz="2400" dirty="0" smtClean="0"/>
            </a:br>
            <a:r>
              <a:rPr lang="fr-FR" sz="2400" dirty="0" smtClean="0"/>
              <a:t>les gammes de préventif</a:t>
            </a:r>
            <a:br>
              <a:rPr lang="fr-FR" sz="2400" dirty="0" smtClean="0"/>
            </a:br>
            <a:r>
              <a:rPr lang="fr-FR" sz="2400" dirty="0" smtClean="0"/>
              <a:t>technique souvent à faible</a:t>
            </a:r>
            <a:br>
              <a:rPr lang="fr-FR" sz="2400" dirty="0" smtClean="0"/>
            </a:br>
            <a:r>
              <a:rPr lang="fr-FR" sz="2400" dirty="0" smtClean="0"/>
              <a:t>fréquence.</a:t>
            </a:r>
            <a:endParaRPr lang="fr-FR" sz="2400" dirty="0" smtClean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89212" y="6271732"/>
            <a:ext cx="7619999" cy="365125"/>
          </a:xfrm>
        </p:spPr>
        <p:txBody>
          <a:bodyPr/>
          <a:lstStyle/>
          <a:p>
            <a:r>
              <a:rPr lang="fr-FR" dirty="0" smtClean="0"/>
              <a:t>Joel Duflot 2024 Conseil en Excellence opérationnelle Blog : https://joelduflot-lean.fr</a:t>
            </a:r>
            <a:endParaRPr lang="fr-FR" dirty="0"/>
          </a:p>
        </p:txBody>
      </p:sp>
      <p:sp>
        <p:nvSpPr>
          <p:cNvPr id="33" name="Espace réservé du numéro de diapositive 4">
            <a:extLst>
              <a:ext uri="{FF2B5EF4-FFF2-40B4-BE49-F238E27FC236}">
                <a16:creationId xmlns:a16="http://schemas.microsoft.com/office/drawing/2014/main" xmlns="" id="{4EB376F7-4450-4B54-B230-72859232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 descr="enseignant">
            <a:extLst>
              <a:ext uri="{FF2B5EF4-FFF2-40B4-BE49-F238E27FC236}">
                <a16:creationId xmlns:a16="http://schemas.microsoft.com/office/drawing/2014/main" xmlns="" id="{63F4D585-37AD-43B2-8EE7-0218BEEAA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5441" y="115326"/>
            <a:ext cx="1662147" cy="166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5558589" y="4211053"/>
            <a:ext cx="6375568" cy="2339474"/>
            <a:chOff x="900113" y="3479800"/>
            <a:chExt cx="7821613" cy="3022601"/>
          </a:xfrm>
        </p:grpSpPr>
        <p:pic>
          <p:nvPicPr>
            <p:cNvPr id="8" name="Picture 6" descr="j00790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7301" y="4265613"/>
              <a:ext cx="2797175" cy="1208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1098551" y="4090988"/>
              <a:ext cx="528638" cy="1081088"/>
              <a:chOff x="1343" y="2294"/>
              <a:chExt cx="602" cy="991"/>
            </a:xfrm>
          </p:grpSpPr>
          <p:sp>
            <p:nvSpPr>
              <p:cNvPr id="80" name="AutoShape 8"/>
              <p:cNvSpPr>
                <a:spLocks noChangeArrowheads="1"/>
              </p:cNvSpPr>
              <p:nvPr/>
            </p:nvSpPr>
            <p:spPr bwMode="auto">
              <a:xfrm>
                <a:off x="1740" y="2699"/>
                <a:ext cx="205" cy="164"/>
              </a:xfrm>
              <a:prstGeom prst="cloudCallout">
                <a:avLst>
                  <a:gd name="adj1" fmla="val 23171"/>
                  <a:gd name="adj2" fmla="val -5486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6195" tIns="48097" rIns="96195" bIns="48097"/>
              <a:lstStyle>
                <a:lvl1pPr algn="l" defTabSz="962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481013" algn="l" defTabSz="962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962025" algn="l" defTabSz="962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443038" algn="l" defTabSz="962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924050" algn="l" defTabSz="962025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381250" defTabSz="9620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838450" defTabSz="9620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295650" defTabSz="9620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752850" defTabSz="9620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0" hangingPunct="0">
                  <a:buClrTx/>
                  <a:buFontTx/>
                  <a:buNone/>
                </a:pPr>
                <a:endParaRPr lang="pt-PT" altLang="fr-FR" sz="2100" b="0">
                  <a:effectLst/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81" name="Group 9"/>
              <p:cNvGrpSpPr>
                <a:grpSpLocks/>
              </p:cNvGrpSpPr>
              <p:nvPr/>
            </p:nvGrpSpPr>
            <p:grpSpPr bwMode="auto">
              <a:xfrm flipH="1">
                <a:off x="1343" y="2294"/>
                <a:ext cx="500" cy="991"/>
                <a:chOff x="4728" y="1463"/>
                <a:chExt cx="1006" cy="1712"/>
              </a:xfrm>
            </p:grpSpPr>
            <p:sp>
              <p:nvSpPr>
                <p:cNvPr id="82" name="Freeform 10"/>
                <p:cNvSpPr>
                  <a:spLocks/>
                </p:cNvSpPr>
                <p:nvPr/>
              </p:nvSpPr>
              <p:spPr bwMode="auto">
                <a:xfrm flipH="1">
                  <a:off x="4820" y="1463"/>
                  <a:ext cx="391" cy="332"/>
                </a:xfrm>
                <a:custGeom>
                  <a:avLst/>
                  <a:gdLst>
                    <a:gd name="T0" fmla="*/ 270 w 391"/>
                    <a:gd name="T1" fmla="*/ 194 h 332"/>
                    <a:gd name="T2" fmla="*/ 303 w 391"/>
                    <a:gd name="T3" fmla="*/ 138 h 332"/>
                    <a:gd name="T4" fmla="*/ 319 w 391"/>
                    <a:gd name="T5" fmla="*/ 83 h 332"/>
                    <a:gd name="T6" fmla="*/ 308 w 391"/>
                    <a:gd name="T7" fmla="*/ 44 h 332"/>
                    <a:gd name="T8" fmla="*/ 292 w 391"/>
                    <a:gd name="T9" fmla="*/ 17 h 332"/>
                    <a:gd name="T10" fmla="*/ 248 w 391"/>
                    <a:gd name="T11" fmla="*/ 0 h 332"/>
                    <a:gd name="T12" fmla="*/ 198 w 391"/>
                    <a:gd name="T13" fmla="*/ 0 h 332"/>
                    <a:gd name="T14" fmla="*/ 127 w 391"/>
                    <a:gd name="T15" fmla="*/ 22 h 332"/>
                    <a:gd name="T16" fmla="*/ 55 w 391"/>
                    <a:gd name="T17" fmla="*/ 88 h 332"/>
                    <a:gd name="T18" fmla="*/ 11 w 391"/>
                    <a:gd name="T19" fmla="*/ 160 h 332"/>
                    <a:gd name="T20" fmla="*/ 0 w 391"/>
                    <a:gd name="T21" fmla="*/ 237 h 332"/>
                    <a:gd name="T22" fmla="*/ 17 w 391"/>
                    <a:gd name="T23" fmla="*/ 282 h 332"/>
                    <a:gd name="T24" fmla="*/ 55 w 391"/>
                    <a:gd name="T25" fmla="*/ 315 h 332"/>
                    <a:gd name="T26" fmla="*/ 105 w 391"/>
                    <a:gd name="T27" fmla="*/ 332 h 332"/>
                    <a:gd name="T28" fmla="*/ 160 w 391"/>
                    <a:gd name="T29" fmla="*/ 321 h 332"/>
                    <a:gd name="T30" fmla="*/ 221 w 391"/>
                    <a:gd name="T31" fmla="*/ 282 h 332"/>
                    <a:gd name="T32" fmla="*/ 253 w 391"/>
                    <a:gd name="T33" fmla="*/ 244 h 332"/>
                    <a:gd name="T34" fmla="*/ 319 w 391"/>
                    <a:gd name="T35" fmla="*/ 277 h 332"/>
                    <a:gd name="T36" fmla="*/ 364 w 391"/>
                    <a:gd name="T37" fmla="*/ 304 h 332"/>
                    <a:gd name="T38" fmla="*/ 381 w 391"/>
                    <a:gd name="T39" fmla="*/ 304 h 332"/>
                    <a:gd name="T40" fmla="*/ 391 w 391"/>
                    <a:gd name="T41" fmla="*/ 271 h 332"/>
                    <a:gd name="T42" fmla="*/ 374 w 391"/>
                    <a:gd name="T43" fmla="*/ 249 h 332"/>
                    <a:gd name="T44" fmla="*/ 331 w 391"/>
                    <a:gd name="T45" fmla="*/ 254 h 332"/>
                    <a:gd name="T46" fmla="*/ 298 w 391"/>
                    <a:gd name="T47" fmla="*/ 237 h 332"/>
                    <a:gd name="T48" fmla="*/ 270 w 391"/>
                    <a:gd name="T49" fmla="*/ 194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91" h="332">
                      <a:moveTo>
                        <a:pt x="270" y="194"/>
                      </a:moveTo>
                      <a:lnTo>
                        <a:pt x="303" y="138"/>
                      </a:lnTo>
                      <a:lnTo>
                        <a:pt x="319" y="83"/>
                      </a:lnTo>
                      <a:lnTo>
                        <a:pt x="308" y="44"/>
                      </a:lnTo>
                      <a:lnTo>
                        <a:pt x="292" y="17"/>
                      </a:lnTo>
                      <a:lnTo>
                        <a:pt x="248" y="0"/>
                      </a:lnTo>
                      <a:lnTo>
                        <a:pt x="198" y="0"/>
                      </a:lnTo>
                      <a:lnTo>
                        <a:pt x="127" y="22"/>
                      </a:lnTo>
                      <a:lnTo>
                        <a:pt x="55" y="88"/>
                      </a:lnTo>
                      <a:lnTo>
                        <a:pt x="11" y="160"/>
                      </a:lnTo>
                      <a:lnTo>
                        <a:pt x="0" y="237"/>
                      </a:lnTo>
                      <a:lnTo>
                        <a:pt x="17" y="282"/>
                      </a:lnTo>
                      <a:lnTo>
                        <a:pt x="55" y="315"/>
                      </a:lnTo>
                      <a:lnTo>
                        <a:pt x="105" y="332"/>
                      </a:lnTo>
                      <a:lnTo>
                        <a:pt x="160" y="321"/>
                      </a:lnTo>
                      <a:lnTo>
                        <a:pt x="221" y="282"/>
                      </a:lnTo>
                      <a:lnTo>
                        <a:pt x="253" y="244"/>
                      </a:lnTo>
                      <a:lnTo>
                        <a:pt x="319" y="277"/>
                      </a:lnTo>
                      <a:lnTo>
                        <a:pt x="364" y="304"/>
                      </a:lnTo>
                      <a:lnTo>
                        <a:pt x="381" y="304"/>
                      </a:lnTo>
                      <a:lnTo>
                        <a:pt x="391" y="271"/>
                      </a:lnTo>
                      <a:lnTo>
                        <a:pt x="374" y="249"/>
                      </a:lnTo>
                      <a:lnTo>
                        <a:pt x="331" y="254"/>
                      </a:lnTo>
                      <a:lnTo>
                        <a:pt x="298" y="237"/>
                      </a:lnTo>
                      <a:lnTo>
                        <a:pt x="270" y="19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3" name="Freeform 11"/>
                <p:cNvSpPr>
                  <a:spLocks/>
                </p:cNvSpPr>
                <p:nvPr/>
              </p:nvSpPr>
              <p:spPr bwMode="auto">
                <a:xfrm flipH="1">
                  <a:off x="5148" y="1803"/>
                  <a:ext cx="382" cy="548"/>
                </a:xfrm>
                <a:custGeom>
                  <a:avLst/>
                  <a:gdLst>
                    <a:gd name="T0" fmla="*/ 138 w 382"/>
                    <a:gd name="T1" fmla="*/ 83 h 548"/>
                    <a:gd name="T2" fmla="*/ 222 w 382"/>
                    <a:gd name="T3" fmla="*/ 22 h 548"/>
                    <a:gd name="T4" fmla="*/ 282 w 382"/>
                    <a:gd name="T5" fmla="*/ 0 h 548"/>
                    <a:gd name="T6" fmla="*/ 321 w 382"/>
                    <a:gd name="T7" fmla="*/ 0 h 548"/>
                    <a:gd name="T8" fmla="*/ 354 w 382"/>
                    <a:gd name="T9" fmla="*/ 17 h 548"/>
                    <a:gd name="T10" fmla="*/ 382 w 382"/>
                    <a:gd name="T11" fmla="*/ 60 h 548"/>
                    <a:gd name="T12" fmla="*/ 382 w 382"/>
                    <a:gd name="T13" fmla="*/ 99 h 548"/>
                    <a:gd name="T14" fmla="*/ 349 w 382"/>
                    <a:gd name="T15" fmla="*/ 170 h 548"/>
                    <a:gd name="T16" fmla="*/ 287 w 382"/>
                    <a:gd name="T17" fmla="*/ 214 h 548"/>
                    <a:gd name="T18" fmla="*/ 249 w 382"/>
                    <a:gd name="T19" fmla="*/ 263 h 548"/>
                    <a:gd name="T20" fmla="*/ 222 w 382"/>
                    <a:gd name="T21" fmla="*/ 323 h 548"/>
                    <a:gd name="T22" fmla="*/ 210 w 382"/>
                    <a:gd name="T23" fmla="*/ 400 h 548"/>
                    <a:gd name="T24" fmla="*/ 227 w 382"/>
                    <a:gd name="T25" fmla="*/ 460 h 548"/>
                    <a:gd name="T26" fmla="*/ 222 w 382"/>
                    <a:gd name="T27" fmla="*/ 504 h 548"/>
                    <a:gd name="T28" fmla="*/ 194 w 382"/>
                    <a:gd name="T29" fmla="*/ 531 h 548"/>
                    <a:gd name="T30" fmla="*/ 144 w 382"/>
                    <a:gd name="T31" fmla="*/ 548 h 548"/>
                    <a:gd name="T32" fmla="*/ 78 w 382"/>
                    <a:gd name="T33" fmla="*/ 520 h 548"/>
                    <a:gd name="T34" fmla="*/ 28 w 382"/>
                    <a:gd name="T35" fmla="*/ 472 h 548"/>
                    <a:gd name="T36" fmla="*/ 0 w 382"/>
                    <a:gd name="T37" fmla="*/ 378 h 548"/>
                    <a:gd name="T38" fmla="*/ 0 w 382"/>
                    <a:gd name="T39" fmla="*/ 301 h 548"/>
                    <a:gd name="T40" fmla="*/ 23 w 382"/>
                    <a:gd name="T41" fmla="*/ 219 h 548"/>
                    <a:gd name="T42" fmla="*/ 61 w 382"/>
                    <a:gd name="T43" fmla="*/ 159 h 548"/>
                    <a:gd name="T44" fmla="*/ 95 w 382"/>
                    <a:gd name="T45" fmla="*/ 116 h 548"/>
                    <a:gd name="T46" fmla="*/ 138 w 382"/>
                    <a:gd name="T47" fmla="*/ 83 h 5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382" h="548">
                      <a:moveTo>
                        <a:pt x="138" y="83"/>
                      </a:moveTo>
                      <a:lnTo>
                        <a:pt x="222" y="22"/>
                      </a:lnTo>
                      <a:lnTo>
                        <a:pt x="282" y="0"/>
                      </a:lnTo>
                      <a:lnTo>
                        <a:pt x="321" y="0"/>
                      </a:lnTo>
                      <a:lnTo>
                        <a:pt x="354" y="17"/>
                      </a:lnTo>
                      <a:lnTo>
                        <a:pt x="382" y="60"/>
                      </a:lnTo>
                      <a:lnTo>
                        <a:pt x="382" y="99"/>
                      </a:lnTo>
                      <a:lnTo>
                        <a:pt x="349" y="170"/>
                      </a:lnTo>
                      <a:lnTo>
                        <a:pt x="287" y="214"/>
                      </a:lnTo>
                      <a:lnTo>
                        <a:pt x="249" y="263"/>
                      </a:lnTo>
                      <a:lnTo>
                        <a:pt x="222" y="323"/>
                      </a:lnTo>
                      <a:lnTo>
                        <a:pt x="210" y="400"/>
                      </a:lnTo>
                      <a:lnTo>
                        <a:pt x="227" y="460"/>
                      </a:lnTo>
                      <a:lnTo>
                        <a:pt x="222" y="504"/>
                      </a:lnTo>
                      <a:lnTo>
                        <a:pt x="194" y="531"/>
                      </a:lnTo>
                      <a:lnTo>
                        <a:pt x="144" y="548"/>
                      </a:lnTo>
                      <a:lnTo>
                        <a:pt x="78" y="520"/>
                      </a:lnTo>
                      <a:lnTo>
                        <a:pt x="28" y="472"/>
                      </a:lnTo>
                      <a:lnTo>
                        <a:pt x="0" y="378"/>
                      </a:lnTo>
                      <a:lnTo>
                        <a:pt x="0" y="301"/>
                      </a:lnTo>
                      <a:lnTo>
                        <a:pt x="23" y="219"/>
                      </a:lnTo>
                      <a:lnTo>
                        <a:pt x="61" y="159"/>
                      </a:lnTo>
                      <a:lnTo>
                        <a:pt x="95" y="116"/>
                      </a:lnTo>
                      <a:lnTo>
                        <a:pt x="138" y="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4" name="Freeform 12"/>
                <p:cNvSpPr>
                  <a:spLocks/>
                </p:cNvSpPr>
                <p:nvPr/>
              </p:nvSpPr>
              <p:spPr bwMode="auto">
                <a:xfrm flipH="1">
                  <a:off x="5219" y="1786"/>
                  <a:ext cx="515" cy="515"/>
                </a:xfrm>
                <a:custGeom>
                  <a:avLst/>
                  <a:gdLst>
                    <a:gd name="T0" fmla="*/ 422 w 515"/>
                    <a:gd name="T1" fmla="*/ 0 h 515"/>
                    <a:gd name="T2" fmla="*/ 515 w 515"/>
                    <a:gd name="T3" fmla="*/ 17 h 515"/>
                    <a:gd name="T4" fmla="*/ 504 w 515"/>
                    <a:gd name="T5" fmla="*/ 55 h 515"/>
                    <a:gd name="T6" fmla="*/ 449 w 515"/>
                    <a:gd name="T7" fmla="*/ 66 h 515"/>
                    <a:gd name="T8" fmla="*/ 389 w 515"/>
                    <a:gd name="T9" fmla="*/ 55 h 515"/>
                    <a:gd name="T10" fmla="*/ 301 w 515"/>
                    <a:gd name="T11" fmla="*/ 61 h 515"/>
                    <a:gd name="T12" fmla="*/ 197 w 515"/>
                    <a:gd name="T13" fmla="*/ 88 h 515"/>
                    <a:gd name="T14" fmla="*/ 104 w 515"/>
                    <a:gd name="T15" fmla="*/ 116 h 515"/>
                    <a:gd name="T16" fmla="*/ 71 w 515"/>
                    <a:gd name="T17" fmla="*/ 148 h 515"/>
                    <a:gd name="T18" fmla="*/ 76 w 515"/>
                    <a:gd name="T19" fmla="*/ 170 h 515"/>
                    <a:gd name="T20" fmla="*/ 121 w 515"/>
                    <a:gd name="T21" fmla="*/ 247 h 515"/>
                    <a:gd name="T22" fmla="*/ 159 w 515"/>
                    <a:gd name="T23" fmla="*/ 318 h 515"/>
                    <a:gd name="T24" fmla="*/ 202 w 515"/>
                    <a:gd name="T25" fmla="*/ 367 h 515"/>
                    <a:gd name="T26" fmla="*/ 225 w 515"/>
                    <a:gd name="T27" fmla="*/ 384 h 515"/>
                    <a:gd name="T28" fmla="*/ 219 w 515"/>
                    <a:gd name="T29" fmla="*/ 422 h 515"/>
                    <a:gd name="T30" fmla="*/ 169 w 515"/>
                    <a:gd name="T31" fmla="*/ 449 h 515"/>
                    <a:gd name="T32" fmla="*/ 131 w 515"/>
                    <a:gd name="T33" fmla="*/ 482 h 515"/>
                    <a:gd name="T34" fmla="*/ 115 w 515"/>
                    <a:gd name="T35" fmla="*/ 515 h 515"/>
                    <a:gd name="T36" fmla="*/ 83 w 515"/>
                    <a:gd name="T37" fmla="*/ 515 h 515"/>
                    <a:gd name="T38" fmla="*/ 76 w 515"/>
                    <a:gd name="T39" fmla="*/ 477 h 515"/>
                    <a:gd name="T40" fmla="*/ 115 w 515"/>
                    <a:gd name="T41" fmla="*/ 432 h 515"/>
                    <a:gd name="T42" fmla="*/ 164 w 515"/>
                    <a:gd name="T43" fmla="*/ 394 h 515"/>
                    <a:gd name="T44" fmla="*/ 159 w 515"/>
                    <a:gd name="T45" fmla="*/ 378 h 515"/>
                    <a:gd name="T46" fmla="*/ 115 w 515"/>
                    <a:gd name="T47" fmla="*/ 318 h 515"/>
                    <a:gd name="T48" fmla="*/ 66 w 515"/>
                    <a:gd name="T49" fmla="*/ 247 h 515"/>
                    <a:gd name="T50" fmla="*/ 22 w 515"/>
                    <a:gd name="T51" fmla="*/ 170 h 515"/>
                    <a:gd name="T52" fmla="*/ 0 w 515"/>
                    <a:gd name="T53" fmla="*/ 126 h 515"/>
                    <a:gd name="T54" fmla="*/ 33 w 515"/>
                    <a:gd name="T55" fmla="*/ 93 h 515"/>
                    <a:gd name="T56" fmla="*/ 104 w 515"/>
                    <a:gd name="T57" fmla="*/ 61 h 515"/>
                    <a:gd name="T58" fmla="*/ 230 w 515"/>
                    <a:gd name="T59" fmla="*/ 17 h 515"/>
                    <a:gd name="T60" fmla="*/ 345 w 515"/>
                    <a:gd name="T61" fmla="*/ 5 h 515"/>
                    <a:gd name="T62" fmla="*/ 422 w 515"/>
                    <a:gd name="T63" fmla="*/ 0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515" h="515">
                      <a:moveTo>
                        <a:pt x="422" y="0"/>
                      </a:moveTo>
                      <a:lnTo>
                        <a:pt x="515" y="17"/>
                      </a:lnTo>
                      <a:lnTo>
                        <a:pt x="504" y="55"/>
                      </a:lnTo>
                      <a:lnTo>
                        <a:pt x="449" y="66"/>
                      </a:lnTo>
                      <a:lnTo>
                        <a:pt x="389" y="55"/>
                      </a:lnTo>
                      <a:lnTo>
                        <a:pt x="301" y="61"/>
                      </a:lnTo>
                      <a:lnTo>
                        <a:pt x="197" y="88"/>
                      </a:lnTo>
                      <a:lnTo>
                        <a:pt x="104" y="116"/>
                      </a:lnTo>
                      <a:lnTo>
                        <a:pt x="71" y="148"/>
                      </a:lnTo>
                      <a:lnTo>
                        <a:pt x="76" y="170"/>
                      </a:lnTo>
                      <a:lnTo>
                        <a:pt x="121" y="247"/>
                      </a:lnTo>
                      <a:lnTo>
                        <a:pt x="159" y="318"/>
                      </a:lnTo>
                      <a:lnTo>
                        <a:pt x="202" y="367"/>
                      </a:lnTo>
                      <a:lnTo>
                        <a:pt x="225" y="384"/>
                      </a:lnTo>
                      <a:lnTo>
                        <a:pt x="219" y="422"/>
                      </a:lnTo>
                      <a:lnTo>
                        <a:pt x="169" y="449"/>
                      </a:lnTo>
                      <a:lnTo>
                        <a:pt x="131" y="482"/>
                      </a:lnTo>
                      <a:lnTo>
                        <a:pt x="115" y="515"/>
                      </a:lnTo>
                      <a:lnTo>
                        <a:pt x="83" y="515"/>
                      </a:lnTo>
                      <a:lnTo>
                        <a:pt x="76" y="477"/>
                      </a:lnTo>
                      <a:lnTo>
                        <a:pt x="115" y="432"/>
                      </a:lnTo>
                      <a:lnTo>
                        <a:pt x="164" y="394"/>
                      </a:lnTo>
                      <a:lnTo>
                        <a:pt x="159" y="378"/>
                      </a:lnTo>
                      <a:lnTo>
                        <a:pt x="115" y="318"/>
                      </a:lnTo>
                      <a:lnTo>
                        <a:pt x="66" y="247"/>
                      </a:lnTo>
                      <a:lnTo>
                        <a:pt x="22" y="170"/>
                      </a:lnTo>
                      <a:lnTo>
                        <a:pt x="0" y="126"/>
                      </a:lnTo>
                      <a:lnTo>
                        <a:pt x="33" y="93"/>
                      </a:lnTo>
                      <a:lnTo>
                        <a:pt x="104" y="61"/>
                      </a:lnTo>
                      <a:lnTo>
                        <a:pt x="230" y="17"/>
                      </a:lnTo>
                      <a:lnTo>
                        <a:pt x="345" y="5"/>
                      </a:lnTo>
                      <a:lnTo>
                        <a:pt x="422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5" name="Freeform 13"/>
                <p:cNvSpPr>
                  <a:spLocks/>
                </p:cNvSpPr>
                <p:nvPr/>
              </p:nvSpPr>
              <p:spPr bwMode="auto">
                <a:xfrm flipH="1">
                  <a:off x="4728" y="1851"/>
                  <a:ext cx="488" cy="516"/>
                </a:xfrm>
                <a:custGeom>
                  <a:avLst/>
                  <a:gdLst>
                    <a:gd name="T0" fmla="*/ 55 w 488"/>
                    <a:gd name="T1" fmla="*/ 0 h 516"/>
                    <a:gd name="T2" fmla="*/ 0 w 488"/>
                    <a:gd name="T3" fmla="*/ 17 h 516"/>
                    <a:gd name="T4" fmla="*/ 0 w 488"/>
                    <a:gd name="T5" fmla="*/ 55 h 516"/>
                    <a:gd name="T6" fmla="*/ 27 w 488"/>
                    <a:gd name="T7" fmla="*/ 82 h 516"/>
                    <a:gd name="T8" fmla="*/ 93 w 488"/>
                    <a:gd name="T9" fmla="*/ 121 h 516"/>
                    <a:gd name="T10" fmla="*/ 214 w 488"/>
                    <a:gd name="T11" fmla="*/ 198 h 516"/>
                    <a:gd name="T12" fmla="*/ 285 w 488"/>
                    <a:gd name="T13" fmla="*/ 247 h 516"/>
                    <a:gd name="T14" fmla="*/ 329 w 488"/>
                    <a:gd name="T15" fmla="*/ 318 h 516"/>
                    <a:gd name="T16" fmla="*/ 384 w 488"/>
                    <a:gd name="T17" fmla="*/ 412 h 516"/>
                    <a:gd name="T18" fmla="*/ 390 w 488"/>
                    <a:gd name="T19" fmla="*/ 488 h 516"/>
                    <a:gd name="T20" fmla="*/ 423 w 488"/>
                    <a:gd name="T21" fmla="*/ 516 h 516"/>
                    <a:gd name="T22" fmla="*/ 488 w 488"/>
                    <a:gd name="T23" fmla="*/ 455 h 516"/>
                    <a:gd name="T24" fmla="*/ 438 w 488"/>
                    <a:gd name="T25" fmla="*/ 428 h 516"/>
                    <a:gd name="T26" fmla="*/ 390 w 488"/>
                    <a:gd name="T27" fmla="*/ 345 h 516"/>
                    <a:gd name="T28" fmla="*/ 345 w 488"/>
                    <a:gd name="T29" fmla="*/ 269 h 516"/>
                    <a:gd name="T30" fmla="*/ 329 w 488"/>
                    <a:gd name="T31" fmla="*/ 224 h 516"/>
                    <a:gd name="T32" fmla="*/ 291 w 488"/>
                    <a:gd name="T33" fmla="*/ 176 h 516"/>
                    <a:gd name="T34" fmla="*/ 219 w 488"/>
                    <a:gd name="T35" fmla="*/ 121 h 516"/>
                    <a:gd name="T36" fmla="*/ 137 w 488"/>
                    <a:gd name="T37" fmla="*/ 65 h 516"/>
                    <a:gd name="T38" fmla="*/ 55 w 488"/>
                    <a:gd name="T39" fmla="*/ 0 h 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488" h="516">
                      <a:moveTo>
                        <a:pt x="55" y="0"/>
                      </a:moveTo>
                      <a:lnTo>
                        <a:pt x="0" y="17"/>
                      </a:lnTo>
                      <a:lnTo>
                        <a:pt x="0" y="55"/>
                      </a:lnTo>
                      <a:lnTo>
                        <a:pt x="27" y="82"/>
                      </a:lnTo>
                      <a:lnTo>
                        <a:pt x="93" y="121"/>
                      </a:lnTo>
                      <a:lnTo>
                        <a:pt x="214" y="198"/>
                      </a:lnTo>
                      <a:lnTo>
                        <a:pt x="285" y="247"/>
                      </a:lnTo>
                      <a:lnTo>
                        <a:pt x="329" y="318"/>
                      </a:lnTo>
                      <a:lnTo>
                        <a:pt x="384" y="412"/>
                      </a:lnTo>
                      <a:lnTo>
                        <a:pt x="390" y="488"/>
                      </a:lnTo>
                      <a:lnTo>
                        <a:pt x="423" y="516"/>
                      </a:lnTo>
                      <a:lnTo>
                        <a:pt x="488" y="455"/>
                      </a:lnTo>
                      <a:lnTo>
                        <a:pt x="438" y="428"/>
                      </a:lnTo>
                      <a:lnTo>
                        <a:pt x="390" y="345"/>
                      </a:lnTo>
                      <a:lnTo>
                        <a:pt x="345" y="269"/>
                      </a:lnTo>
                      <a:lnTo>
                        <a:pt x="329" y="224"/>
                      </a:lnTo>
                      <a:lnTo>
                        <a:pt x="291" y="176"/>
                      </a:lnTo>
                      <a:lnTo>
                        <a:pt x="219" y="121"/>
                      </a:lnTo>
                      <a:lnTo>
                        <a:pt x="137" y="65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6" name="Freeform 14"/>
                <p:cNvSpPr>
                  <a:spLocks/>
                </p:cNvSpPr>
                <p:nvPr/>
              </p:nvSpPr>
              <p:spPr bwMode="auto">
                <a:xfrm flipH="1">
                  <a:off x="5132" y="2239"/>
                  <a:ext cx="267" cy="840"/>
                </a:xfrm>
                <a:custGeom>
                  <a:avLst/>
                  <a:gdLst>
                    <a:gd name="T0" fmla="*/ 39 w 267"/>
                    <a:gd name="T1" fmla="*/ 0 h 840"/>
                    <a:gd name="T2" fmla="*/ 0 w 267"/>
                    <a:gd name="T3" fmla="*/ 15 h 840"/>
                    <a:gd name="T4" fmla="*/ 5 w 267"/>
                    <a:gd name="T5" fmla="*/ 60 h 840"/>
                    <a:gd name="T6" fmla="*/ 22 w 267"/>
                    <a:gd name="T7" fmla="*/ 86 h 840"/>
                    <a:gd name="T8" fmla="*/ 66 w 267"/>
                    <a:gd name="T9" fmla="*/ 174 h 840"/>
                    <a:gd name="T10" fmla="*/ 111 w 267"/>
                    <a:gd name="T11" fmla="*/ 332 h 840"/>
                    <a:gd name="T12" fmla="*/ 123 w 267"/>
                    <a:gd name="T13" fmla="*/ 425 h 840"/>
                    <a:gd name="T14" fmla="*/ 83 w 267"/>
                    <a:gd name="T15" fmla="*/ 561 h 840"/>
                    <a:gd name="T16" fmla="*/ 39 w 267"/>
                    <a:gd name="T17" fmla="*/ 670 h 840"/>
                    <a:gd name="T18" fmla="*/ 22 w 267"/>
                    <a:gd name="T19" fmla="*/ 763 h 840"/>
                    <a:gd name="T20" fmla="*/ 39 w 267"/>
                    <a:gd name="T21" fmla="*/ 786 h 840"/>
                    <a:gd name="T22" fmla="*/ 83 w 267"/>
                    <a:gd name="T23" fmla="*/ 796 h 840"/>
                    <a:gd name="T24" fmla="*/ 183 w 267"/>
                    <a:gd name="T25" fmla="*/ 834 h 840"/>
                    <a:gd name="T26" fmla="*/ 222 w 267"/>
                    <a:gd name="T27" fmla="*/ 840 h 840"/>
                    <a:gd name="T28" fmla="*/ 267 w 267"/>
                    <a:gd name="T29" fmla="*/ 802 h 840"/>
                    <a:gd name="T30" fmla="*/ 200 w 267"/>
                    <a:gd name="T31" fmla="*/ 779 h 840"/>
                    <a:gd name="T32" fmla="*/ 106 w 267"/>
                    <a:gd name="T33" fmla="*/ 763 h 840"/>
                    <a:gd name="T34" fmla="*/ 72 w 267"/>
                    <a:gd name="T35" fmla="*/ 736 h 840"/>
                    <a:gd name="T36" fmla="*/ 66 w 267"/>
                    <a:gd name="T37" fmla="*/ 698 h 840"/>
                    <a:gd name="T38" fmla="*/ 106 w 267"/>
                    <a:gd name="T39" fmla="*/ 627 h 840"/>
                    <a:gd name="T40" fmla="*/ 138 w 267"/>
                    <a:gd name="T41" fmla="*/ 528 h 840"/>
                    <a:gd name="T42" fmla="*/ 172 w 267"/>
                    <a:gd name="T43" fmla="*/ 408 h 840"/>
                    <a:gd name="T44" fmla="*/ 167 w 267"/>
                    <a:gd name="T45" fmla="*/ 354 h 840"/>
                    <a:gd name="T46" fmla="*/ 161 w 267"/>
                    <a:gd name="T47" fmla="*/ 272 h 840"/>
                    <a:gd name="T48" fmla="*/ 133 w 267"/>
                    <a:gd name="T49" fmla="*/ 174 h 840"/>
                    <a:gd name="T50" fmla="*/ 111 w 267"/>
                    <a:gd name="T51" fmla="*/ 86 h 840"/>
                    <a:gd name="T52" fmla="*/ 78 w 267"/>
                    <a:gd name="T53" fmla="*/ 22 h 840"/>
                    <a:gd name="T54" fmla="*/ 39 w 267"/>
                    <a:gd name="T55" fmla="*/ 0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67" h="840">
                      <a:moveTo>
                        <a:pt x="39" y="0"/>
                      </a:moveTo>
                      <a:lnTo>
                        <a:pt x="0" y="15"/>
                      </a:lnTo>
                      <a:lnTo>
                        <a:pt x="5" y="60"/>
                      </a:lnTo>
                      <a:lnTo>
                        <a:pt x="22" y="86"/>
                      </a:lnTo>
                      <a:lnTo>
                        <a:pt x="66" y="174"/>
                      </a:lnTo>
                      <a:lnTo>
                        <a:pt x="111" y="332"/>
                      </a:lnTo>
                      <a:lnTo>
                        <a:pt x="123" y="425"/>
                      </a:lnTo>
                      <a:lnTo>
                        <a:pt x="83" y="561"/>
                      </a:lnTo>
                      <a:lnTo>
                        <a:pt x="39" y="670"/>
                      </a:lnTo>
                      <a:lnTo>
                        <a:pt x="22" y="763"/>
                      </a:lnTo>
                      <a:lnTo>
                        <a:pt x="39" y="786"/>
                      </a:lnTo>
                      <a:lnTo>
                        <a:pt x="83" y="796"/>
                      </a:lnTo>
                      <a:lnTo>
                        <a:pt x="183" y="834"/>
                      </a:lnTo>
                      <a:lnTo>
                        <a:pt x="222" y="840"/>
                      </a:lnTo>
                      <a:lnTo>
                        <a:pt x="267" y="802"/>
                      </a:lnTo>
                      <a:lnTo>
                        <a:pt x="200" y="779"/>
                      </a:lnTo>
                      <a:lnTo>
                        <a:pt x="106" y="763"/>
                      </a:lnTo>
                      <a:lnTo>
                        <a:pt x="72" y="736"/>
                      </a:lnTo>
                      <a:lnTo>
                        <a:pt x="66" y="698"/>
                      </a:lnTo>
                      <a:lnTo>
                        <a:pt x="106" y="627"/>
                      </a:lnTo>
                      <a:lnTo>
                        <a:pt x="138" y="528"/>
                      </a:lnTo>
                      <a:lnTo>
                        <a:pt x="172" y="408"/>
                      </a:lnTo>
                      <a:lnTo>
                        <a:pt x="167" y="354"/>
                      </a:lnTo>
                      <a:lnTo>
                        <a:pt x="161" y="272"/>
                      </a:lnTo>
                      <a:lnTo>
                        <a:pt x="133" y="174"/>
                      </a:lnTo>
                      <a:lnTo>
                        <a:pt x="111" y="86"/>
                      </a:lnTo>
                      <a:lnTo>
                        <a:pt x="78" y="22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87" name="Freeform 15"/>
                <p:cNvSpPr>
                  <a:spLocks/>
                </p:cNvSpPr>
                <p:nvPr/>
              </p:nvSpPr>
              <p:spPr bwMode="auto">
                <a:xfrm flipH="1">
                  <a:off x="5310" y="2229"/>
                  <a:ext cx="197" cy="946"/>
                </a:xfrm>
                <a:custGeom>
                  <a:avLst/>
                  <a:gdLst>
                    <a:gd name="T0" fmla="*/ 45 w 197"/>
                    <a:gd name="T1" fmla="*/ 38 h 946"/>
                    <a:gd name="T2" fmla="*/ 78 w 197"/>
                    <a:gd name="T3" fmla="*/ 0 h 946"/>
                    <a:gd name="T4" fmla="*/ 124 w 197"/>
                    <a:gd name="T5" fmla="*/ 11 h 946"/>
                    <a:gd name="T6" fmla="*/ 135 w 197"/>
                    <a:gd name="T7" fmla="*/ 54 h 946"/>
                    <a:gd name="T8" fmla="*/ 151 w 197"/>
                    <a:gd name="T9" fmla="*/ 234 h 946"/>
                    <a:gd name="T10" fmla="*/ 146 w 197"/>
                    <a:gd name="T11" fmla="*/ 380 h 946"/>
                    <a:gd name="T12" fmla="*/ 135 w 197"/>
                    <a:gd name="T13" fmla="*/ 484 h 946"/>
                    <a:gd name="T14" fmla="*/ 95 w 197"/>
                    <a:gd name="T15" fmla="*/ 685 h 946"/>
                    <a:gd name="T16" fmla="*/ 67 w 197"/>
                    <a:gd name="T17" fmla="*/ 783 h 946"/>
                    <a:gd name="T18" fmla="*/ 78 w 197"/>
                    <a:gd name="T19" fmla="*/ 816 h 946"/>
                    <a:gd name="T20" fmla="*/ 151 w 197"/>
                    <a:gd name="T21" fmla="*/ 865 h 946"/>
                    <a:gd name="T22" fmla="*/ 197 w 197"/>
                    <a:gd name="T23" fmla="*/ 924 h 946"/>
                    <a:gd name="T24" fmla="*/ 185 w 197"/>
                    <a:gd name="T25" fmla="*/ 941 h 946"/>
                    <a:gd name="T26" fmla="*/ 129 w 197"/>
                    <a:gd name="T27" fmla="*/ 946 h 946"/>
                    <a:gd name="T28" fmla="*/ 95 w 197"/>
                    <a:gd name="T29" fmla="*/ 936 h 946"/>
                    <a:gd name="T30" fmla="*/ 84 w 197"/>
                    <a:gd name="T31" fmla="*/ 903 h 946"/>
                    <a:gd name="T32" fmla="*/ 78 w 197"/>
                    <a:gd name="T33" fmla="*/ 870 h 946"/>
                    <a:gd name="T34" fmla="*/ 34 w 197"/>
                    <a:gd name="T35" fmla="*/ 821 h 946"/>
                    <a:gd name="T36" fmla="*/ 0 w 197"/>
                    <a:gd name="T37" fmla="*/ 788 h 946"/>
                    <a:gd name="T38" fmla="*/ 11 w 197"/>
                    <a:gd name="T39" fmla="*/ 740 h 946"/>
                    <a:gd name="T40" fmla="*/ 50 w 197"/>
                    <a:gd name="T41" fmla="*/ 691 h 946"/>
                    <a:gd name="T42" fmla="*/ 78 w 197"/>
                    <a:gd name="T43" fmla="*/ 571 h 946"/>
                    <a:gd name="T44" fmla="*/ 90 w 197"/>
                    <a:gd name="T45" fmla="*/ 441 h 946"/>
                    <a:gd name="T46" fmla="*/ 84 w 197"/>
                    <a:gd name="T47" fmla="*/ 304 h 946"/>
                    <a:gd name="T48" fmla="*/ 61 w 197"/>
                    <a:gd name="T49" fmla="*/ 168 h 946"/>
                    <a:gd name="T50" fmla="*/ 34 w 197"/>
                    <a:gd name="T51" fmla="*/ 71 h 946"/>
                    <a:gd name="T52" fmla="*/ 45 w 197"/>
                    <a:gd name="T53" fmla="*/ 38 h 9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97" h="946">
                      <a:moveTo>
                        <a:pt x="45" y="38"/>
                      </a:moveTo>
                      <a:lnTo>
                        <a:pt x="78" y="0"/>
                      </a:lnTo>
                      <a:lnTo>
                        <a:pt x="124" y="11"/>
                      </a:lnTo>
                      <a:lnTo>
                        <a:pt x="135" y="54"/>
                      </a:lnTo>
                      <a:lnTo>
                        <a:pt x="151" y="234"/>
                      </a:lnTo>
                      <a:lnTo>
                        <a:pt x="146" y="380"/>
                      </a:lnTo>
                      <a:lnTo>
                        <a:pt x="135" y="484"/>
                      </a:lnTo>
                      <a:lnTo>
                        <a:pt x="95" y="685"/>
                      </a:lnTo>
                      <a:lnTo>
                        <a:pt x="67" y="783"/>
                      </a:lnTo>
                      <a:lnTo>
                        <a:pt x="78" y="816"/>
                      </a:lnTo>
                      <a:lnTo>
                        <a:pt x="151" y="865"/>
                      </a:lnTo>
                      <a:lnTo>
                        <a:pt x="197" y="924"/>
                      </a:lnTo>
                      <a:lnTo>
                        <a:pt x="185" y="941"/>
                      </a:lnTo>
                      <a:lnTo>
                        <a:pt x="129" y="946"/>
                      </a:lnTo>
                      <a:lnTo>
                        <a:pt x="95" y="936"/>
                      </a:lnTo>
                      <a:lnTo>
                        <a:pt x="84" y="903"/>
                      </a:lnTo>
                      <a:lnTo>
                        <a:pt x="78" y="870"/>
                      </a:lnTo>
                      <a:lnTo>
                        <a:pt x="34" y="821"/>
                      </a:lnTo>
                      <a:lnTo>
                        <a:pt x="0" y="788"/>
                      </a:lnTo>
                      <a:lnTo>
                        <a:pt x="11" y="740"/>
                      </a:lnTo>
                      <a:lnTo>
                        <a:pt x="50" y="691"/>
                      </a:lnTo>
                      <a:lnTo>
                        <a:pt x="78" y="571"/>
                      </a:lnTo>
                      <a:lnTo>
                        <a:pt x="90" y="441"/>
                      </a:lnTo>
                      <a:lnTo>
                        <a:pt x="84" y="304"/>
                      </a:lnTo>
                      <a:lnTo>
                        <a:pt x="61" y="168"/>
                      </a:lnTo>
                      <a:lnTo>
                        <a:pt x="34" y="71"/>
                      </a:lnTo>
                      <a:lnTo>
                        <a:pt x="45" y="3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sp>
          <p:nvSpPr>
            <p:cNvPr id="10" name="AutoShape 16"/>
            <p:cNvSpPr>
              <a:spLocks noChangeArrowheads="1"/>
            </p:cNvSpPr>
            <p:nvPr/>
          </p:nvSpPr>
          <p:spPr bwMode="auto">
            <a:xfrm>
              <a:off x="963613" y="6011863"/>
              <a:ext cx="1511300" cy="479425"/>
            </a:xfrm>
            <a:prstGeom prst="wedgeRoundRectCallout">
              <a:avLst>
                <a:gd name="adj1" fmla="val 53125"/>
                <a:gd name="adj2" fmla="val -222444"/>
                <a:gd name="adj3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6195" tIns="48097" rIns="96195" bIns="48097" anchor="ctr" anchorCtr="1"/>
            <a:lstStyle>
              <a:lvl1pPr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1013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62025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43038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24050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3812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384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2956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528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hangingPunct="0">
                <a:buClrTx/>
                <a:buFontTx/>
                <a:buNone/>
              </a:pPr>
              <a:r>
                <a:rPr lang="fr-FR" altLang="fr-FR" sz="1100">
                  <a:effectLst/>
                  <a:latin typeface="Arial Narrow" panose="020B0606020202030204" pitchFamily="34" charset="0"/>
                </a:rPr>
                <a:t>Vérifier la pression des pneus</a:t>
              </a:r>
            </a:p>
          </p:txBody>
        </p:sp>
        <p:sp>
          <p:nvSpPr>
            <p:cNvPr id="11" name="Line 17"/>
            <p:cNvSpPr>
              <a:spLocks noChangeShapeType="1"/>
            </p:cNvSpPr>
            <p:nvPr/>
          </p:nvSpPr>
          <p:spPr bwMode="auto">
            <a:xfrm flipV="1">
              <a:off x="3281363" y="4848225"/>
              <a:ext cx="236538" cy="5715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Line 18"/>
            <p:cNvSpPr>
              <a:spLocks noChangeShapeType="1"/>
            </p:cNvSpPr>
            <p:nvPr/>
          </p:nvSpPr>
          <p:spPr bwMode="auto">
            <a:xfrm>
              <a:off x="3306763" y="4840288"/>
              <a:ext cx="163513" cy="793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AutoShape 19"/>
            <p:cNvSpPr>
              <a:spLocks noChangeArrowheads="1"/>
            </p:cNvSpPr>
            <p:nvPr/>
          </p:nvSpPr>
          <p:spPr bwMode="auto">
            <a:xfrm>
              <a:off x="2624138" y="6053138"/>
              <a:ext cx="893763" cy="395288"/>
            </a:xfrm>
            <a:prstGeom prst="wedgeRoundRectCallout">
              <a:avLst>
                <a:gd name="adj1" fmla="val -6505"/>
                <a:gd name="adj2" fmla="val -311778"/>
                <a:gd name="adj3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6195" tIns="48097" rIns="96195" bIns="48097" anchor="ctr" anchorCtr="1"/>
            <a:lstStyle>
              <a:lvl1pPr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1013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62025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43038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24050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3812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384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2956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528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hangingPunct="0">
                <a:buClrTx/>
                <a:buFontTx/>
                <a:buNone/>
              </a:pPr>
              <a:r>
                <a:rPr lang="fr-FR" altLang="fr-FR" sz="1100">
                  <a:effectLst/>
                  <a:latin typeface="Arial Narrow" panose="020B0606020202030204" pitchFamily="34" charset="0"/>
                </a:rPr>
                <a:t>Remplacer les lampes</a:t>
              </a:r>
            </a:p>
          </p:txBody>
        </p:sp>
        <p:sp>
          <p:nvSpPr>
            <p:cNvPr id="14" name="AutoShape 20"/>
            <p:cNvSpPr>
              <a:spLocks noChangeArrowheads="1"/>
            </p:cNvSpPr>
            <p:nvPr/>
          </p:nvSpPr>
          <p:spPr bwMode="auto">
            <a:xfrm>
              <a:off x="3692526" y="4294188"/>
              <a:ext cx="998538" cy="461963"/>
            </a:xfrm>
            <a:prstGeom prst="wedgeRoundRectCallout">
              <a:avLst>
                <a:gd name="adj1" fmla="val -68917"/>
                <a:gd name="adj2" fmla="val 59144"/>
                <a:gd name="adj3" fmla="val 16667"/>
              </a:avLst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6195" tIns="48097" rIns="96195" bIns="48097" anchor="ctr" anchorCtr="1"/>
            <a:lstStyle>
              <a:lvl1pPr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1013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62025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43038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24050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3812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384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2956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528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hangingPunct="0">
                <a:buClrTx/>
                <a:buFontTx/>
                <a:buNone/>
              </a:pPr>
              <a:r>
                <a:rPr lang="fr-FR" altLang="fr-FR" sz="1100">
                  <a:effectLst/>
                  <a:latin typeface="Arial Narrow" panose="020B0606020202030204" pitchFamily="34" charset="0"/>
                </a:rPr>
                <a:t>Peinture rayée ?</a:t>
              </a:r>
            </a:p>
          </p:txBody>
        </p:sp>
        <p:sp>
          <p:nvSpPr>
            <p:cNvPr id="15" name="AutoShape 21"/>
            <p:cNvSpPr>
              <a:spLocks noChangeArrowheads="1"/>
            </p:cNvSpPr>
            <p:nvPr/>
          </p:nvSpPr>
          <p:spPr bwMode="auto">
            <a:xfrm>
              <a:off x="900113" y="5473700"/>
              <a:ext cx="712788" cy="274638"/>
            </a:xfrm>
            <a:prstGeom prst="wedgeRoundRectCallout">
              <a:avLst>
                <a:gd name="adj1" fmla="val 39269"/>
                <a:gd name="adj2" fmla="val -333546"/>
                <a:gd name="adj3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6195" tIns="48097" rIns="96195" bIns="48097" anchor="ctr" anchorCtr="1"/>
            <a:lstStyle>
              <a:lvl1pPr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1013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62025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43038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24050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3812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384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2956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528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hangingPunct="0">
                <a:buClrTx/>
                <a:buFontTx/>
                <a:buNone/>
              </a:pPr>
              <a:r>
                <a:rPr lang="fr-FR" altLang="fr-FR" sz="1100">
                  <a:effectLst/>
                  <a:latin typeface="Arial Narrow" panose="020B0606020202030204" pitchFamily="34" charset="0"/>
                </a:rPr>
                <a:t>Nettoyer</a:t>
              </a:r>
            </a:p>
          </p:txBody>
        </p:sp>
        <p:sp>
          <p:nvSpPr>
            <p:cNvPr id="16" name="AutoShape 22"/>
            <p:cNvSpPr>
              <a:spLocks noChangeArrowheads="1"/>
            </p:cNvSpPr>
            <p:nvPr/>
          </p:nvSpPr>
          <p:spPr bwMode="auto">
            <a:xfrm>
              <a:off x="900113" y="3479800"/>
              <a:ext cx="1195388" cy="490538"/>
            </a:xfrm>
            <a:prstGeom prst="wedgeRoundRectCallout">
              <a:avLst>
                <a:gd name="adj1" fmla="val 42986"/>
                <a:gd name="adj2" fmla="val 105125"/>
                <a:gd name="adj3" fmla="val 1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6195" tIns="48097" rIns="96195" bIns="48097" anchor="ctr" anchorCtr="1"/>
            <a:lstStyle>
              <a:lvl1pPr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1013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62025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43038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24050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3812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384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2956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528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hangingPunct="0">
                <a:buClrTx/>
                <a:buFontTx/>
                <a:buNone/>
              </a:pPr>
              <a:r>
                <a:rPr lang="fr-FR" altLang="fr-FR" sz="1100">
                  <a:effectLst/>
                  <a:latin typeface="Arial Narrow" panose="020B0606020202030204" pitchFamily="34" charset="0"/>
                </a:rPr>
                <a:t>Vérifier le niveau d'huile</a:t>
              </a:r>
            </a:p>
          </p:txBody>
        </p:sp>
        <p:sp>
          <p:nvSpPr>
            <p:cNvPr id="17" name="AutoShape 23"/>
            <p:cNvSpPr>
              <a:spLocks noChangeArrowheads="1"/>
            </p:cNvSpPr>
            <p:nvPr/>
          </p:nvSpPr>
          <p:spPr bwMode="auto">
            <a:xfrm>
              <a:off x="3140076" y="5473700"/>
              <a:ext cx="1550988" cy="495300"/>
            </a:xfrm>
            <a:prstGeom prst="wedgeRoundRectCallout">
              <a:avLst>
                <a:gd name="adj1" fmla="val -22435"/>
                <a:gd name="adj2" fmla="val -178296"/>
                <a:gd name="adj3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6195" tIns="48097" rIns="96195" bIns="48097" anchor="ctr" anchorCtr="1"/>
            <a:lstStyle>
              <a:lvl1pPr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1013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62025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43038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24050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3812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384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2956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528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hangingPunct="0">
                <a:buClrTx/>
                <a:buFontTx/>
                <a:buNone/>
              </a:pPr>
              <a:r>
                <a:rPr lang="fr-FR" altLang="fr-FR" sz="1100">
                  <a:effectLst/>
                  <a:latin typeface="Arial Narrow" panose="020B0606020202030204" pitchFamily="34" charset="0"/>
                </a:rPr>
                <a:t>Remplir le réservoir de liquide de lave-glace</a:t>
              </a:r>
            </a:p>
          </p:txBody>
        </p:sp>
        <p:sp>
          <p:nvSpPr>
            <p:cNvPr id="18" name="AutoShape 24"/>
            <p:cNvSpPr>
              <a:spLocks noChangeArrowheads="1"/>
            </p:cNvSpPr>
            <p:nvPr/>
          </p:nvSpPr>
          <p:spPr bwMode="auto">
            <a:xfrm>
              <a:off x="2336801" y="3619500"/>
              <a:ext cx="1666875" cy="547688"/>
            </a:xfrm>
            <a:prstGeom prst="wedgeRoundRectCallout">
              <a:avLst>
                <a:gd name="adj1" fmla="val 18477"/>
                <a:gd name="adj2" fmla="val 157245"/>
                <a:gd name="adj3" fmla="val 1666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6195" tIns="48097" rIns="96195" bIns="48097" anchor="ctr" anchorCtr="1"/>
            <a:lstStyle>
              <a:lvl1pPr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1013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62025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43038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24050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3812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384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2956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528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hangingPunct="0">
                <a:buClrTx/>
                <a:buFontTx/>
                <a:buNone/>
              </a:pPr>
              <a:r>
                <a:rPr lang="fr-FR" altLang="fr-FR" sz="1100">
                  <a:effectLst/>
                  <a:latin typeface="Arial Narrow" panose="020B0606020202030204" pitchFamily="34" charset="0"/>
                </a:rPr>
                <a:t>Vérifier le niveau de liquide de refroidissement</a:t>
              </a:r>
            </a:p>
          </p:txBody>
        </p:sp>
        <p:sp>
          <p:nvSpPr>
            <p:cNvPr id="19" name="AutoShape 28"/>
            <p:cNvSpPr>
              <a:spLocks noChangeAspect="1" noChangeArrowheads="1" noTextEdit="1"/>
            </p:cNvSpPr>
            <p:nvPr/>
          </p:nvSpPr>
          <p:spPr bwMode="auto">
            <a:xfrm>
              <a:off x="5205413" y="4019550"/>
              <a:ext cx="2324100" cy="163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/>
            </a:p>
          </p:txBody>
        </p:sp>
        <p:grpSp>
          <p:nvGrpSpPr>
            <p:cNvPr id="20" name="Group 29"/>
            <p:cNvGrpSpPr>
              <a:grpSpLocks/>
            </p:cNvGrpSpPr>
            <p:nvPr/>
          </p:nvGrpSpPr>
          <p:grpSpPr bwMode="auto">
            <a:xfrm>
              <a:off x="5467351" y="4314825"/>
              <a:ext cx="2838450" cy="1211263"/>
              <a:chOff x="3502" y="2382"/>
              <a:chExt cx="2102" cy="889"/>
            </a:xfrm>
          </p:grpSpPr>
          <p:sp>
            <p:nvSpPr>
              <p:cNvPr id="57" name="Rectangle 30"/>
              <p:cNvSpPr>
                <a:spLocks noChangeArrowheads="1"/>
              </p:cNvSpPr>
              <p:nvPr/>
            </p:nvSpPr>
            <p:spPr bwMode="auto">
              <a:xfrm>
                <a:off x="3505" y="2772"/>
                <a:ext cx="95" cy="93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8" name="Rectangle 31"/>
              <p:cNvSpPr>
                <a:spLocks noChangeArrowheads="1"/>
              </p:cNvSpPr>
              <p:nvPr/>
            </p:nvSpPr>
            <p:spPr bwMode="auto">
              <a:xfrm>
                <a:off x="3502" y="2875"/>
                <a:ext cx="2102" cy="7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9" name="Freeform 32"/>
              <p:cNvSpPr>
                <a:spLocks/>
              </p:cNvSpPr>
              <p:nvPr/>
            </p:nvSpPr>
            <p:spPr bwMode="auto">
              <a:xfrm>
                <a:off x="3756" y="2382"/>
                <a:ext cx="1463" cy="817"/>
              </a:xfrm>
              <a:custGeom>
                <a:avLst/>
                <a:gdLst>
                  <a:gd name="T0" fmla="*/ 371 w 1585"/>
                  <a:gd name="T1" fmla="*/ 0 h 817"/>
                  <a:gd name="T2" fmla="*/ 371 w 1585"/>
                  <a:gd name="T3" fmla="*/ 136 h 817"/>
                  <a:gd name="T4" fmla="*/ 0 w 1585"/>
                  <a:gd name="T5" fmla="*/ 136 h 817"/>
                  <a:gd name="T6" fmla="*/ 0 w 1585"/>
                  <a:gd name="T7" fmla="*/ 817 h 817"/>
                  <a:gd name="T8" fmla="*/ 1585 w 1585"/>
                  <a:gd name="T9" fmla="*/ 817 h 817"/>
                  <a:gd name="T10" fmla="*/ 1585 w 1585"/>
                  <a:gd name="T11" fmla="*/ 33 h 817"/>
                  <a:gd name="T12" fmla="*/ 1517 w 1585"/>
                  <a:gd name="T13" fmla="*/ 33 h 817"/>
                  <a:gd name="T14" fmla="*/ 1517 w 1585"/>
                  <a:gd name="T15" fmla="*/ 0 h 817"/>
                  <a:gd name="T16" fmla="*/ 371 w 1585"/>
                  <a:gd name="T17" fmla="*/ 0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85" h="817">
                    <a:moveTo>
                      <a:pt x="371" y="0"/>
                    </a:moveTo>
                    <a:lnTo>
                      <a:pt x="371" y="136"/>
                    </a:lnTo>
                    <a:lnTo>
                      <a:pt x="0" y="136"/>
                    </a:lnTo>
                    <a:lnTo>
                      <a:pt x="0" y="817"/>
                    </a:lnTo>
                    <a:lnTo>
                      <a:pt x="1585" y="817"/>
                    </a:lnTo>
                    <a:lnTo>
                      <a:pt x="1585" y="33"/>
                    </a:lnTo>
                    <a:lnTo>
                      <a:pt x="1517" y="33"/>
                    </a:lnTo>
                    <a:lnTo>
                      <a:pt x="1517" y="0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FFFF00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0" name="Freeform 33"/>
              <p:cNvSpPr>
                <a:spLocks noEditPoints="1"/>
              </p:cNvSpPr>
              <p:nvPr/>
            </p:nvSpPr>
            <p:spPr bwMode="auto">
              <a:xfrm>
                <a:off x="3756" y="2599"/>
                <a:ext cx="1456" cy="587"/>
              </a:xfrm>
              <a:custGeom>
                <a:avLst/>
                <a:gdLst>
                  <a:gd name="T0" fmla="*/ 1146 w 1578"/>
                  <a:gd name="T1" fmla="*/ 341 h 587"/>
                  <a:gd name="T2" fmla="*/ 1268 w 1578"/>
                  <a:gd name="T3" fmla="*/ 341 h 587"/>
                  <a:gd name="T4" fmla="*/ 1268 w 1578"/>
                  <a:gd name="T5" fmla="*/ 205 h 587"/>
                  <a:gd name="T6" fmla="*/ 1146 w 1578"/>
                  <a:gd name="T7" fmla="*/ 205 h 587"/>
                  <a:gd name="T8" fmla="*/ 1146 w 1578"/>
                  <a:gd name="T9" fmla="*/ 341 h 587"/>
                  <a:gd name="T10" fmla="*/ 1146 w 1578"/>
                  <a:gd name="T11" fmla="*/ 531 h 587"/>
                  <a:gd name="T12" fmla="*/ 1578 w 1578"/>
                  <a:gd name="T13" fmla="*/ 531 h 587"/>
                  <a:gd name="T14" fmla="*/ 1578 w 1578"/>
                  <a:gd name="T15" fmla="*/ 55 h 587"/>
                  <a:gd name="T16" fmla="*/ 1146 w 1578"/>
                  <a:gd name="T17" fmla="*/ 55 h 587"/>
                  <a:gd name="T18" fmla="*/ 1146 w 1578"/>
                  <a:gd name="T19" fmla="*/ 531 h 587"/>
                  <a:gd name="T20" fmla="*/ 0 w 1578"/>
                  <a:gd name="T21" fmla="*/ 15 h 587"/>
                  <a:gd name="T22" fmla="*/ 1578 w 1578"/>
                  <a:gd name="T23" fmla="*/ 15 h 587"/>
                  <a:gd name="T24" fmla="*/ 1578 w 1578"/>
                  <a:gd name="T25" fmla="*/ 0 h 587"/>
                  <a:gd name="T26" fmla="*/ 0 w 1578"/>
                  <a:gd name="T27" fmla="*/ 0 h 587"/>
                  <a:gd name="T28" fmla="*/ 0 w 1578"/>
                  <a:gd name="T29" fmla="*/ 15 h 587"/>
                  <a:gd name="T30" fmla="*/ 0 w 1578"/>
                  <a:gd name="T31" fmla="*/ 587 h 587"/>
                  <a:gd name="T32" fmla="*/ 1578 w 1578"/>
                  <a:gd name="T33" fmla="*/ 587 h 587"/>
                  <a:gd name="T34" fmla="*/ 1578 w 1578"/>
                  <a:gd name="T35" fmla="*/ 573 h 587"/>
                  <a:gd name="T36" fmla="*/ 0 w 1578"/>
                  <a:gd name="T37" fmla="*/ 573 h 587"/>
                  <a:gd name="T38" fmla="*/ 0 w 1578"/>
                  <a:gd name="T39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78" h="587">
                    <a:moveTo>
                      <a:pt x="1146" y="341"/>
                    </a:moveTo>
                    <a:lnTo>
                      <a:pt x="1268" y="341"/>
                    </a:lnTo>
                    <a:lnTo>
                      <a:pt x="1268" y="205"/>
                    </a:lnTo>
                    <a:lnTo>
                      <a:pt x="1146" y="205"/>
                    </a:lnTo>
                    <a:lnTo>
                      <a:pt x="1146" y="341"/>
                    </a:lnTo>
                    <a:close/>
                    <a:moveTo>
                      <a:pt x="1146" y="531"/>
                    </a:moveTo>
                    <a:lnTo>
                      <a:pt x="1578" y="531"/>
                    </a:lnTo>
                    <a:lnTo>
                      <a:pt x="1578" y="55"/>
                    </a:lnTo>
                    <a:lnTo>
                      <a:pt x="1146" y="55"/>
                    </a:lnTo>
                    <a:lnTo>
                      <a:pt x="1146" y="531"/>
                    </a:lnTo>
                    <a:close/>
                    <a:moveTo>
                      <a:pt x="0" y="15"/>
                    </a:moveTo>
                    <a:lnTo>
                      <a:pt x="1578" y="15"/>
                    </a:lnTo>
                    <a:lnTo>
                      <a:pt x="1578" y="0"/>
                    </a:lnTo>
                    <a:lnTo>
                      <a:pt x="0" y="0"/>
                    </a:lnTo>
                    <a:lnTo>
                      <a:pt x="0" y="15"/>
                    </a:lnTo>
                    <a:close/>
                    <a:moveTo>
                      <a:pt x="0" y="587"/>
                    </a:moveTo>
                    <a:lnTo>
                      <a:pt x="1578" y="587"/>
                    </a:lnTo>
                    <a:lnTo>
                      <a:pt x="1578" y="573"/>
                    </a:lnTo>
                    <a:lnTo>
                      <a:pt x="0" y="573"/>
                    </a:lnTo>
                    <a:lnTo>
                      <a:pt x="0" y="587"/>
                    </a:lnTo>
                    <a:close/>
                  </a:path>
                </a:pathLst>
              </a:custGeom>
              <a:solidFill>
                <a:srgbClr val="FFFFFF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1" name="Freeform 34"/>
              <p:cNvSpPr>
                <a:spLocks/>
              </p:cNvSpPr>
              <p:nvPr/>
            </p:nvSpPr>
            <p:spPr bwMode="auto">
              <a:xfrm>
                <a:off x="3719" y="2564"/>
                <a:ext cx="1058" cy="646"/>
              </a:xfrm>
              <a:custGeom>
                <a:avLst/>
                <a:gdLst>
                  <a:gd name="T0" fmla="*/ 170 w 1147"/>
                  <a:gd name="T1" fmla="*/ 408 h 646"/>
                  <a:gd name="T2" fmla="*/ 0 w 1147"/>
                  <a:gd name="T3" fmla="*/ 408 h 646"/>
                  <a:gd name="T4" fmla="*/ 0 w 1147"/>
                  <a:gd name="T5" fmla="*/ 613 h 646"/>
                  <a:gd name="T6" fmla="*/ 170 w 1147"/>
                  <a:gd name="T7" fmla="*/ 613 h 646"/>
                  <a:gd name="T8" fmla="*/ 170 w 1147"/>
                  <a:gd name="T9" fmla="*/ 646 h 646"/>
                  <a:gd name="T10" fmla="*/ 1147 w 1147"/>
                  <a:gd name="T11" fmla="*/ 646 h 646"/>
                  <a:gd name="T12" fmla="*/ 1147 w 1147"/>
                  <a:gd name="T13" fmla="*/ 0 h 646"/>
                  <a:gd name="T14" fmla="*/ 170 w 1147"/>
                  <a:gd name="T15" fmla="*/ 0 h 646"/>
                  <a:gd name="T16" fmla="*/ 170 w 1147"/>
                  <a:gd name="T17" fmla="*/ 408 h 6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47" h="646">
                    <a:moveTo>
                      <a:pt x="170" y="408"/>
                    </a:moveTo>
                    <a:lnTo>
                      <a:pt x="0" y="408"/>
                    </a:lnTo>
                    <a:lnTo>
                      <a:pt x="0" y="613"/>
                    </a:lnTo>
                    <a:lnTo>
                      <a:pt x="170" y="613"/>
                    </a:lnTo>
                    <a:lnTo>
                      <a:pt x="170" y="646"/>
                    </a:lnTo>
                    <a:lnTo>
                      <a:pt x="1147" y="646"/>
                    </a:lnTo>
                    <a:lnTo>
                      <a:pt x="1147" y="0"/>
                    </a:lnTo>
                    <a:lnTo>
                      <a:pt x="170" y="0"/>
                    </a:lnTo>
                    <a:lnTo>
                      <a:pt x="170" y="408"/>
                    </a:lnTo>
                    <a:close/>
                  </a:path>
                </a:pathLst>
              </a:custGeom>
              <a:solidFill>
                <a:srgbClr val="FF9900"/>
              </a:solidFill>
              <a:ln w="3175">
                <a:solidFill>
                  <a:srgbClr val="00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" name="Freeform 35"/>
              <p:cNvSpPr>
                <a:spLocks noEditPoints="1"/>
              </p:cNvSpPr>
              <p:nvPr/>
            </p:nvSpPr>
            <p:spPr bwMode="auto">
              <a:xfrm>
                <a:off x="3911" y="2587"/>
                <a:ext cx="249" cy="681"/>
              </a:xfrm>
              <a:custGeom>
                <a:avLst/>
                <a:gdLst>
                  <a:gd name="T0" fmla="*/ 0 w 270"/>
                  <a:gd name="T1" fmla="*/ 681 h 681"/>
                  <a:gd name="T2" fmla="*/ 270 w 270"/>
                  <a:gd name="T3" fmla="*/ 681 h 681"/>
                  <a:gd name="T4" fmla="*/ 270 w 270"/>
                  <a:gd name="T5" fmla="*/ 0 h 681"/>
                  <a:gd name="T6" fmla="*/ 0 w 270"/>
                  <a:gd name="T7" fmla="*/ 0 h 681"/>
                  <a:gd name="T8" fmla="*/ 0 w 270"/>
                  <a:gd name="T9" fmla="*/ 681 h 681"/>
                  <a:gd name="T10" fmla="*/ 0 w 270"/>
                  <a:gd name="T11" fmla="*/ 681 h 681"/>
                  <a:gd name="T12" fmla="*/ 270 w 270"/>
                  <a:gd name="T13" fmla="*/ 681 h 681"/>
                  <a:gd name="T14" fmla="*/ 270 w 270"/>
                  <a:gd name="T15" fmla="*/ 510 h 681"/>
                  <a:gd name="T16" fmla="*/ 0 w 270"/>
                  <a:gd name="T17" fmla="*/ 510 h 681"/>
                  <a:gd name="T18" fmla="*/ 0 w 270"/>
                  <a:gd name="T19" fmla="*/ 681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0" h="681">
                    <a:moveTo>
                      <a:pt x="0" y="681"/>
                    </a:moveTo>
                    <a:lnTo>
                      <a:pt x="270" y="681"/>
                    </a:lnTo>
                    <a:lnTo>
                      <a:pt x="270" y="0"/>
                    </a:lnTo>
                    <a:lnTo>
                      <a:pt x="0" y="0"/>
                    </a:lnTo>
                    <a:lnTo>
                      <a:pt x="0" y="681"/>
                    </a:lnTo>
                    <a:close/>
                    <a:moveTo>
                      <a:pt x="0" y="681"/>
                    </a:moveTo>
                    <a:lnTo>
                      <a:pt x="270" y="681"/>
                    </a:lnTo>
                    <a:lnTo>
                      <a:pt x="270" y="510"/>
                    </a:lnTo>
                    <a:lnTo>
                      <a:pt x="0" y="510"/>
                    </a:lnTo>
                    <a:lnTo>
                      <a:pt x="0" y="681"/>
                    </a:lnTo>
                    <a:close/>
                  </a:path>
                </a:pathLst>
              </a:custGeom>
              <a:solidFill>
                <a:schemeClr val="folHlink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3" name="Line 36"/>
              <p:cNvSpPr>
                <a:spLocks noChangeShapeType="1"/>
              </p:cNvSpPr>
              <p:nvPr/>
            </p:nvSpPr>
            <p:spPr bwMode="auto">
              <a:xfrm>
                <a:off x="3905" y="2994"/>
                <a:ext cx="908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4" name="Rectangle 37"/>
              <p:cNvSpPr>
                <a:spLocks noChangeArrowheads="1"/>
              </p:cNvSpPr>
              <p:nvPr/>
            </p:nvSpPr>
            <p:spPr bwMode="auto">
              <a:xfrm>
                <a:off x="4191" y="3030"/>
                <a:ext cx="592" cy="169"/>
              </a:xfrm>
              <a:prstGeom prst="rect">
                <a:avLst/>
              </a:prstGeom>
              <a:solidFill>
                <a:schemeClr val="bg2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5" name="Rectangle 38"/>
              <p:cNvSpPr>
                <a:spLocks noChangeArrowheads="1"/>
              </p:cNvSpPr>
              <p:nvPr/>
            </p:nvSpPr>
            <p:spPr bwMode="auto">
              <a:xfrm>
                <a:off x="3883" y="3100"/>
                <a:ext cx="29" cy="125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6" name="Rectangle 39"/>
              <p:cNvSpPr>
                <a:spLocks noChangeArrowheads="1"/>
              </p:cNvSpPr>
              <p:nvPr/>
            </p:nvSpPr>
            <p:spPr bwMode="auto">
              <a:xfrm>
                <a:off x="3853" y="3132"/>
                <a:ext cx="30" cy="78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7" name="Rectangle 40"/>
              <p:cNvSpPr>
                <a:spLocks noChangeArrowheads="1"/>
              </p:cNvSpPr>
              <p:nvPr/>
            </p:nvSpPr>
            <p:spPr bwMode="auto">
              <a:xfrm>
                <a:off x="3825" y="3084"/>
                <a:ext cx="28" cy="17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8" name="Rectangle 41"/>
              <p:cNvSpPr>
                <a:spLocks noChangeArrowheads="1"/>
              </p:cNvSpPr>
              <p:nvPr/>
            </p:nvSpPr>
            <p:spPr bwMode="auto">
              <a:xfrm>
                <a:off x="3533" y="3207"/>
                <a:ext cx="1810" cy="6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Oval 42"/>
              <p:cNvSpPr>
                <a:spLocks noChangeArrowheads="1"/>
              </p:cNvSpPr>
              <p:nvPr/>
            </p:nvSpPr>
            <p:spPr bwMode="auto">
              <a:xfrm>
                <a:off x="4225" y="2799"/>
                <a:ext cx="97" cy="8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0" name="Oval 43"/>
              <p:cNvSpPr>
                <a:spLocks noChangeArrowheads="1"/>
              </p:cNvSpPr>
              <p:nvPr/>
            </p:nvSpPr>
            <p:spPr bwMode="auto">
              <a:xfrm>
                <a:off x="5225" y="2799"/>
                <a:ext cx="97" cy="8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1" name="Line 44"/>
              <p:cNvSpPr>
                <a:spLocks noChangeShapeType="1"/>
              </p:cNvSpPr>
              <p:nvPr/>
            </p:nvSpPr>
            <p:spPr bwMode="auto">
              <a:xfrm>
                <a:off x="4177" y="2881"/>
                <a:ext cx="5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2" name="Line 45"/>
              <p:cNvSpPr>
                <a:spLocks noChangeShapeType="1"/>
              </p:cNvSpPr>
              <p:nvPr/>
            </p:nvSpPr>
            <p:spPr bwMode="auto">
              <a:xfrm>
                <a:off x="4179" y="2744"/>
                <a:ext cx="53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3" name="Line 46"/>
              <p:cNvSpPr>
                <a:spLocks noChangeShapeType="1"/>
              </p:cNvSpPr>
              <p:nvPr/>
            </p:nvSpPr>
            <p:spPr bwMode="auto">
              <a:xfrm>
                <a:off x="4715" y="2742"/>
                <a:ext cx="0" cy="1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4" name="Line 47"/>
              <p:cNvSpPr>
                <a:spLocks noChangeShapeType="1"/>
              </p:cNvSpPr>
              <p:nvPr/>
            </p:nvSpPr>
            <p:spPr bwMode="auto">
              <a:xfrm>
                <a:off x="4179" y="2744"/>
                <a:ext cx="0" cy="13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75" name="Rectangle 48"/>
              <p:cNvSpPr>
                <a:spLocks noChangeArrowheads="1"/>
              </p:cNvSpPr>
              <p:nvPr/>
            </p:nvSpPr>
            <p:spPr bwMode="auto">
              <a:xfrm>
                <a:off x="3625" y="2772"/>
                <a:ext cx="94" cy="93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6" name="Oval 49"/>
              <p:cNvSpPr>
                <a:spLocks noChangeArrowheads="1"/>
              </p:cNvSpPr>
              <p:nvPr/>
            </p:nvSpPr>
            <p:spPr bwMode="auto">
              <a:xfrm>
                <a:off x="4569" y="2799"/>
                <a:ext cx="97" cy="8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7" name="Oval 50"/>
              <p:cNvSpPr>
                <a:spLocks noChangeArrowheads="1"/>
              </p:cNvSpPr>
              <p:nvPr/>
            </p:nvSpPr>
            <p:spPr bwMode="auto">
              <a:xfrm>
                <a:off x="5379" y="2799"/>
                <a:ext cx="97" cy="8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8" name="Oval 51"/>
              <p:cNvSpPr>
                <a:spLocks noChangeArrowheads="1"/>
              </p:cNvSpPr>
              <p:nvPr/>
            </p:nvSpPr>
            <p:spPr bwMode="auto">
              <a:xfrm>
                <a:off x="5507" y="2799"/>
                <a:ext cx="97" cy="8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79" name="Oval 52"/>
              <p:cNvSpPr>
                <a:spLocks noChangeArrowheads="1"/>
              </p:cNvSpPr>
              <p:nvPr/>
            </p:nvSpPr>
            <p:spPr bwMode="auto">
              <a:xfrm>
                <a:off x="4400" y="2799"/>
                <a:ext cx="97" cy="8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1" name="Group 53"/>
            <p:cNvGrpSpPr>
              <a:grpSpLocks/>
            </p:cNvGrpSpPr>
            <p:nvPr/>
          </p:nvGrpSpPr>
          <p:grpSpPr bwMode="auto">
            <a:xfrm>
              <a:off x="6364288" y="4583113"/>
              <a:ext cx="223838" cy="217488"/>
              <a:chOff x="4048" y="3695"/>
              <a:chExt cx="246" cy="227"/>
            </a:xfrm>
          </p:grpSpPr>
          <p:sp>
            <p:nvSpPr>
              <p:cNvPr id="36" name="Freeform 54"/>
              <p:cNvSpPr>
                <a:spLocks/>
              </p:cNvSpPr>
              <p:nvPr/>
            </p:nvSpPr>
            <p:spPr bwMode="auto">
              <a:xfrm>
                <a:off x="4172" y="3695"/>
                <a:ext cx="122" cy="114"/>
              </a:xfrm>
              <a:custGeom>
                <a:avLst/>
                <a:gdLst>
                  <a:gd name="T0" fmla="*/ 381 w 381"/>
                  <a:gd name="T1" fmla="*/ 369 h 369"/>
                  <a:gd name="T2" fmla="*/ 379 w 381"/>
                  <a:gd name="T3" fmla="*/ 331 h 369"/>
                  <a:gd name="T4" fmla="*/ 373 w 381"/>
                  <a:gd name="T5" fmla="*/ 294 h 369"/>
                  <a:gd name="T6" fmla="*/ 363 w 381"/>
                  <a:gd name="T7" fmla="*/ 259 h 369"/>
                  <a:gd name="T8" fmla="*/ 351 w 381"/>
                  <a:gd name="T9" fmla="*/ 225 h 369"/>
                  <a:gd name="T10" fmla="*/ 334 w 381"/>
                  <a:gd name="T11" fmla="*/ 192 h 369"/>
                  <a:gd name="T12" fmla="*/ 315 w 381"/>
                  <a:gd name="T13" fmla="*/ 163 h 369"/>
                  <a:gd name="T14" fmla="*/ 293 w 381"/>
                  <a:gd name="T15" fmla="*/ 134 h 369"/>
                  <a:gd name="T16" fmla="*/ 269 w 381"/>
                  <a:gd name="T17" fmla="*/ 107 h 369"/>
                  <a:gd name="T18" fmla="*/ 242 w 381"/>
                  <a:gd name="T19" fmla="*/ 84 h 369"/>
                  <a:gd name="T20" fmla="*/ 212 w 381"/>
                  <a:gd name="T21" fmla="*/ 62 h 369"/>
                  <a:gd name="T22" fmla="*/ 181 w 381"/>
                  <a:gd name="T23" fmla="*/ 44 h 369"/>
                  <a:gd name="T24" fmla="*/ 148 w 381"/>
                  <a:gd name="T25" fmla="*/ 28 h 369"/>
                  <a:gd name="T26" fmla="*/ 113 w 381"/>
                  <a:gd name="T27" fmla="*/ 16 h 369"/>
                  <a:gd name="T28" fmla="*/ 76 w 381"/>
                  <a:gd name="T29" fmla="*/ 7 h 369"/>
                  <a:gd name="T30" fmla="*/ 38 w 381"/>
                  <a:gd name="T31" fmla="*/ 1 h 369"/>
                  <a:gd name="T32" fmla="*/ 0 w 381"/>
                  <a:gd name="T33" fmla="*/ 0 h 369"/>
                  <a:gd name="T34" fmla="*/ 17 w 381"/>
                  <a:gd name="T35" fmla="*/ 34 h 369"/>
                  <a:gd name="T36" fmla="*/ 52 w 381"/>
                  <a:gd name="T37" fmla="*/ 37 h 369"/>
                  <a:gd name="T38" fmla="*/ 86 w 381"/>
                  <a:gd name="T39" fmla="*/ 44 h 369"/>
                  <a:gd name="T40" fmla="*/ 119 w 381"/>
                  <a:gd name="T41" fmla="*/ 53 h 369"/>
                  <a:gd name="T42" fmla="*/ 149 w 381"/>
                  <a:gd name="T43" fmla="*/ 67 h 369"/>
                  <a:gd name="T44" fmla="*/ 179 w 381"/>
                  <a:gd name="T45" fmla="*/ 81 h 369"/>
                  <a:gd name="T46" fmla="*/ 207 w 381"/>
                  <a:gd name="T47" fmla="*/ 100 h 369"/>
                  <a:gd name="T48" fmla="*/ 232 w 381"/>
                  <a:gd name="T49" fmla="*/ 120 h 369"/>
                  <a:gd name="T50" fmla="*/ 256 w 381"/>
                  <a:gd name="T51" fmla="*/ 144 h 369"/>
                  <a:gd name="T52" fmla="*/ 277 w 381"/>
                  <a:gd name="T53" fmla="*/ 169 h 369"/>
                  <a:gd name="T54" fmla="*/ 296 w 381"/>
                  <a:gd name="T55" fmla="*/ 195 h 369"/>
                  <a:gd name="T56" fmla="*/ 312 w 381"/>
                  <a:gd name="T57" fmla="*/ 223 h 369"/>
                  <a:gd name="T58" fmla="*/ 325 w 381"/>
                  <a:gd name="T59" fmla="*/ 254 h 369"/>
                  <a:gd name="T60" fmla="*/ 335 w 381"/>
                  <a:gd name="T61" fmla="*/ 285 h 369"/>
                  <a:gd name="T62" fmla="*/ 342 w 381"/>
                  <a:gd name="T63" fmla="*/ 318 h 369"/>
                  <a:gd name="T64" fmla="*/ 346 w 381"/>
                  <a:gd name="T65" fmla="*/ 351 h 369"/>
                  <a:gd name="T66" fmla="*/ 346 w 381"/>
                  <a:gd name="T67" fmla="*/ 369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81" h="369">
                    <a:moveTo>
                      <a:pt x="381" y="369"/>
                    </a:moveTo>
                    <a:lnTo>
                      <a:pt x="381" y="369"/>
                    </a:lnTo>
                    <a:lnTo>
                      <a:pt x="381" y="350"/>
                    </a:lnTo>
                    <a:lnTo>
                      <a:pt x="379" y="331"/>
                    </a:lnTo>
                    <a:lnTo>
                      <a:pt x="376" y="313"/>
                    </a:lnTo>
                    <a:lnTo>
                      <a:pt x="373" y="294"/>
                    </a:lnTo>
                    <a:lnTo>
                      <a:pt x="369" y="276"/>
                    </a:lnTo>
                    <a:lnTo>
                      <a:pt x="363" y="259"/>
                    </a:lnTo>
                    <a:lnTo>
                      <a:pt x="358" y="242"/>
                    </a:lnTo>
                    <a:lnTo>
                      <a:pt x="351" y="225"/>
                    </a:lnTo>
                    <a:lnTo>
                      <a:pt x="343" y="208"/>
                    </a:lnTo>
                    <a:lnTo>
                      <a:pt x="334" y="192"/>
                    </a:lnTo>
                    <a:lnTo>
                      <a:pt x="326" y="178"/>
                    </a:lnTo>
                    <a:lnTo>
                      <a:pt x="315" y="163"/>
                    </a:lnTo>
                    <a:lnTo>
                      <a:pt x="305" y="148"/>
                    </a:lnTo>
                    <a:lnTo>
                      <a:pt x="293" y="134"/>
                    </a:lnTo>
                    <a:lnTo>
                      <a:pt x="281" y="121"/>
                    </a:lnTo>
                    <a:lnTo>
                      <a:pt x="269" y="107"/>
                    </a:lnTo>
                    <a:lnTo>
                      <a:pt x="256" y="95"/>
                    </a:lnTo>
                    <a:lnTo>
                      <a:pt x="242" y="84"/>
                    </a:lnTo>
                    <a:lnTo>
                      <a:pt x="228" y="73"/>
                    </a:lnTo>
                    <a:lnTo>
                      <a:pt x="212" y="62"/>
                    </a:lnTo>
                    <a:lnTo>
                      <a:pt x="197" y="53"/>
                    </a:lnTo>
                    <a:lnTo>
                      <a:pt x="181" y="44"/>
                    </a:lnTo>
                    <a:lnTo>
                      <a:pt x="164" y="36"/>
                    </a:lnTo>
                    <a:lnTo>
                      <a:pt x="148" y="28"/>
                    </a:lnTo>
                    <a:lnTo>
                      <a:pt x="131" y="21"/>
                    </a:lnTo>
                    <a:lnTo>
                      <a:pt x="113" y="16"/>
                    </a:lnTo>
                    <a:lnTo>
                      <a:pt x="94" y="11"/>
                    </a:lnTo>
                    <a:lnTo>
                      <a:pt x="76" y="7"/>
                    </a:lnTo>
                    <a:lnTo>
                      <a:pt x="57" y="3"/>
                    </a:lnTo>
                    <a:lnTo>
                      <a:pt x="38" y="1"/>
                    </a:lnTo>
                    <a:lnTo>
                      <a:pt x="19" y="0"/>
                    </a:lnTo>
                    <a:lnTo>
                      <a:pt x="0" y="0"/>
                    </a:lnTo>
                    <a:lnTo>
                      <a:pt x="0" y="33"/>
                    </a:lnTo>
                    <a:lnTo>
                      <a:pt x="17" y="34"/>
                    </a:lnTo>
                    <a:lnTo>
                      <a:pt x="35" y="35"/>
                    </a:lnTo>
                    <a:lnTo>
                      <a:pt x="52" y="37"/>
                    </a:lnTo>
                    <a:lnTo>
                      <a:pt x="70" y="39"/>
                    </a:lnTo>
                    <a:lnTo>
                      <a:pt x="86" y="44"/>
                    </a:lnTo>
                    <a:lnTo>
                      <a:pt x="102" y="49"/>
                    </a:lnTo>
                    <a:lnTo>
                      <a:pt x="119" y="53"/>
                    </a:lnTo>
                    <a:lnTo>
                      <a:pt x="134" y="60"/>
                    </a:lnTo>
                    <a:lnTo>
                      <a:pt x="149" y="67"/>
                    </a:lnTo>
                    <a:lnTo>
                      <a:pt x="164" y="73"/>
                    </a:lnTo>
                    <a:lnTo>
                      <a:pt x="179" y="81"/>
                    </a:lnTo>
                    <a:lnTo>
                      <a:pt x="193" y="90"/>
                    </a:lnTo>
                    <a:lnTo>
                      <a:pt x="207" y="100"/>
                    </a:lnTo>
                    <a:lnTo>
                      <a:pt x="219" y="110"/>
                    </a:lnTo>
                    <a:lnTo>
                      <a:pt x="232" y="120"/>
                    </a:lnTo>
                    <a:lnTo>
                      <a:pt x="244" y="131"/>
                    </a:lnTo>
                    <a:lnTo>
                      <a:pt x="256" y="144"/>
                    </a:lnTo>
                    <a:lnTo>
                      <a:pt x="266" y="155"/>
                    </a:lnTo>
                    <a:lnTo>
                      <a:pt x="277" y="169"/>
                    </a:lnTo>
                    <a:lnTo>
                      <a:pt x="287" y="181"/>
                    </a:lnTo>
                    <a:lnTo>
                      <a:pt x="296" y="195"/>
                    </a:lnTo>
                    <a:lnTo>
                      <a:pt x="304" y="209"/>
                    </a:lnTo>
                    <a:lnTo>
                      <a:pt x="312" y="223"/>
                    </a:lnTo>
                    <a:lnTo>
                      <a:pt x="319" y="238"/>
                    </a:lnTo>
                    <a:lnTo>
                      <a:pt x="325" y="254"/>
                    </a:lnTo>
                    <a:lnTo>
                      <a:pt x="331" y="270"/>
                    </a:lnTo>
                    <a:lnTo>
                      <a:pt x="335" y="285"/>
                    </a:lnTo>
                    <a:lnTo>
                      <a:pt x="339" y="301"/>
                    </a:lnTo>
                    <a:lnTo>
                      <a:pt x="342" y="318"/>
                    </a:lnTo>
                    <a:lnTo>
                      <a:pt x="345" y="334"/>
                    </a:lnTo>
                    <a:lnTo>
                      <a:pt x="346" y="351"/>
                    </a:lnTo>
                    <a:lnTo>
                      <a:pt x="346" y="369"/>
                    </a:lnTo>
                    <a:lnTo>
                      <a:pt x="346" y="369"/>
                    </a:lnTo>
                    <a:lnTo>
                      <a:pt x="381" y="369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Freeform 55"/>
              <p:cNvSpPr>
                <a:spLocks/>
              </p:cNvSpPr>
              <p:nvPr/>
            </p:nvSpPr>
            <p:spPr bwMode="auto">
              <a:xfrm>
                <a:off x="4172" y="3809"/>
                <a:ext cx="122" cy="113"/>
              </a:xfrm>
              <a:custGeom>
                <a:avLst/>
                <a:gdLst>
                  <a:gd name="T0" fmla="*/ 0 w 381"/>
                  <a:gd name="T1" fmla="*/ 370 h 370"/>
                  <a:gd name="T2" fmla="*/ 38 w 381"/>
                  <a:gd name="T3" fmla="*/ 367 h 370"/>
                  <a:gd name="T4" fmla="*/ 76 w 381"/>
                  <a:gd name="T5" fmla="*/ 362 h 370"/>
                  <a:gd name="T6" fmla="*/ 113 w 381"/>
                  <a:gd name="T7" fmla="*/ 353 h 370"/>
                  <a:gd name="T8" fmla="*/ 148 w 381"/>
                  <a:gd name="T9" fmla="*/ 340 h 370"/>
                  <a:gd name="T10" fmla="*/ 181 w 381"/>
                  <a:gd name="T11" fmla="*/ 324 h 370"/>
                  <a:gd name="T12" fmla="*/ 212 w 381"/>
                  <a:gd name="T13" fmla="*/ 306 h 370"/>
                  <a:gd name="T14" fmla="*/ 242 w 381"/>
                  <a:gd name="T15" fmla="*/ 285 h 370"/>
                  <a:gd name="T16" fmla="*/ 269 w 381"/>
                  <a:gd name="T17" fmla="*/ 261 h 370"/>
                  <a:gd name="T18" fmla="*/ 293 w 381"/>
                  <a:gd name="T19" fmla="*/ 235 h 370"/>
                  <a:gd name="T20" fmla="*/ 315 w 381"/>
                  <a:gd name="T21" fmla="*/ 206 h 370"/>
                  <a:gd name="T22" fmla="*/ 334 w 381"/>
                  <a:gd name="T23" fmla="*/ 176 h 370"/>
                  <a:gd name="T24" fmla="*/ 351 w 381"/>
                  <a:gd name="T25" fmla="*/ 143 h 370"/>
                  <a:gd name="T26" fmla="*/ 363 w 381"/>
                  <a:gd name="T27" fmla="*/ 109 h 370"/>
                  <a:gd name="T28" fmla="*/ 373 w 381"/>
                  <a:gd name="T29" fmla="*/ 74 h 370"/>
                  <a:gd name="T30" fmla="*/ 379 w 381"/>
                  <a:gd name="T31" fmla="*/ 38 h 370"/>
                  <a:gd name="T32" fmla="*/ 381 w 381"/>
                  <a:gd name="T33" fmla="*/ 0 h 370"/>
                  <a:gd name="T34" fmla="*/ 346 w 381"/>
                  <a:gd name="T35" fmla="*/ 17 h 370"/>
                  <a:gd name="T36" fmla="*/ 342 w 381"/>
                  <a:gd name="T37" fmla="*/ 51 h 370"/>
                  <a:gd name="T38" fmla="*/ 335 w 381"/>
                  <a:gd name="T39" fmla="*/ 84 h 370"/>
                  <a:gd name="T40" fmla="*/ 325 w 381"/>
                  <a:gd name="T41" fmla="*/ 115 h 370"/>
                  <a:gd name="T42" fmla="*/ 312 w 381"/>
                  <a:gd name="T43" fmla="*/ 145 h 370"/>
                  <a:gd name="T44" fmla="*/ 296 w 381"/>
                  <a:gd name="T45" fmla="*/ 174 h 370"/>
                  <a:gd name="T46" fmla="*/ 277 w 381"/>
                  <a:gd name="T47" fmla="*/ 201 h 370"/>
                  <a:gd name="T48" fmla="*/ 256 w 381"/>
                  <a:gd name="T49" fmla="*/ 226 h 370"/>
                  <a:gd name="T50" fmla="*/ 232 w 381"/>
                  <a:gd name="T51" fmla="*/ 248 h 370"/>
                  <a:gd name="T52" fmla="*/ 207 w 381"/>
                  <a:gd name="T53" fmla="*/ 269 h 370"/>
                  <a:gd name="T54" fmla="*/ 179 w 381"/>
                  <a:gd name="T55" fmla="*/ 287 h 370"/>
                  <a:gd name="T56" fmla="*/ 149 w 381"/>
                  <a:gd name="T57" fmla="*/ 303 h 370"/>
                  <a:gd name="T58" fmla="*/ 119 w 381"/>
                  <a:gd name="T59" fmla="*/ 315 h 370"/>
                  <a:gd name="T60" fmla="*/ 86 w 381"/>
                  <a:gd name="T61" fmla="*/ 325 h 370"/>
                  <a:gd name="T62" fmla="*/ 52 w 381"/>
                  <a:gd name="T63" fmla="*/ 332 h 370"/>
                  <a:gd name="T64" fmla="*/ 17 w 381"/>
                  <a:gd name="T65" fmla="*/ 336 h 370"/>
                  <a:gd name="T66" fmla="*/ 0 w 381"/>
                  <a:gd name="T67" fmla="*/ 336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81" h="370">
                    <a:moveTo>
                      <a:pt x="0" y="370"/>
                    </a:moveTo>
                    <a:lnTo>
                      <a:pt x="0" y="370"/>
                    </a:lnTo>
                    <a:lnTo>
                      <a:pt x="19" y="369"/>
                    </a:lnTo>
                    <a:lnTo>
                      <a:pt x="38" y="367"/>
                    </a:lnTo>
                    <a:lnTo>
                      <a:pt x="57" y="365"/>
                    </a:lnTo>
                    <a:lnTo>
                      <a:pt x="76" y="362"/>
                    </a:lnTo>
                    <a:lnTo>
                      <a:pt x="94" y="357"/>
                    </a:lnTo>
                    <a:lnTo>
                      <a:pt x="113" y="353"/>
                    </a:lnTo>
                    <a:lnTo>
                      <a:pt x="131" y="347"/>
                    </a:lnTo>
                    <a:lnTo>
                      <a:pt x="148" y="340"/>
                    </a:lnTo>
                    <a:lnTo>
                      <a:pt x="164" y="332"/>
                    </a:lnTo>
                    <a:lnTo>
                      <a:pt x="181" y="324"/>
                    </a:lnTo>
                    <a:lnTo>
                      <a:pt x="197" y="315"/>
                    </a:lnTo>
                    <a:lnTo>
                      <a:pt x="212" y="306"/>
                    </a:lnTo>
                    <a:lnTo>
                      <a:pt x="228" y="296"/>
                    </a:lnTo>
                    <a:lnTo>
                      <a:pt x="242" y="285"/>
                    </a:lnTo>
                    <a:lnTo>
                      <a:pt x="256" y="273"/>
                    </a:lnTo>
                    <a:lnTo>
                      <a:pt x="269" y="261"/>
                    </a:lnTo>
                    <a:lnTo>
                      <a:pt x="281" y="248"/>
                    </a:lnTo>
                    <a:lnTo>
                      <a:pt x="293" y="235"/>
                    </a:lnTo>
                    <a:lnTo>
                      <a:pt x="305" y="221"/>
                    </a:lnTo>
                    <a:lnTo>
                      <a:pt x="315" y="206"/>
                    </a:lnTo>
                    <a:lnTo>
                      <a:pt x="326" y="192"/>
                    </a:lnTo>
                    <a:lnTo>
                      <a:pt x="334" y="176"/>
                    </a:lnTo>
                    <a:lnTo>
                      <a:pt x="343" y="160"/>
                    </a:lnTo>
                    <a:lnTo>
                      <a:pt x="351" y="143"/>
                    </a:lnTo>
                    <a:lnTo>
                      <a:pt x="358" y="127"/>
                    </a:lnTo>
                    <a:lnTo>
                      <a:pt x="363" y="109"/>
                    </a:lnTo>
                    <a:lnTo>
                      <a:pt x="369" y="92"/>
                    </a:lnTo>
                    <a:lnTo>
                      <a:pt x="373" y="74"/>
                    </a:lnTo>
                    <a:lnTo>
                      <a:pt x="376" y="56"/>
                    </a:lnTo>
                    <a:lnTo>
                      <a:pt x="379" y="38"/>
                    </a:lnTo>
                    <a:lnTo>
                      <a:pt x="381" y="18"/>
                    </a:lnTo>
                    <a:lnTo>
                      <a:pt x="381" y="0"/>
                    </a:lnTo>
                    <a:lnTo>
                      <a:pt x="346" y="0"/>
                    </a:lnTo>
                    <a:lnTo>
                      <a:pt x="346" y="17"/>
                    </a:lnTo>
                    <a:lnTo>
                      <a:pt x="345" y="34"/>
                    </a:lnTo>
                    <a:lnTo>
                      <a:pt x="342" y="51"/>
                    </a:lnTo>
                    <a:lnTo>
                      <a:pt x="339" y="67"/>
                    </a:lnTo>
                    <a:lnTo>
                      <a:pt x="335" y="84"/>
                    </a:lnTo>
                    <a:lnTo>
                      <a:pt x="331" y="100"/>
                    </a:lnTo>
                    <a:lnTo>
                      <a:pt x="325" y="115"/>
                    </a:lnTo>
                    <a:lnTo>
                      <a:pt x="319" y="131"/>
                    </a:lnTo>
                    <a:lnTo>
                      <a:pt x="312" y="145"/>
                    </a:lnTo>
                    <a:lnTo>
                      <a:pt x="304" y="160"/>
                    </a:lnTo>
                    <a:lnTo>
                      <a:pt x="296" y="174"/>
                    </a:lnTo>
                    <a:lnTo>
                      <a:pt x="287" y="187"/>
                    </a:lnTo>
                    <a:lnTo>
                      <a:pt x="277" y="201"/>
                    </a:lnTo>
                    <a:lnTo>
                      <a:pt x="266" y="213"/>
                    </a:lnTo>
                    <a:lnTo>
                      <a:pt x="256" y="226"/>
                    </a:lnTo>
                    <a:lnTo>
                      <a:pt x="244" y="237"/>
                    </a:lnTo>
                    <a:lnTo>
                      <a:pt x="232" y="248"/>
                    </a:lnTo>
                    <a:lnTo>
                      <a:pt x="219" y="259"/>
                    </a:lnTo>
                    <a:lnTo>
                      <a:pt x="207" y="269"/>
                    </a:lnTo>
                    <a:lnTo>
                      <a:pt x="193" y="278"/>
                    </a:lnTo>
                    <a:lnTo>
                      <a:pt x="179" y="287"/>
                    </a:lnTo>
                    <a:lnTo>
                      <a:pt x="164" y="295"/>
                    </a:lnTo>
                    <a:lnTo>
                      <a:pt x="149" y="303"/>
                    </a:lnTo>
                    <a:lnTo>
                      <a:pt x="134" y="310"/>
                    </a:lnTo>
                    <a:lnTo>
                      <a:pt x="119" y="315"/>
                    </a:lnTo>
                    <a:lnTo>
                      <a:pt x="102" y="321"/>
                    </a:lnTo>
                    <a:lnTo>
                      <a:pt x="86" y="325"/>
                    </a:lnTo>
                    <a:lnTo>
                      <a:pt x="70" y="329"/>
                    </a:lnTo>
                    <a:lnTo>
                      <a:pt x="52" y="332"/>
                    </a:lnTo>
                    <a:lnTo>
                      <a:pt x="35" y="335"/>
                    </a:lnTo>
                    <a:lnTo>
                      <a:pt x="17" y="336"/>
                    </a:lnTo>
                    <a:lnTo>
                      <a:pt x="0" y="336"/>
                    </a:lnTo>
                    <a:lnTo>
                      <a:pt x="0" y="336"/>
                    </a:lnTo>
                    <a:lnTo>
                      <a:pt x="0" y="37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Freeform 56"/>
              <p:cNvSpPr>
                <a:spLocks/>
              </p:cNvSpPr>
              <p:nvPr/>
            </p:nvSpPr>
            <p:spPr bwMode="auto">
              <a:xfrm>
                <a:off x="4048" y="3809"/>
                <a:ext cx="124" cy="113"/>
              </a:xfrm>
              <a:custGeom>
                <a:avLst/>
                <a:gdLst>
                  <a:gd name="T0" fmla="*/ 0 w 382"/>
                  <a:gd name="T1" fmla="*/ 0 h 370"/>
                  <a:gd name="T2" fmla="*/ 2 w 382"/>
                  <a:gd name="T3" fmla="*/ 38 h 370"/>
                  <a:gd name="T4" fmla="*/ 8 w 382"/>
                  <a:gd name="T5" fmla="*/ 74 h 370"/>
                  <a:gd name="T6" fmla="*/ 18 w 382"/>
                  <a:gd name="T7" fmla="*/ 109 h 370"/>
                  <a:gd name="T8" fmla="*/ 31 w 382"/>
                  <a:gd name="T9" fmla="*/ 143 h 370"/>
                  <a:gd name="T10" fmla="*/ 46 w 382"/>
                  <a:gd name="T11" fmla="*/ 176 h 370"/>
                  <a:gd name="T12" fmla="*/ 66 w 382"/>
                  <a:gd name="T13" fmla="*/ 206 h 370"/>
                  <a:gd name="T14" fmla="*/ 87 w 382"/>
                  <a:gd name="T15" fmla="*/ 235 h 370"/>
                  <a:gd name="T16" fmla="*/ 112 w 382"/>
                  <a:gd name="T17" fmla="*/ 261 h 370"/>
                  <a:gd name="T18" fmla="*/ 139 w 382"/>
                  <a:gd name="T19" fmla="*/ 285 h 370"/>
                  <a:gd name="T20" fmla="*/ 169 w 382"/>
                  <a:gd name="T21" fmla="*/ 306 h 370"/>
                  <a:gd name="T22" fmla="*/ 200 w 382"/>
                  <a:gd name="T23" fmla="*/ 324 h 370"/>
                  <a:gd name="T24" fmla="*/ 233 w 382"/>
                  <a:gd name="T25" fmla="*/ 340 h 370"/>
                  <a:gd name="T26" fmla="*/ 268 w 382"/>
                  <a:gd name="T27" fmla="*/ 353 h 370"/>
                  <a:gd name="T28" fmla="*/ 304 w 382"/>
                  <a:gd name="T29" fmla="*/ 362 h 370"/>
                  <a:gd name="T30" fmla="*/ 343 w 382"/>
                  <a:gd name="T31" fmla="*/ 367 h 370"/>
                  <a:gd name="T32" fmla="*/ 382 w 382"/>
                  <a:gd name="T33" fmla="*/ 370 h 370"/>
                  <a:gd name="T34" fmla="*/ 364 w 382"/>
                  <a:gd name="T35" fmla="*/ 336 h 370"/>
                  <a:gd name="T36" fmla="*/ 329 w 382"/>
                  <a:gd name="T37" fmla="*/ 332 h 370"/>
                  <a:gd name="T38" fmla="*/ 295 w 382"/>
                  <a:gd name="T39" fmla="*/ 325 h 370"/>
                  <a:gd name="T40" fmla="*/ 262 w 382"/>
                  <a:gd name="T41" fmla="*/ 315 h 370"/>
                  <a:gd name="T42" fmla="*/ 232 w 382"/>
                  <a:gd name="T43" fmla="*/ 303 h 370"/>
                  <a:gd name="T44" fmla="*/ 201 w 382"/>
                  <a:gd name="T45" fmla="*/ 287 h 370"/>
                  <a:gd name="T46" fmla="*/ 174 w 382"/>
                  <a:gd name="T47" fmla="*/ 269 h 370"/>
                  <a:gd name="T48" fmla="*/ 149 w 382"/>
                  <a:gd name="T49" fmla="*/ 248 h 370"/>
                  <a:gd name="T50" fmla="*/ 125 w 382"/>
                  <a:gd name="T51" fmla="*/ 226 h 370"/>
                  <a:gd name="T52" fmla="*/ 103 w 382"/>
                  <a:gd name="T53" fmla="*/ 201 h 370"/>
                  <a:gd name="T54" fmla="*/ 84 w 382"/>
                  <a:gd name="T55" fmla="*/ 174 h 370"/>
                  <a:gd name="T56" fmla="*/ 69 w 382"/>
                  <a:gd name="T57" fmla="*/ 145 h 370"/>
                  <a:gd name="T58" fmla="*/ 56 w 382"/>
                  <a:gd name="T59" fmla="*/ 115 h 370"/>
                  <a:gd name="T60" fmla="*/ 46 w 382"/>
                  <a:gd name="T61" fmla="*/ 84 h 370"/>
                  <a:gd name="T62" fmla="*/ 39 w 382"/>
                  <a:gd name="T63" fmla="*/ 51 h 370"/>
                  <a:gd name="T64" fmla="*/ 35 w 382"/>
                  <a:gd name="T65" fmla="*/ 17 h 370"/>
                  <a:gd name="T66" fmla="*/ 35 w 382"/>
                  <a:gd name="T67" fmla="*/ 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82" h="370">
                    <a:moveTo>
                      <a:pt x="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2" y="38"/>
                    </a:lnTo>
                    <a:lnTo>
                      <a:pt x="5" y="56"/>
                    </a:lnTo>
                    <a:lnTo>
                      <a:pt x="8" y="74"/>
                    </a:lnTo>
                    <a:lnTo>
                      <a:pt x="12" y="92"/>
                    </a:lnTo>
                    <a:lnTo>
                      <a:pt x="18" y="109"/>
                    </a:lnTo>
                    <a:lnTo>
                      <a:pt x="23" y="127"/>
                    </a:lnTo>
                    <a:lnTo>
                      <a:pt x="31" y="143"/>
                    </a:lnTo>
                    <a:lnTo>
                      <a:pt x="38" y="160"/>
                    </a:lnTo>
                    <a:lnTo>
                      <a:pt x="46" y="176"/>
                    </a:lnTo>
                    <a:lnTo>
                      <a:pt x="55" y="192"/>
                    </a:lnTo>
                    <a:lnTo>
                      <a:pt x="66" y="206"/>
                    </a:lnTo>
                    <a:lnTo>
                      <a:pt x="76" y="221"/>
                    </a:lnTo>
                    <a:lnTo>
                      <a:pt x="87" y="235"/>
                    </a:lnTo>
                    <a:lnTo>
                      <a:pt x="100" y="248"/>
                    </a:lnTo>
                    <a:lnTo>
                      <a:pt x="112" y="261"/>
                    </a:lnTo>
                    <a:lnTo>
                      <a:pt x="125" y="273"/>
                    </a:lnTo>
                    <a:lnTo>
                      <a:pt x="139" y="285"/>
                    </a:lnTo>
                    <a:lnTo>
                      <a:pt x="153" y="296"/>
                    </a:lnTo>
                    <a:lnTo>
                      <a:pt x="169" y="306"/>
                    </a:lnTo>
                    <a:lnTo>
                      <a:pt x="184" y="315"/>
                    </a:lnTo>
                    <a:lnTo>
                      <a:pt x="200" y="324"/>
                    </a:lnTo>
                    <a:lnTo>
                      <a:pt x="217" y="332"/>
                    </a:lnTo>
                    <a:lnTo>
                      <a:pt x="233" y="340"/>
                    </a:lnTo>
                    <a:lnTo>
                      <a:pt x="250" y="347"/>
                    </a:lnTo>
                    <a:lnTo>
                      <a:pt x="268" y="353"/>
                    </a:lnTo>
                    <a:lnTo>
                      <a:pt x="287" y="357"/>
                    </a:lnTo>
                    <a:lnTo>
                      <a:pt x="304" y="362"/>
                    </a:lnTo>
                    <a:lnTo>
                      <a:pt x="323" y="365"/>
                    </a:lnTo>
                    <a:lnTo>
                      <a:pt x="343" y="367"/>
                    </a:lnTo>
                    <a:lnTo>
                      <a:pt x="362" y="369"/>
                    </a:lnTo>
                    <a:lnTo>
                      <a:pt x="382" y="370"/>
                    </a:lnTo>
                    <a:lnTo>
                      <a:pt x="382" y="336"/>
                    </a:lnTo>
                    <a:lnTo>
                      <a:pt x="364" y="336"/>
                    </a:lnTo>
                    <a:lnTo>
                      <a:pt x="346" y="335"/>
                    </a:lnTo>
                    <a:lnTo>
                      <a:pt x="329" y="332"/>
                    </a:lnTo>
                    <a:lnTo>
                      <a:pt x="311" y="329"/>
                    </a:lnTo>
                    <a:lnTo>
                      <a:pt x="295" y="325"/>
                    </a:lnTo>
                    <a:lnTo>
                      <a:pt x="279" y="321"/>
                    </a:lnTo>
                    <a:lnTo>
                      <a:pt x="262" y="315"/>
                    </a:lnTo>
                    <a:lnTo>
                      <a:pt x="247" y="310"/>
                    </a:lnTo>
                    <a:lnTo>
                      <a:pt x="232" y="303"/>
                    </a:lnTo>
                    <a:lnTo>
                      <a:pt x="217" y="295"/>
                    </a:lnTo>
                    <a:lnTo>
                      <a:pt x="201" y="287"/>
                    </a:lnTo>
                    <a:lnTo>
                      <a:pt x="187" y="278"/>
                    </a:lnTo>
                    <a:lnTo>
                      <a:pt x="174" y="269"/>
                    </a:lnTo>
                    <a:lnTo>
                      <a:pt x="162" y="259"/>
                    </a:lnTo>
                    <a:lnTo>
                      <a:pt x="149" y="248"/>
                    </a:lnTo>
                    <a:lnTo>
                      <a:pt x="137" y="237"/>
                    </a:lnTo>
                    <a:lnTo>
                      <a:pt x="125" y="226"/>
                    </a:lnTo>
                    <a:lnTo>
                      <a:pt x="114" y="213"/>
                    </a:lnTo>
                    <a:lnTo>
                      <a:pt x="103" y="201"/>
                    </a:lnTo>
                    <a:lnTo>
                      <a:pt x="94" y="187"/>
                    </a:lnTo>
                    <a:lnTo>
                      <a:pt x="84" y="174"/>
                    </a:lnTo>
                    <a:lnTo>
                      <a:pt x="76" y="160"/>
                    </a:lnTo>
                    <a:lnTo>
                      <a:pt x="69" y="145"/>
                    </a:lnTo>
                    <a:lnTo>
                      <a:pt x="62" y="131"/>
                    </a:lnTo>
                    <a:lnTo>
                      <a:pt x="56" y="115"/>
                    </a:lnTo>
                    <a:lnTo>
                      <a:pt x="50" y="100"/>
                    </a:lnTo>
                    <a:lnTo>
                      <a:pt x="46" y="84"/>
                    </a:lnTo>
                    <a:lnTo>
                      <a:pt x="42" y="67"/>
                    </a:lnTo>
                    <a:lnTo>
                      <a:pt x="39" y="51"/>
                    </a:lnTo>
                    <a:lnTo>
                      <a:pt x="36" y="34"/>
                    </a:lnTo>
                    <a:lnTo>
                      <a:pt x="35" y="17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9" name="Freeform 57"/>
              <p:cNvSpPr>
                <a:spLocks/>
              </p:cNvSpPr>
              <p:nvPr/>
            </p:nvSpPr>
            <p:spPr bwMode="auto">
              <a:xfrm>
                <a:off x="4048" y="3695"/>
                <a:ext cx="124" cy="114"/>
              </a:xfrm>
              <a:custGeom>
                <a:avLst/>
                <a:gdLst>
                  <a:gd name="T0" fmla="*/ 382 w 382"/>
                  <a:gd name="T1" fmla="*/ 0 h 369"/>
                  <a:gd name="T2" fmla="*/ 343 w 382"/>
                  <a:gd name="T3" fmla="*/ 1 h 369"/>
                  <a:gd name="T4" fmla="*/ 304 w 382"/>
                  <a:gd name="T5" fmla="*/ 7 h 369"/>
                  <a:gd name="T6" fmla="*/ 268 w 382"/>
                  <a:gd name="T7" fmla="*/ 16 h 369"/>
                  <a:gd name="T8" fmla="*/ 233 w 382"/>
                  <a:gd name="T9" fmla="*/ 28 h 369"/>
                  <a:gd name="T10" fmla="*/ 200 w 382"/>
                  <a:gd name="T11" fmla="*/ 44 h 369"/>
                  <a:gd name="T12" fmla="*/ 169 w 382"/>
                  <a:gd name="T13" fmla="*/ 62 h 369"/>
                  <a:gd name="T14" fmla="*/ 139 w 382"/>
                  <a:gd name="T15" fmla="*/ 84 h 369"/>
                  <a:gd name="T16" fmla="*/ 112 w 382"/>
                  <a:gd name="T17" fmla="*/ 107 h 369"/>
                  <a:gd name="T18" fmla="*/ 87 w 382"/>
                  <a:gd name="T19" fmla="*/ 134 h 369"/>
                  <a:gd name="T20" fmla="*/ 66 w 382"/>
                  <a:gd name="T21" fmla="*/ 163 h 369"/>
                  <a:gd name="T22" fmla="*/ 46 w 382"/>
                  <a:gd name="T23" fmla="*/ 192 h 369"/>
                  <a:gd name="T24" fmla="*/ 31 w 382"/>
                  <a:gd name="T25" fmla="*/ 225 h 369"/>
                  <a:gd name="T26" fmla="*/ 18 w 382"/>
                  <a:gd name="T27" fmla="*/ 259 h 369"/>
                  <a:gd name="T28" fmla="*/ 8 w 382"/>
                  <a:gd name="T29" fmla="*/ 294 h 369"/>
                  <a:gd name="T30" fmla="*/ 2 w 382"/>
                  <a:gd name="T31" fmla="*/ 331 h 369"/>
                  <a:gd name="T32" fmla="*/ 0 w 382"/>
                  <a:gd name="T33" fmla="*/ 369 h 369"/>
                  <a:gd name="T34" fmla="*/ 35 w 382"/>
                  <a:gd name="T35" fmla="*/ 351 h 369"/>
                  <a:gd name="T36" fmla="*/ 39 w 382"/>
                  <a:gd name="T37" fmla="*/ 318 h 369"/>
                  <a:gd name="T38" fmla="*/ 46 w 382"/>
                  <a:gd name="T39" fmla="*/ 285 h 369"/>
                  <a:gd name="T40" fmla="*/ 56 w 382"/>
                  <a:gd name="T41" fmla="*/ 254 h 369"/>
                  <a:gd name="T42" fmla="*/ 69 w 382"/>
                  <a:gd name="T43" fmla="*/ 223 h 369"/>
                  <a:gd name="T44" fmla="*/ 84 w 382"/>
                  <a:gd name="T45" fmla="*/ 195 h 369"/>
                  <a:gd name="T46" fmla="*/ 103 w 382"/>
                  <a:gd name="T47" fmla="*/ 169 h 369"/>
                  <a:gd name="T48" fmla="*/ 125 w 382"/>
                  <a:gd name="T49" fmla="*/ 144 h 369"/>
                  <a:gd name="T50" fmla="*/ 149 w 382"/>
                  <a:gd name="T51" fmla="*/ 120 h 369"/>
                  <a:gd name="T52" fmla="*/ 174 w 382"/>
                  <a:gd name="T53" fmla="*/ 100 h 369"/>
                  <a:gd name="T54" fmla="*/ 201 w 382"/>
                  <a:gd name="T55" fmla="*/ 81 h 369"/>
                  <a:gd name="T56" fmla="*/ 232 w 382"/>
                  <a:gd name="T57" fmla="*/ 67 h 369"/>
                  <a:gd name="T58" fmla="*/ 262 w 382"/>
                  <a:gd name="T59" fmla="*/ 53 h 369"/>
                  <a:gd name="T60" fmla="*/ 295 w 382"/>
                  <a:gd name="T61" fmla="*/ 44 h 369"/>
                  <a:gd name="T62" fmla="*/ 329 w 382"/>
                  <a:gd name="T63" fmla="*/ 37 h 369"/>
                  <a:gd name="T64" fmla="*/ 364 w 382"/>
                  <a:gd name="T65" fmla="*/ 34 h 369"/>
                  <a:gd name="T66" fmla="*/ 382 w 382"/>
                  <a:gd name="T67" fmla="*/ 33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82" h="369">
                    <a:moveTo>
                      <a:pt x="382" y="0"/>
                    </a:moveTo>
                    <a:lnTo>
                      <a:pt x="382" y="0"/>
                    </a:lnTo>
                    <a:lnTo>
                      <a:pt x="362" y="0"/>
                    </a:lnTo>
                    <a:lnTo>
                      <a:pt x="343" y="1"/>
                    </a:lnTo>
                    <a:lnTo>
                      <a:pt x="323" y="3"/>
                    </a:lnTo>
                    <a:lnTo>
                      <a:pt x="304" y="7"/>
                    </a:lnTo>
                    <a:lnTo>
                      <a:pt x="287" y="11"/>
                    </a:lnTo>
                    <a:lnTo>
                      <a:pt x="268" y="16"/>
                    </a:lnTo>
                    <a:lnTo>
                      <a:pt x="250" y="21"/>
                    </a:lnTo>
                    <a:lnTo>
                      <a:pt x="233" y="28"/>
                    </a:lnTo>
                    <a:lnTo>
                      <a:pt x="217" y="36"/>
                    </a:lnTo>
                    <a:lnTo>
                      <a:pt x="200" y="44"/>
                    </a:lnTo>
                    <a:lnTo>
                      <a:pt x="184" y="53"/>
                    </a:lnTo>
                    <a:lnTo>
                      <a:pt x="169" y="62"/>
                    </a:lnTo>
                    <a:lnTo>
                      <a:pt x="153" y="73"/>
                    </a:lnTo>
                    <a:lnTo>
                      <a:pt x="139" y="84"/>
                    </a:lnTo>
                    <a:lnTo>
                      <a:pt x="125" y="95"/>
                    </a:lnTo>
                    <a:lnTo>
                      <a:pt x="112" y="107"/>
                    </a:lnTo>
                    <a:lnTo>
                      <a:pt x="100" y="121"/>
                    </a:lnTo>
                    <a:lnTo>
                      <a:pt x="87" y="134"/>
                    </a:lnTo>
                    <a:lnTo>
                      <a:pt x="76" y="148"/>
                    </a:lnTo>
                    <a:lnTo>
                      <a:pt x="66" y="163"/>
                    </a:lnTo>
                    <a:lnTo>
                      <a:pt x="55" y="178"/>
                    </a:lnTo>
                    <a:lnTo>
                      <a:pt x="46" y="192"/>
                    </a:lnTo>
                    <a:lnTo>
                      <a:pt x="38" y="208"/>
                    </a:lnTo>
                    <a:lnTo>
                      <a:pt x="31" y="225"/>
                    </a:lnTo>
                    <a:lnTo>
                      <a:pt x="23" y="242"/>
                    </a:lnTo>
                    <a:lnTo>
                      <a:pt x="18" y="259"/>
                    </a:lnTo>
                    <a:lnTo>
                      <a:pt x="12" y="276"/>
                    </a:lnTo>
                    <a:lnTo>
                      <a:pt x="8" y="294"/>
                    </a:lnTo>
                    <a:lnTo>
                      <a:pt x="5" y="313"/>
                    </a:lnTo>
                    <a:lnTo>
                      <a:pt x="2" y="331"/>
                    </a:lnTo>
                    <a:lnTo>
                      <a:pt x="0" y="350"/>
                    </a:lnTo>
                    <a:lnTo>
                      <a:pt x="0" y="369"/>
                    </a:lnTo>
                    <a:lnTo>
                      <a:pt x="35" y="369"/>
                    </a:lnTo>
                    <a:lnTo>
                      <a:pt x="35" y="351"/>
                    </a:lnTo>
                    <a:lnTo>
                      <a:pt x="36" y="334"/>
                    </a:lnTo>
                    <a:lnTo>
                      <a:pt x="39" y="318"/>
                    </a:lnTo>
                    <a:lnTo>
                      <a:pt x="42" y="301"/>
                    </a:lnTo>
                    <a:lnTo>
                      <a:pt x="46" y="285"/>
                    </a:lnTo>
                    <a:lnTo>
                      <a:pt x="50" y="270"/>
                    </a:lnTo>
                    <a:lnTo>
                      <a:pt x="56" y="254"/>
                    </a:lnTo>
                    <a:lnTo>
                      <a:pt x="62" y="238"/>
                    </a:lnTo>
                    <a:lnTo>
                      <a:pt x="69" y="223"/>
                    </a:lnTo>
                    <a:lnTo>
                      <a:pt x="76" y="209"/>
                    </a:lnTo>
                    <a:lnTo>
                      <a:pt x="84" y="195"/>
                    </a:lnTo>
                    <a:lnTo>
                      <a:pt x="94" y="181"/>
                    </a:lnTo>
                    <a:lnTo>
                      <a:pt x="103" y="169"/>
                    </a:lnTo>
                    <a:lnTo>
                      <a:pt x="114" y="155"/>
                    </a:lnTo>
                    <a:lnTo>
                      <a:pt x="125" y="144"/>
                    </a:lnTo>
                    <a:lnTo>
                      <a:pt x="137" y="131"/>
                    </a:lnTo>
                    <a:lnTo>
                      <a:pt x="149" y="120"/>
                    </a:lnTo>
                    <a:lnTo>
                      <a:pt x="162" y="110"/>
                    </a:lnTo>
                    <a:lnTo>
                      <a:pt x="174" y="100"/>
                    </a:lnTo>
                    <a:lnTo>
                      <a:pt x="187" y="90"/>
                    </a:lnTo>
                    <a:lnTo>
                      <a:pt x="201" y="81"/>
                    </a:lnTo>
                    <a:lnTo>
                      <a:pt x="217" y="73"/>
                    </a:lnTo>
                    <a:lnTo>
                      <a:pt x="232" y="67"/>
                    </a:lnTo>
                    <a:lnTo>
                      <a:pt x="247" y="60"/>
                    </a:lnTo>
                    <a:lnTo>
                      <a:pt x="262" y="53"/>
                    </a:lnTo>
                    <a:lnTo>
                      <a:pt x="279" y="49"/>
                    </a:lnTo>
                    <a:lnTo>
                      <a:pt x="295" y="44"/>
                    </a:lnTo>
                    <a:lnTo>
                      <a:pt x="311" y="39"/>
                    </a:lnTo>
                    <a:lnTo>
                      <a:pt x="329" y="37"/>
                    </a:lnTo>
                    <a:lnTo>
                      <a:pt x="346" y="35"/>
                    </a:lnTo>
                    <a:lnTo>
                      <a:pt x="364" y="34"/>
                    </a:lnTo>
                    <a:lnTo>
                      <a:pt x="382" y="33"/>
                    </a:lnTo>
                    <a:lnTo>
                      <a:pt x="382" y="33"/>
                    </a:ln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0" name="Freeform 58"/>
              <p:cNvSpPr>
                <a:spLocks/>
              </p:cNvSpPr>
              <p:nvPr/>
            </p:nvSpPr>
            <p:spPr bwMode="auto">
              <a:xfrm>
                <a:off x="4076" y="3720"/>
                <a:ext cx="190" cy="177"/>
              </a:xfrm>
              <a:custGeom>
                <a:avLst/>
                <a:gdLst>
                  <a:gd name="T0" fmla="*/ 327 w 594"/>
                  <a:gd name="T1" fmla="*/ 1 h 576"/>
                  <a:gd name="T2" fmla="*/ 371 w 594"/>
                  <a:gd name="T3" fmla="*/ 9 h 576"/>
                  <a:gd name="T4" fmla="*/ 412 w 594"/>
                  <a:gd name="T5" fmla="*/ 23 h 576"/>
                  <a:gd name="T6" fmla="*/ 451 w 594"/>
                  <a:gd name="T7" fmla="*/ 42 h 576"/>
                  <a:gd name="T8" fmla="*/ 486 w 594"/>
                  <a:gd name="T9" fmla="*/ 66 h 576"/>
                  <a:gd name="T10" fmla="*/ 516 w 594"/>
                  <a:gd name="T11" fmla="*/ 94 h 576"/>
                  <a:gd name="T12" fmla="*/ 543 w 594"/>
                  <a:gd name="T13" fmla="*/ 127 h 576"/>
                  <a:gd name="T14" fmla="*/ 564 w 594"/>
                  <a:gd name="T15" fmla="*/ 163 h 576"/>
                  <a:gd name="T16" fmla="*/ 581 w 594"/>
                  <a:gd name="T17" fmla="*/ 202 h 576"/>
                  <a:gd name="T18" fmla="*/ 590 w 594"/>
                  <a:gd name="T19" fmla="*/ 244 h 576"/>
                  <a:gd name="T20" fmla="*/ 594 w 594"/>
                  <a:gd name="T21" fmla="*/ 288 h 576"/>
                  <a:gd name="T22" fmla="*/ 590 w 594"/>
                  <a:gd name="T23" fmla="*/ 331 h 576"/>
                  <a:gd name="T24" fmla="*/ 581 w 594"/>
                  <a:gd name="T25" fmla="*/ 373 h 576"/>
                  <a:gd name="T26" fmla="*/ 564 w 594"/>
                  <a:gd name="T27" fmla="*/ 413 h 576"/>
                  <a:gd name="T28" fmla="*/ 543 w 594"/>
                  <a:gd name="T29" fmla="*/ 449 h 576"/>
                  <a:gd name="T30" fmla="*/ 516 w 594"/>
                  <a:gd name="T31" fmla="*/ 481 h 576"/>
                  <a:gd name="T32" fmla="*/ 486 w 594"/>
                  <a:gd name="T33" fmla="*/ 510 h 576"/>
                  <a:gd name="T34" fmla="*/ 451 w 594"/>
                  <a:gd name="T35" fmla="*/ 534 h 576"/>
                  <a:gd name="T36" fmla="*/ 412 w 594"/>
                  <a:gd name="T37" fmla="*/ 553 h 576"/>
                  <a:gd name="T38" fmla="*/ 371 w 594"/>
                  <a:gd name="T39" fmla="*/ 567 h 576"/>
                  <a:gd name="T40" fmla="*/ 327 w 594"/>
                  <a:gd name="T41" fmla="*/ 574 h 576"/>
                  <a:gd name="T42" fmla="*/ 281 w 594"/>
                  <a:gd name="T43" fmla="*/ 575 h 576"/>
                  <a:gd name="T44" fmla="*/ 237 w 594"/>
                  <a:gd name="T45" fmla="*/ 569 h 576"/>
                  <a:gd name="T46" fmla="*/ 195 w 594"/>
                  <a:gd name="T47" fmla="*/ 558 h 576"/>
                  <a:gd name="T48" fmla="*/ 156 w 594"/>
                  <a:gd name="T49" fmla="*/ 541 h 576"/>
                  <a:gd name="T50" fmla="*/ 120 w 594"/>
                  <a:gd name="T51" fmla="*/ 518 h 576"/>
                  <a:gd name="T52" fmla="*/ 87 w 594"/>
                  <a:gd name="T53" fmla="*/ 491 h 576"/>
                  <a:gd name="T54" fmla="*/ 59 w 594"/>
                  <a:gd name="T55" fmla="*/ 460 h 576"/>
                  <a:gd name="T56" fmla="*/ 36 w 594"/>
                  <a:gd name="T57" fmla="*/ 425 h 576"/>
                  <a:gd name="T58" fmla="*/ 18 w 594"/>
                  <a:gd name="T59" fmla="*/ 387 h 576"/>
                  <a:gd name="T60" fmla="*/ 6 w 594"/>
                  <a:gd name="T61" fmla="*/ 346 h 576"/>
                  <a:gd name="T62" fmla="*/ 0 w 594"/>
                  <a:gd name="T63" fmla="*/ 303 h 576"/>
                  <a:gd name="T64" fmla="*/ 2 w 594"/>
                  <a:gd name="T65" fmla="*/ 259 h 576"/>
                  <a:gd name="T66" fmla="*/ 10 w 594"/>
                  <a:gd name="T67" fmla="*/ 216 h 576"/>
                  <a:gd name="T68" fmla="*/ 24 w 594"/>
                  <a:gd name="T69" fmla="*/ 176 h 576"/>
                  <a:gd name="T70" fmla="*/ 43 w 594"/>
                  <a:gd name="T71" fmla="*/ 139 h 576"/>
                  <a:gd name="T72" fmla="*/ 68 w 594"/>
                  <a:gd name="T73" fmla="*/ 105 h 576"/>
                  <a:gd name="T74" fmla="*/ 98 w 594"/>
                  <a:gd name="T75" fmla="*/ 75 h 576"/>
                  <a:gd name="T76" fmla="*/ 132 w 594"/>
                  <a:gd name="T77" fmla="*/ 49 h 576"/>
                  <a:gd name="T78" fmla="*/ 169 w 594"/>
                  <a:gd name="T79" fmla="*/ 29 h 576"/>
                  <a:gd name="T80" fmla="*/ 209 w 594"/>
                  <a:gd name="T81" fmla="*/ 13 h 576"/>
                  <a:gd name="T82" fmla="*/ 252 w 594"/>
                  <a:gd name="T83" fmla="*/ 4 h 576"/>
                  <a:gd name="T84" fmla="*/ 297 w 594"/>
                  <a:gd name="T85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94" h="576">
                    <a:moveTo>
                      <a:pt x="297" y="0"/>
                    </a:moveTo>
                    <a:lnTo>
                      <a:pt x="313" y="0"/>
                    </a:lnTo>
                    <a:lnTo>
                      <a:pt x="327" y="1"/>
                    </a:lnTo>
                    <a:lnTo>
                      <a:pt x="342" y="4"/>
                    </a:lnTo>
                    <a:lnTo>
                      <a:pt x="357" y="6"/>
                    </a:lnTo>
                    <a:lnTo>
                      <a:pt x="371" y="9"/>
                    </a:lnTo>
                    <a:lnTo>
                      <a:pt x="385" y="13"/>
                    </a:lnTo>
                    <a:lnTo>
                      <a:pt x="399" y="17"/>
                    </a:lnTo>
                    <a:lnTo>
                      <a:pt x="412" y="23"/>
                    </a:lnTo>
                    <a:lnTo>
                      <a:pt x="425" y="29"/>
                    </a:lnTo>
                    <a:lnTo>
                      <a:pt x="438" y="35"/>
                    </a:lnTo>
                    <a:lnTo>
                      <a:pt x="451" y="42"/>
                    </a:lnTo>
                    <a:lnTo>
                      <a:pt x="463" y="49"/>
                    </a:lnTo>
                    <a:lnTo>
                      <a:pt x="474" y="57"/>
                    </a:lnTo>
                    <a:lnTo>
                      <a:pt x="486" y="66"/>
                    </a:lnTo>
                    <a:lnTo>
                      <a:pt x="497" y="75"/>
                    </a:lnTo>
                    <a:lnTo>
                      <a:pt x="507" y="84"/>
                    </a:lnTo>
                    <a:lnTo>
                      <a:pt x="516" y="94"/>
                    </a:lnTo>
                    <a:lnTo>
                      <a:pt x="526" y="105"/>
                    </a:lnTo>
                    <a:lnTo>
                      <a:pt x="535" y="116"/>
                    </a:lnTo>
                    <a:lnTo>
                      <a:pt x="543" y="127"/>
                    </a:lnTo>
                    <a:lnTo>
                      <a:pt x="552" y="139"/>
                    </a:lnTo>
                    <a:lnTo>
                      <a:pt x="559" y="151"/>
                    </a:lnTo>
                    <a:lnTo>
                      <a:pt x="564" y="163"/>
                    </a:lnTo>
                    <a:lnTo>
                      <a:pt x="570" y="176"/>
                    </a:lnTo>
                    <a:lnTo>
                      <a:pt x="576" y="190"/>
                    </a:lnTo>
                    <a:lnTo>
                      <a:pt x="581" y="202"/>
                    </a:lnTo>
                    <a:lnTo>
                      <a:pt x="584" y="216"/>
                    </a:lnTo>
                    <a:lnTo>
                      <a:pt x="588" y="230"/>
                    </a:lnTo>
                    <a:lnTo>
                      <a:pt x="590" y="244"/>
                    </a:lnTo>
                    <a:lnTo>
                      <a:pt x="593" y="259"/>
                    </a:lnTo>
                    <a:lnTo>
                      <a:pt x="594" y="273"/>
                    </a:lnTo>
                    <a:lnTo>
                      <a:pt x="594" y="288"/>
                    </a:lnTo>
                    <a:lnTo>
                      <a:pt x="594" y="303"/>
                    </a:lnTo>
                    <a:lnTo>
                      <a:pt x="593" y="318"/>
                    </a:lnTo>
                    <a:lnTo>
                      <a:pt x="590" y="331"/>
                    </a:lnTo>
                    <a:lnTo>
                      <a:pt x="588" y="346"/>
                    </a:lnTo>
                    <a:lnTo>
                      <a:pt x="584" y="359"/>
                    </a:lnTo>
                    <a:lnTo>
                      <a:pt x="581" y="373"/>
                    </a:lnTo>
                    <a:lnTo>
                      <a:pt x="576" y="387"/>
                    </a:lnTo>
                    <a:lnTo>
                      <a:pt x="570" y="399"/>
                    </a:lnTo>
                    <a:lnTo>
                      <a:pt x="564" y="413"/>
                    </a:lnTo>
                    <a:lnTo>
                      <a:pt x="559" y="425"/>
                    </a:lnTo>
                    <a:lnTo>
                      <a:pt x="552" y="437"/>
                    </a:lnTo>
                    <a:lnTo>
                      <a:pt x="543" y="449"/>
                    </a:lnTo>
                    <a:lnTo>
                      <a:pt x="535" y="460"/>
                    </a:lnTo>
                    <a:lnTo>
                      <a:pt x="526" y="471"/>
                    </a:lnTo>
                    <a:lnTo>
                      <a:pt x="516" y="481"/>
                    </a:lnTo>
                    <a:lnTo>
                      <a:pt x="507" y="491"/>
                    </a:lnTo>
                    <a:lnTo>
                      <a:pt x="497" y="501"/>
                    </a:lnTo>
                    <a:lnTo>
                      <a:pt x="486" y="510"/>
                    </a:lnTo>
                    <a:lnTo>
                      <a:pt x="474" y="518"/>
                    </a:lnTo>
                    <a:lnTo>
                      <a:pt x="463" y="526"/>
                    </a:lnTo>
                    <a:lnTo>
                      <a:pt x="451" y="534"/>
                    </a:lnTo>
                    <a:lnTo>
                      <a:pt x="438" y="541"/>
                    </a:lnTo>
                    <a:lnTo>
                      <a:pt x="425" y="548"/>
                    </a:lnTo>
                    <a:lnTo>
                      <a:pt x="412" y="553"/>
                    </a:lnTo>
                    <a:lnTo>
                      <a:pt x="399" y="558"/>
                    </a:lnTo>
                    <a:lnTo>
                      <a:pt x="385" y="562"/>
                    </a:lnTo>
                    <a:lnTo>
                      <a:pt x="371" y="567"/>
                    </a:lnTo>
                    <a:lnTo>
                      <a:pt x="357" y="569"/>
                    </a:lnTo>
                    <a:lnTo>
                      <a:pt x="342" y="573"/>
                    </a:lnTo>
                    <a:lnTo>
                      <a:pt x="327" y="574"/>
                    </a:lnTo>
                    <a:lnTo>
                      <a:pt x="313" y="575"/>
                    </a:lnTo>
                    <a:lnTo>
                      <a:pt x="297" y="576"/>
                    </a:lnTo>
                    <a:lnTo>
                      <a:pt x="281" y="575"/>
                    </a:lnTo>
                    <a:lnTo>
                      <a:pt x="267" y="574"/>
                    </a:lnTo>
                    <a:lnTo>
                      <a:pt x="252" y="573"/>
                    </a:lnTo>
                    <a:lnTo>
                      <a:pt x="237" y="569"/>
                    </a:lnTo>
                    <a:lnTo>
                      <a:pt x="223" y="567"/>
                    </a:lnTo>
                    <a:lnTo>
                      <a:pt x="209" y="562"/>
                    </a:lnTo>
                    <a:lnTo>
                      <a:pt x="195" y="558"/>
                    </a:lnTo>
                    <a:lnTo>
                      <a:pt x="182" y="553"/>
                    </a:lnTo>
                    <a:lnTo>
                      <a:pt x="169" y="548"/>
                    </a:lnTo>
                    <a:lnTo>
                      <a:pt x="156" y="541"/>
                    </a:lnTo>
                    <a:lnTo>
                      <a:pt x="143" y="534"/>
                    </a:lnTo>
                    <a:lnTo>
                      <a:pt x="132" y="526"/>
                    </a:lnTo>
                    <a:lnTo>
                      <a:pt x="120" y="518"/>
                    </a:lnTo>
                    <a:lnTo>
                      <a:pt x="108" y="510"/>
                    </a:lnTo>
                    <a:lnTo>
                      <a:pt x="98" y="501"/>
                    </a:lnTo>
                    <a:lnTo>
                      <a:pt x="87" y="491"/>
                    </a:lnTo>
                    <a:lnTo>
                      <a:pt x="78" y="481"/>
                    </a:lnTo>
                    <a:lnTo>
                      <a:pt x="68" y="471"/>
                    </a:lnTo>
                    <a:lnTo>
                      <a:pt x="59" y="460"/>
                    </a:lnTo>
                    <a:lnTo>
                      <a:pt x="51" y="449"/>
                    </a:lnTo>
                    <a:lnTo>
                      <a:pt x="43" y="437"/>
                    </a:lnTo>
                    <a:lnTo>
                      <a:pt x="36" y="425"/>
                    </a:lnTo>
                    <a:lnTo>
                      <a:pt x="30" y="413"/>
                    </a:lnTo>
                    <a:lnTo>
                      <a:pt x="24" y="399"/>
                    </a:lnTo>
                    <a:lnTo>
                      <a:pt x="18" y="387"/>
                    </a:lnTo>
                    <a:lnTo>
                      <a:pt x="13" y="373"/>
                    </a:lnTo>
                    <a:lnTo>
                      <a:pt x="10" y="359"/>
                    </a:lnTo>
                    <a:lnTo>
                      <a:pt x="6" y="346"/>
                    </a:lnTo>
                    <a:lnTo>
                      <a:pt x="4" y="331"/>
                    </a:lnTo>
                    <a:lnTo>
                      <a:pt x="2" y="318"/>
                    </a:lnTo>
                    <a:lnTo>
                      <a:pt x="0" y="303"/>
                    </a:lnTo>
                    <a:lnTo>
                      <a:pt x="0" y="288"/>
                    </a:lnTo>
                    <a:lnTo>
                      <a:pt x="0" y="273"/>
                    </a:lnTo>
                    <a:lnTo>
                      <a:pt x="2" y="259"/>
                    </a:lnTo>
                    <a:lnTo>
                      <a:pt x="4" y="244"/>
                    </a:lnTo>
                    <a:lnTo>
                      <a:pt x="6" y="230"/>
                    </a:lnTo>
                    <a:lnTo>
                      <a:pt x="10" y="216"/>
                    </a:lnTo>
                    <a:lnTo>
                      <a:pt x="13" y="202"/>
                    </a:lnTo>
                    <a:lnTo>
                      <a:pt x="18" y="190"/>
                    </a:lnTo>
                    <a:lnTo>
                      <a:pt x="24" y="176"/>
                    </a:lnTo>
                    <a:lnTo>
                      <a:pt x="30" y="163"/>
                    </a:lnTo>
                    <a:lnTo>
                      <a:pt x="36" y="151"/>
                    </a:lnTo>
                    <a:lnTo>
                      <a:pt x="43" y="139"/>
                    </a:lnTo>
                    <a:lnTo>
                      <a:pt x="51" y="127"/>
                    </a:lnTo>
                    <a:lnTo>
                      <a:pt x="59" y="116"/>
                    </a:lnTo>
                    <a:lnTo>
                      <a:pt x="68" y="105"/>
                    </a:lnTo>
                    <a:lnTo>
                      <a:pt x="78" y="94"/>
                    </a:lnTo>
                    <a:lnTo>
                      <a:pt x="87" y="84"/>
                    </a:lnTo>
                    <a:lnTo>
                      <a:pt x="98" y="75"/>
                    </a:lnTo>
                    <a:lnTo>
                      <a:pt x="108" y="66"/>
                    </a:lnTo>
                    <a:lnTo>
                      <a:pt x="120" y="57"/>
                    </a:lnTo>
                    <a:lnTo>
                      <a:pt x="132" y="49"/>
                    </a:lnTo>
                    <a:lnTo>
                      <a:pt x="143" y="42"/>
                    </a:lnTo>
                    <a:lnTo>
                      <a:pt x="156" y="35"/>
                    </a:lnTo>
                    <a:lnTo>
                      <a:pt x="169" y="29"/>
                    </a:lnTo>
                    <a:lnTo>
                      <a:pt x="182" y="23"/>
                    </a:lnTo>
                    <a:lnTo>
                      <a:pt x="195" y="17"/>
                    </a:lnTo>
                    <a:lnTo>
                      <a:pt x="209" y="13"/>
                    </a:lnTo>
                    <a:lnTo>
                      <a:pt x="223" y="9"/>
                    </a:lnTo>
                    <a:lnTo>
                      <a:pt x="237" y="6"/>
                    </a:lnTo>
                    <a:lnTo>
                      <a:pt x="252" y="4"/>
                    </a:lnTo>
                    <a:lnTo>
                      <a:pt x="267" y="1"/>
                    </a:lnTo>
                    <a:lnTo>
                      <a:pt x="281" y="0"/>
                    </a:lnTo>
                    <a:lnTo>
                      <a:pt x="297" y="0"/>
                    </a:lnTo>
                    <a:close/>
                  </a:path>
                </a:pathLst>
              </a:cu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Freeform 59"/>
              <p:cNvSpPr>
                <a:spLocks/>
              </p:cNvSpPr>
              <p:nvPr/>
            </p:nvSpPr>
            <p:spPr bwMode="auto">
              <a:xfrm>
                <a:off x="4076" y="3720"/>
                <a:ext cx="190" cy="177"/>
              </a:xfrm>
              <a:custGeom>
                <a:avLst/>
                <a:gdLst>
                  <a:gd name="T0" fmla="*/ 327 w 594"/>
                  <a:gd name="T1" fmla="*/ 1 h 576"/>
                  <a:gd name="T2" fmla="*/ 371 w 594"/>
                  <a:gd name="T3" fmla="*/ 9 h 576"/>
                  <a:gd name="T4" fmla="*/ 412 w 594"/>
                  <a:gd name="T5" fmla="*/ 23 h 576"/>
                  <a:gd name="T6" fmla="*/ 451 w 594"/>
                  <a:gd name="T7" fmla="*/ 42 h 576"/>
                  <a:gd name="T8" fmla="*/ 486 w 594"/>
                  <a:gd name="T9" fmla="*/ 66 h 576"/>
                  <a:gd name="T10" fmla="*/ 516 w 594"/>
                  <a:gd name="T11" fmla="*/ 94 h 576"/>
                  <a:gd name="T12" fmla="*/ 543 w 594"/>
                  <a:gd name="T13" fmla="*/ 127 h 576"/>
                  <a:gd name="T14" fmla="*/ 564 w 594"/>
                  <a:gd name="T15" fmla="*/ 163 h 576"/>
                  <a:gd name="T16" fmla="*/ 581 w 594"/>
                  <a:gd name="T17" fmla="*/ 202 h 576"/>
                  <a:gd name="T18" fmla="*/ 590 w 594"/>
                  <a:gd name="T19" fmla="*/ 244 h 576"/>
                  <a:gd name="T20" fmla="*/ 594 w 594"/>
                  <a:gd name="T21" fmla="*/ 288 h 576"/>
                  <a:gd name="T22" fmla="*/ 590 w 594"/>
                  <a:gd name="T23" fmla="*/ 331 h 576"/>
                  <a:gd name="T24" fmla="*/ 581 w 594"/>
                  <a:gd name="T25" fmla="*/ 373 h 576"/>
                  <a:gd name="T26" fmla="*/ 564 w 594"/>
                  <a:gd name="T27" fmla="*/ 413 h 576"/>
                  <a:gd name="T28" fmla="*/ 543 w 594"/>
                  <a:gd name="T29" fmla="*/ 449 h 576"/>
                  <a:gd name="T30" fmla="*/ 516 w 594"/>
                  <a:gd name="T31" fmla="*/ 481 h 576"/>
                  <a:gd name="T32" fmla="*/ 486 w 594"/>
                  <a:gd name="T33" fmla="*/ 510 h 576"/>
                  <a:gd name="T34" fmla="*/ 451 w 594"/>
                  <a:gd name="T35" fmla="*/ 534 h 576"/>
                  <a:gd name="T36" fmla="*/ 412 w 594"/>
                  <a:gd name="T37" fmla="*/ 553 h 576"/>
                  <a:gd name="T38" fmla="*/ 371 w 594"/>
                  <a:gd name="T39" fmla="*/ 567 h 576"/>
                  <a:gd name="T40" fmla="*/ 327 w 594"/>
                  <a:gd name="T41" fmla="*/ 574 h 576"/>
                  <a:gd name="T42" fmla="*/ 281 w 594"/>
                  <a:gd name="T43" fmla="*/ 575 h 576"/>
                  <a:gd name="T44" fmla="*/ 237 w 594"/>
                  <a:gd name="T45" fmla="*/ 569 h 576"/>
                  <a:gd name="T46" fmla="*/ 195 w 594"/>
                  <a:gd name="T47" fmla="*/ 558 h 576"/>
                  <a:gd name="T48" fmla="*/ 156 w 594"/>
                  <a:gd name="T49" fmla="*/ 541 h 576"/>
                  <a:gd name="T50" fmla="*/ 120 w 594"/>
                  <a:gd name="T51" fmla="*/ 518 h 576"/>
                  <a:gd name="T52" fmla="*/ 87 w 594"/>
                  <a:gd name="T53" fmla="*/ 491 h 576"/>
                  <a:gd name="T54" fmla="*/ 59 w 594"/>
                  <a:gd name="T55" fmla="*/ 460 h 576"/>
                  <a:gd name="T56" fmla="*/ 36 w 594"/>
                  <a:gd name="T57" fmla="*/ 425 h 576"/>
                  <a:gd name="T58" fmla="*/ 18 w 594"/>
                  <a:gd name="T59" fmla="*/ 387 h 576"/>
                  <a:gd name="T60" fmla="*/ 6 w 594"/>
                  <a:gd name="T61" fmla="*/ 346 h 576"/>
                  <a:gd name="T62" fmla="*/ 0 w 594"/>
                  <a:gd name="T63" fmla="*/ 303 h 576"/>
                  <a:gd name="T64" fmla="*/ 2 w 594"/>
                  <a:gd name="T65" fmla="*/ 259 h 576"/>
                  <a:gd name="T66" fmla="*/ 10 w 594"/>
                  <a:gd name="T67" fmla="*/ 216 h 576"/>
                  <a:gd name="T68" fmla="*/ 24 w 594"/>
                  <a:gd name="T69" fmla="*/ 176 h 576"/>
                  <a:gd name="T70" fmla="*/ 43 w 594"/>
                  <a:gd name="T71" fmla="*/ 139 h 576"/>
                  <a:gd name="T72" fmla="*/ 68 w 594"/>
                  <a:gd name="T73" fmla="*/ 105 h 576"/>
                  <a:gd name="T74" fmla="*/ 98 w 594"/>
                  <a:gd name="T75" fmla="*/ 75 h 576"/>
                  <a:gd name="T76" fmla="*/ 132 w 594"/>
                  <a:gd name="T77" fmla="*/ 49 h 576"/>
                  <a:gd name="T78" fmla="*/ 169 w 594"/>
                  <a:gd name="T79" fmla="*/ 29 h 576"/>
                  <a:gd name="T80" fmla="*/ 209 w 594"/>
                  <a:gd name="T81" fmla="*/ 13 h 576"/>
                  <a:gd name="T82" fmla="*/ 252 w 594"/>
                  <a:gd name="T83" fmla="*/ 4 h 576"/>
                  <a:gd name="T84" fmla="*/ 297 w 594"/>
                  <a:gd name="T85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594" h="576">
                    <a:moveTo>
                      <a:pt x="297" y="0"/>
                    </a:moveTo>
                    <a:lnTo>
                      <a:pt x="313" y="0"/>
                    </a:lnTo>
                    <a:lnTo>
                      <a:pt x="327" y="1"/>
                    </a:lnTo>
                    <a:lnTo>
                      <a:pt x="342" y="4"/>
                    </a:lnTo>
                    <a:lnTo>
                      <a:pt x="357" y="6"/>
                    </a:lnTo>
                    <a:lnTo>
                      <a:pt x="371" y="9"/>
                    </a:lnTo>
                    <a:lnTo>
                      <a:pt x="385" y="13"/>
                    </a:lnTo>
                    <a:lnTo>
                      <a:pt x="399" y="17"/>
                    </a:lnTo>
                    <a:lnTo>
                      <a:pt x="412" y="23"/>
                    </a:lnTo>
                    <a:lnTo>
                      <a:pt x="425" y="29"/>
                    </a:lnTo>
                    <a:lnTo>
                      <a:pt x="438" y="35"/>
                    </a:lnTo>
                    <a:lnTo>
                      <a:pt x="451" y="42"/>
                    </a:lnTo>
                    <a:lnTo>
                      <a:pt x="463" y="49"/>
                    </a:lnTo>
                    <a:lnTo>
                      <a:pt x="474" y="57"/>
                    </a:lnTo>
                    <a:lnTo>
                      <a:pt x="486" y="66"/>
                    </a:lnTo>
                    <a:lnTo>
                      <a:pt x="497" y="75"/>
                    </a:lnTo>
                    <a:lnTo>
                      <a:pt x="507" y="84"/>
                    </a:lnTo>
                    <a:lnTo>
                      <a:pt x="516" y="94"/>
                    </a:lnTo>
                    <a:lnTo>
                      <a:pt x="526" y="105"/>
                    </a:lnTo>
                    <a:lnTo>
                      <a:pt x="535" y="116"/>
                    </a:lnTo>
                    <a:lnTo>
                      <a:pt x="543" y="127"/>
                    </a:lnTo>
                    <a:lnTo>
                      <a:pt x="552" y="139"/>
                    </a:lnTo>
                    <a:lnTo>
                      <a:pt x="559" y="151"/>
                    </a:lnTo>
                    <a:lnTo>
                      <a:pt x="564" y="163"/>
                    </a:lnTo>
                    <a:lnTo>
                      <a:pt x="570" y="176"/>
                    </a:lnTo>
                    <a:lnTo>
                      <a:pt x="576" y="190"/>
                    </a:lnTo>
                    <a:lnTo>
                      <a:pt x="581" y="202"/>
                    </a:lnTo>
                    <a:lnTo>
                      <a:pt x="584" y="216"/>
                    </a:lnTo>
                    <a:lnTo>
                      <a:pt x="588" y="230"/>
                    </a:lnTo>
                    <a:lnTo>
                      <a:pt x="590" y="244"/>
                    </a:lnTo>
                    <a:lnTo>
                      <a:pt x="593" y="259"/>
                    </a:lnTo>
                    <a:lnTo>
                      <a:pt x="594" y="273"/>
                    </a:lnTo>
                    <a:lnTo>
                      <a:pt x="594" y="288"/>
                    </a:lnTo>
                    <a:lnTo>
                      <a:pt x="594" y="303"/>
                    </a:lnTo>
                    <a:lnTo>
                      <a:pt x="593" y="318"/>
                    </a:lnTo>
                    <a:lnTo>
                      <a:pt x="590" y="331"/>
                    </a:lnTo>
                    <a:lnTo>
                      <a:pt x="588" y="346"/>
                    </a:lnTo>
                    <a:lnTo>
                      <a:pt x="584" y="359"/>
                    </a:lnTo>
                    <a:lnTo>
                      <a:pt x="581" y="373"/>
                    </a:lnTo>
                    <a:lnTo>
                      <a:pt x="576" y="387"/>
                    </a:lnTo>
                    <a:lnTo>
                      <a:pt x="570" y="399"/>
                    </a:lnTo>
                    <a:lnTo>
                      <a:pt x="564" y="413"/>
                    </a:lnTo>
                    <a:lnTo>
                      <a:pt x="559" y="425"/>
                    </a:lnTo>
                    <a:lnTo>
                      <a:pt x="552" y="437"/>
                    </a:lnTo>
                    <a:lnTo>
                      <a:pt x="543" y="449"/>
                    </a:lnTo>
                    <a:lnTo>
                      <a:pt x="535" y="460"/>
                    </a:lnTo>
                    <a:lnTo>
                      <a:pt x="526" y="471"/>
                    </a:lnTo>
                    <a:lnTo>
                      <a:pt x="516" y="481"/>
                    </a:lnTo>
                    <a:lnTo>
                      <a:pt x="507" y="491"/>
                    </a:lnTo>
                    <a:lnTo>
                      <a:pt x="497" y="501"/>
                    </a:lnTo>
                    <a:lnTo>
                      <a:pt x="486" y="510"/>
                    </a:lnTo>
                    <a:lnTo>
                      <a:pt x="474" y="518"/>
                    </a:lnTo>
                    <a:lnTo>
                      <a:pt x="463" y="526"/>
                    </a:lnTo>
                    <a:lnTo>
                      <a:pt x="451" y="534"/>
                    </a:lnTo>
                    <a:lnTo>
                      <a:pt x="438" y="541"/>
                    </a:lnTo>
                    <a:lnTo>
                      <a:pt x="425" y="548"/>
                    </a:lnTo>
                    <a:lnTo>
                      <a:pt x="412" y="553"/>
                    </a:lnTo>
                    <a:lnTo>
                      <a:pt x="399" y="558"/>
                    </a:lnTo>
                    <a:lnTo>
                      <a:pt x="385" y="562"/>
                    </a:lnTo>
                    <a:lnTo>
                      <a:pt x="371" y="567"/>
                    </a:lnTo>
                    <a:lnTo>
                      <a:pt x="357" y="569"/>
                    </a:lnTo>
                    <a:lnTo>
                      <a:pt x="342" y="573"/>
                    </a:lnTo>
                    <a:lnTo>
                      <a:pt x="327" y="574"/>
                    </a:lnTo>
                    <a:lnTo>
                      <a:pt x="313" y="575"/>
                    </a:lnTo>
                    <a:lnTo>
                      <a:pt x="297" y="576"/>
                    </a:lnTo>
                    <a:lnTo>
                      <a:pt x="281" y="575"/>
                    </a:lnTo>
                    <a:lnTo>
                      <a:pt x="267" y="574"/>
                    </a:lnTo>
                    <a:lnTo>
                      <a:pt x="252" y="573"/>
                    </a:lnTo>
                    <a:lnTo>
                      <a:pt x="237" y="569"/>
                    </a:lnTo>
                    <a:lnTo>
                      <a:pt x="223" y="567"/>
                    </a:lnTo>
                    <a:lnTo>
                      <a:pt x="209" y="562"/>
                    </a:lnTo>
                    <a:lnTo>
                      <a:pt x="195" y="558"/>
                    </a:lnTo>
                    <a:lnTo>
                      <a:pt x="182" y="553"/>
                    </a:lnTo>
                    <a:lnTo>
                      <a:pt x="169" y="548"/>
                    </a:lnTo>
                    <a:lnTo>
                      <a:pt x="156" y="541"/>
                    </a:lnTo>
                    <a:lnTo>
                      <a:pt x="143" y="534"/>
                    </a:lnTo>
                    <a:lnTo>
                      <a:pt x="132" y="526"/>
                    </a:lnTo>
                    <a:lnTo>
                      <a:pt x="120" y="518"/>
                    </a:lnTo>
                    <a:lnTo>
                      <a:pt x="108" y="510"/>
                    </a:lnTo>
                    <a:lnTo>
                      <a:pt x="98" y="501"/>
                    </a:lnTo>
                    <a:lnTo>
                      <a:pt x="87" y="491"/>
                    </a:lnTo>
                    <a:lnTo>
                      <a:pt x="78" y="481"/>
                    </a:lnTo>
                    <a:lnTo>
                      <a:pt x="68" y="471"/>
                    </a:lnTo>
                    <a:lnTo>
                      <a:pt x="59" y="460"/>
                    </a:lnTo>
                    <a:lnTo>
                      <a:pt x="51" y="449"/>
                    </a:lnTo>
                    <a:lnTo>
                      <a:pt x="43" y="437"/>
                    </a:lnTo>
                    <a:lnTo>
                      <a:pt x="36" y="425"/>
                    </a:lnTo>
                    <a:lnTo>
                      <a:pt x="30" y="413"/>
                    </a:lnTo>
                    <a:lnTo>
                      <a:pt x="24" y="399"/>
                    </a:lnTo>
                    <a:lnTo>
                      <a:pt x="18" y="387"/>
                    </a:lnTo>
                    <a:lnTo>
                      <a:pt x="13" y="373"/>
                    </a:lnTo>
                    <a:lnTo>
                      <a:pt x="10" y="359"/>
                    </a:lnTo>
                    <a:lnTo>
                      <a:pt x="6" y="346"/>
                    </a:lnTo>
                    <a:lnTo>
                      <a:pt x="4" y="331"/>
                    </a:lnTo>
                    <a:lnTo>
                      <a:pt x="2" y="318"/>
                    </a:lnTo>
                    <a:lnTo>
                      <a:pt x="0" y="303"/>
                    </a:lnTo>
                    <a:lnTo>
                      <a:pt x="0" y="288"/>
                    </a:lnTo>
                    <a:lnTo>
                      <a:pt x="0" y="273"/>
                    </a:lnTo>
                    <a:lnTo>
                      <a:pt x="2" y="259"/>
                    </a:lnTo>
                    <a:lnTo>
                      <a:pt x="4" y="244"/>
                    </a:lnTo>
                    <a:lnTo>
                      <a:pt x="6" y="230"/>
                    </a:lnTo>
                    <a:lnTo>
                      <a:pt x="10" y="216"/>
                    </a:lnTo>
                    <a:lnTo>
                      <a:pt x="13" y="202"/>
                    </a:lnTo>
                    <a:lnTo>
                      <a:pt x="18" y="190"/>
                    </a:lnTo>
                    <a:lnTo>
                      <a:pt x="24" y="176"/>
                    </a:lnTo>
                    <a:lnTo>
                      <a:pt x="30" y="163"/>
                    </a:lnTo>
                    <a:lnTo>
                      <a:pt x="36" y="151"/>
                    </a:lnTo>
                    <a:lnTo>
                      <a:pt x="43" y="139"/>
                    </a:lnTo>
                    <a:lnTo>
                      <a:pt x="51" y="127"/>
                    </a:lnTo>
                    <a:lnTo>
                      <a:pt x="59" y="116"/>
                    </a:lnTo>
                    <a:lnTo>
                      <a:pt x="68" y="105"/>
                    </a:lnTo>
                    <a:lnTo>
                      <a:pt x="78" y="94"/>
                    </a:lnTo>
                    <a:lnTo>
                      <a:pt x="87" y="84"/>
                    </a:lnTo>
                    <a:lnTo>
                      <a:pt x="98" y="75"/>
                    </a:lnTo>
                    <a:lnTo>
                      <a:pt x="108" y="66"/>
                    </a:lnTo>
                    <a:lnTo>
                      <a:pt x="120" y="57"/>
                    </a:lnTo>
                    <a:lnTo>
                      <a:pt x="132" y="49"/>
                    </a:lnTo>
                    <a:lnTo>
                      <a:pt x="143" y="42"/>
                    </a:lnTo>
                    <a:lnTo>
                      <a:pt x="156" y="35"/>
                    </a:lnTo>
                    <a:lnTo>
                      <a:pt x="169" y="29"/>
                    </a:lnTo>
                    <a:lnTo>
                      <a:pt x="182" y="23"/>
                    </a:lnTo>
                    <a:lnTo>
                      <a:pt x="195" y="17"/>
                    </a:lnTo>
                    <a:lnTo>
                      <a:pt x="209" y="13"/>
                    </a:lnTo>
                    <a:lnTo>
                      <a:pt x="223" y="9"/>
                    </a:lnTo>
                    <a:lnTo>
                      <a:pt x="237" y="6"/>
                    </a:lnTo>
                    <a:lnTo>
                      <a:pt x="252" y="4"/>
                    </a:lnTo>
                    <a:lnTo>
                      <a:pt x="267" y="1"/>
                    </a:lnTo>
                    <a:lnTo>
                      <a:pt x="281" y="0"/>
                    </a:lnTo>
                    <a:lnTo>
                      <a:pt x="297" y="0"/>
                    </a:lnTo>
                  </a:path>
                </a:pathLst>
              </a:custGeom>
              <a:noFill/>
              <a:ln w="4763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Freeform 60"/>
              <p:cNvSpPr>
                <a:spLocks/>
              </p:cNvSpPr>
              <p:nvPr/>
            </p:nvSpPr>
            <p:spPr bwMode="auto">
              <a:xfrm>
                <a:off x="4078" y="3747"/>
                <a:ext cx="190" cy="150"/>
              </a:xfrm>
              <a:custGeom>
                <a:avLst/>
                <a:gdLst>
                  <a:gd name="T0" fmla="*/ 507 w 594"/>
                  <a:gd name="T1" fmla="*/ 0 h 492"/>
                  <a:gd name="T2" fmla="*/ 527 w 594"/>
                  <a:gd name="T3" fmla="*/ 22 h 492"/>
                  <a:gd name="T4" fmla="*/ 543 w 594"/>
                  <a:gd name="T5" fmla="*/ 44 h 492"/>
                  <a:gd name="T6" fmla="*/ 559 w 594"/>
                  <a:gd name="T7" fmla="*/ 68 h 492"/>
                  <a:gd name="T8" fmla="*/ 571 w 594"/>
                  <a:gd name="T9" fmla="*/ 94 h 492"/>
                  <a:gd name="T10" fmla="*/ 581 w 594"/>
                  <a:gd name="T11" fmla="*/ 120 h 492"/>
                  <a:gd name="T12" fmla="*/ 588 w 594"/>
                  <a:gd name="T13" fmla="*/ 147 h 492"/>
                  <a:gd name="T14" fmla="*/ 593 w 594"/>
                  <a:gd name="T15" fmla="*/ 176 h 492"/>
                  <a:gd name="T16" fmla="*/ 594 w 594"/>
                  <a:gd name="T17" fmla="*/ 204 h 492"/>
                  <a:gd name="T18" fmla="*/ 593 w 594"/>
                  <a:gd name="T19" fmla="*/ 234 h 492"/>
                  <a:gd name="T20" fmla="*/ 588 w 594"/>
                  <a:gd name="T21" fmla="*/ 262 h 492"/>
                  <a:gd name="T22" fmla="*/ 581 w 594"/>
                  <a:gd name="T23" fmla="*/ 289 h 492"/>
                  <a:gd name="T24" fmla="*/ 570 w 594"/>
                  <a:gd name="T25" fmla="*/ 315 h 492"/>
                  <a:gd name="T26" fmla="*/ 559 w 594"/>
                  <a:gd name="T27" fmla="*/ 341 h 492"/>
                  <a:gd name="T28" fmla="*/ 543 w 594"/>
                  <a:gd name="T29" fmla="*/ 365 h 492"/>
                  <a:gd name="T30" fmla="*/ 526 w 594"/>
                  <a:gd name="T31" fmla="*/ 387 h 492"/>
                  <a:gd name="T32" fmla="*/ 507 w 594"/>
                  <a:gd name="T33" fmla="*/ 407 h 492"/>
                  <a:gd name="T34" fmla="*/ 486 w 594"/>
                  <a:gd name="T35" fmla="*/ 426 h 492"/>
                  <a:gd name="T36" fmla="*/ 463 w 594"/>
                  <a:gd name="T37" fmla="*/ 442 h 492"/>
                  <a:gd name="T38" fmla="*/ 438 w 594"/>
                  <a:gd name="T39" fmla="*/ 457 h 492"/>
                  <a:gd name="T40" fmla="*/ 412 w 594"/>
                  <a:gd name="T41" fmla="*/ 469 h 492"/>
                  <a:gd name="T42" fmla="*/ 385 w 594"/>
                  <a:gd name="T43" fmla="*/ 478 h 492"/>
                  <a:gd name="T44" fmla="*/ 357 w 594"/>
                  <a:gd name="T45" fmla="*/ 485 h 492"/>
                  <a:gd name="T46" fmla="*/ 327 w 594"/>
                  <a:gd name="T47" fmla="*/ 490 h 492"/>
                  <a:gd name="T48" fmla="*/ 297 w 594"/>
                  <a:gd name="T49" fmla="*/ 492 h 492"/>
                  <a:gd name="T50" fmla="*/ 267 w 594"/>
                  <a:gd name="T51" fmla="*/ 490 h 492"/>
                  <a:gd name="T52" fmla="*/ 237 w 594"/>
                  <a:gd name="T53" fmla="*/ 485 h 492"/>
                  <a:gd name="T54" fmla="*/ 209 w 594"/>
                  <a:gd name="T55" fmla="*/ 478 h 492"/>
                  <a:gd name="T56" fmla="*/ 182 w 594"/>
                  <a:gd name="T57" fmla="*/ 469 h 492"/>
                  <a:gd name="T58" fmla="*/ 156 w 594"/>
                  <a:gd name="T59" fmla="*/ 457 h 492"/>
                  <a:gd name="T60" fmla="*/ 132 w 594"/>
                  <a:gd name="T61" fmla="*/ 442 h 492"/>
                  <a:gd name="T62" fmla="*/ 108 w 594"/>
                  <a:gd name="T63" fmla="*/ 426 h 492"/>
                  <a:gd name="T64" fmla="*/ 87 w 594"/>
                  <a:gd name="T65" fmla="*/ 407 h 492"/>
                  <a:gd name="T66" fmla="*/ 68 w 594"/>
                  <a:gd name="T67" fmla="*/ 387 h 492"/>
                  <a:gd name="T68" fmla="*/ 51 w 594"/>
                  <a:gd name="T69" fmla="*/ 365 h 492"/>
                  <a:gd name="T70" fmla="*/ 36 w 594"/>
                  <a:gd name="T71" fmla="*/ 341 h 492"/>
                  <a:gd name="T72" fmla="*/ 24 w 594"/>
                  <a:gd name="T73" fmla="*/ 315 h 492"/>
                  <a:gd name="T74" fmla="*/ 13 w 594"/>
                  <a:gd name="T75" fmla="*/ 289 h 492"/>
                  <a:gd name="T76" fmla="*/ 6 w 594"/>
                  <a:gd name="T77" fmla="*/ 262 h 492"/>
                  <a:gd name="T78" fmla="*/ 2 w 594"/>
                  <a:gd name="T79" fmla="*/ 234 h 492"/>
                  <a:gd name="T80" fmla="*/ 0 w 594"/>
                  <a:gd name="T81" fmla="*/ 204 h 492"/>
                  <a:gd name="T82" fmla="*/ 2 w 594"/>
                  <a:gd name="T83" fmla="*/ 177 h 492"/>
                  <a:gd name="T84" fmla="*/ 5 w 594"/>
                  <a:gd name="T85" fmla="*/ 150 h 492"/>
                  <a:gd name="T86" fmla="*/ 12 w 594"/>
                  <a:gd name="T87" fmla="*/ 122 h 492"/>
                  <a:gd name="T88" fmla="*/ 22 w 594"/>
                  <a:gd name="T89" fmla="*/ 98 h 492"/>
                  <a:gd name="T90" fmla="*/ 33 w 594"/>
                  <a:gd name="T91" fmla="*/ 73 h 492"/>
                  <a:gd name="T92" fmla="*/ 47 w 594"/>
                  <a:gd name="T93" fmla="*/ 49 h 492"/>
                  <a:gd name="T94" fmla="*/ 64 w 594"/>
                  <a:gd name="T95" fmla="*/ 26 h 492"/>
                  <a:gd name="T96" fmla="*/ 81 w 594"/>
                  <a:gd name="T97" fmla="*/ 6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94" h="492">
                    <a:moveTo>
                      <a:pt x="297" y="204"/>
                    </a:moveTo>
                    <a:lnTo>
                      <a:pt x="507" y="0"/>
                    </a:lnTo>
                    <a:lnTo>
                      <a:pt x="518" y="10"/>
                    </a:lnTo>
                    <a:lnTo>
                      <a:pt x="527" y="22"/>
                    </a:lnTo>
                    <a:lnTo>
                      <a:pt x="535" y="32"/>
                    </a:lnTo>
                    <a:lnTo>
                      <a:pt x="543" y="44"/>
                    </a:lnTo>
                    <a:lnTo>
                      <a:pt x="552" y="56"/>
                    </a:lnTo>
                    <a:lnTo>
                      <a:pt x="559" y="68"/>
                    </a:lnTo>
                    <a:lnTo>
                      <a:pt x="566" y="81"/>
                    </a:lnTo>
                    <a:lnTo>
                      <a:pt x="571" y="94"/>
                    </a:lnTo>
                    <a:lnTo>
                      <a:pt x="576" y="107"/>
                    </a:lnTo>
                    <a:lnTo>
                      <a:pt x="581" y="120"/>
                    </a:lnTo>
                    <a:lnTo>
                      <a:pt x="585" y="134"/>
                    </a:lnTo>
                    <a:lnTo>
                      <a:pt x="588" y="147"/>
                    </a:lnTo>
                    <a:lnTo>
                      <a:pt x="591" y="162"/>
                    </a:lnTo>
                    <a:lnTo>
                      <a:pt x="593" y="176"/>
                    </a:lnTo>
                    <a:lnTo>
                      <a:pt x="594" y="189"/>
                    </a:lnTo>
                    <a:lnTo>
                      <a:pt x="594" y="204"/>
                    </a:lnTo>
                    <a:lnTo>
                      <a:pt x="594" y="219"/>
                    </a:lnTo>
                    <a:lnTo>
                      <a:pt x="593" y="234"/>
                    </a:lnTo>
                    <a:lnTo>
                      <a:pt x="590" y="247"/>
                    </a:lnTo>
                    <a:lnTo>
                      <a:pt x="588" y="262"/>
                    </a:lnTo>
                    <a:lnTo>
                      <a:pt x="584" y="275"/>
                    </a:lnTo>
                    <a:lnTo>
                      <a:pt x="581" y="289"/>
                    </a:lnTo>
                    <a:lnTo>
                      <a:pt x="576" y="303"/>
                    </a:lnTo>
                    <a:lnTo>
                      <a:pt x="570" y="315"/>
                    </a:lnTo>
                    <a:lnTo>
                      <a:pt x="564" y="329"/>
                    </a:lnTo>
                    <a:lnTo>
                      <a:pt x="559" y="341"/>
                    </a:lnTo>
                    <a:lnTo>
                      <a:pt x="552" y="353"/>
                    </a:lnTo>
                    <a:lnTo>
                      <a:pt x="543" y="365"/>
                    </a:lnTo>
                    <a:lnTo>
                      <a:pt x="535" y="376"/>
                    </a:lnTo>
                    <a:lnTo>
                      <a:pt x="526" y="387"/>
                    </a:lnTo>
                    <a:lnTo>
                      <a:pt x="516" y="397"/>
                    </a:lnTo>
                    <a:lnTo>
                      <a:pt x="507" y="407"/>
                    </a:lnTo>
                    <a:lnTo>
                      <a:pt x="497" y="417"/>
                    </a:lnTo>
                    <a:lnTo>
                      <a:pt x="486" y="426"/>
                    </a:lnTo>
                    <a:lnTo>
                      <a:pt x="474" y="434"/>
                    </a:lnTo>
                    <a:lnTo>
                      <a:pt x="463" y="442"/>
                    </a:lnTo>
                    <a:lnTo>
                      <a:pt x="451" y="450"/>
                    </a:lnTo>
                    <a:lnTo>
                      <a:pt x="438" y="457"/>
                    </a:lnTo>
                    <a:lnTo>
                      <a:pt x="425" y="464"/>
                    </a:lnTo>
                    <a:lnTo>
                      <a:pt x="412" y="469"/>
                    </a:lnTo>
                    <a:lnTo>
                      <a:pt x="399" y="474"/>
                    </a:lnTo>
                    <a:lnTo>
                      <a:pt x="385" y="478"/>
                    </a:lnTo>
                    <a:lnTo>
                      <a:pt x="371" y="483"/>
                    </a:lnTo>
                    <a:lnTo>
                      <a:pt x="357" y="485"/>
                    </a:lnTo>
                    <a:lnTo>
                      <a:pt x="342" y="489"/>
                    </a:lnTo>
                    <a:lnTo>
                      <a:pt x="327" y="490"/>
                    </a:lnTo>
                    <a:lnTo>
                      <a:pt x="313" y="491"/>
                    </a:lnTo>
                    <a:lnTo>
                      <a:pt x="297" y="492"/>
                    </a:lnTo>
                    <a:lnTo>
                      <a:pt x="281" y="491"/>
                    </a:lnTo>
                    <a:lnTo>
                      <a:pt x="267" y="490"/>
                    </a:lnTo>
                    <a:lnTo>
                      <a:pt x="252" y="489"/>
                    </a:lnTo>
                    <a:lnTo>
                      <a:pt x="237" y="485"/>
                    </a:lnTo>
                    <a:lnTo>
                      <a:pt x="223" y="483"/>
                    </a:lnTo>
                    <a:lnTo>
                      <a:pt x="209" y="478"/>
                    </a:lnTo>
                    <a:lnTo>
                      <a:pt x="195" y="474"/>
                    </a:lnTo>
                    <a:lnTo>
                      <a:pt x="182" y="469"/>
                    </a:lnTo>
                    <a:lnTo>
                      <a:pt x="169" y="464"/>
                    </a:lnTo>
                    <a:lnTo>
                      <a:pt x="156" y="457"/>
                    </a:lnTo>
                    <a:lnTo>
                      <a:pt x="143" y="450"/>
                    </a:lnTo>
                    <a:lnTo>
                      <a:pt x="132" y="442"/>
                    </a:lnTo>
                    <a:lnTo>
                      <a:pt x="120" y="434"/>
                    </a:lnTo>
                    <a:lnTo>
                      <a:pt x="108" y="426"/>
                    </a:lnTo>
                    <a:lnTo>
                      <a:pt x="98" y="417"/>
                    </a:lnTo>
                    <a:lnTo>
                      <a:pt x="87" y="407"/>
                    </a:lnTo>
                    <a:lnTo>
                      <a:pt x="78" y="397"/>
                    </a:lnTo>
                    <a:lnTo>
                      <a:pt x="68" y="387"/>
                    </a:lnTo>
                    <a:lnTo>
                      <a:pt x="59" y="376"/>
                    </a:lnTo>
                    <a:lnTo>
                      <a:pt x="51" y="365"/>
                    </a:lnTo>
                    <a:lnTo>
                      <a:pt x="43" y="353"/>
                    </a:lnTo>
                    <a:lnTo>
                      <a:pt x="36" y="341"/>
                    </a:lnTo>
                    <a:lnTo>
                      <a:pt x="30" y="329"/>
                    </a:lnTo>
                    <a:lnTo>
                      <a:pt x="24" y="315"/>
                    </a:lnTo>
                    <a:lnTo>
                      <a:pt x="18" y="303"/>
                    </a:lnTo>
                    <a:lnTo>
                      <a:pt x="13" y="289"/>
                    </a:lnTo>
                    <a:lnTo>
                      <a:pt x="10" y="275"/>
                    </a:lnTo>
                    <a:lnTo>
                      <a:pt x="6" y="262"/>
                    </a:lnTo>
                    <a:lnTo>
                      <a:pt x="4" y="247"/>
                    </a:lnTo>
                    <a:lnTo>
                      <a:pt x="2" y="234"/>
                    </a:lnTo>
                    <a:lnTo>
                      <a:pt x="0" y="219"/>
                    </a:lnTo>
                    <a:lnTo>
                      <a:pt x="0" y="204"/>
                    </a:lnTo>
                    <a:lnTo>
                      <a:pt x="0" y="190"/>
                    </a:lnTo>
                    <a:lnTo>
                      <a:pt x="2" y="177"/>
                    </a:lnTo>
                    <a:lnTo>
                      <a:pt x="3" y="163"/>
                    </a:lnTo>
                    <a:lnTo>
                      <a:pt x="5" y="150"/>
                    </a:lnTo>
                    <a:lnTo>
                      <a:pt x="9" y="136"/>
                    </a:lnTo>
                    <a:lnTo>
                      <a:pt x="12" y="122"/>
                    </a:lnTo>
                    <a:lnTo>
                      <a:pt x="17" y="110"/>
                    </a:lnTo>
                    <a:lnTo>
                      <a:pt x="22" y="98"/>
                    </a:lnTo>
                    <a:lnTo>
                      <a:pt x="27" y="85"/>
                    </a:lnTo>
                    <a:lnTo>
                      <a:pt x="33" y="73"/>
                    </a:lnTo>
                    <a:lnTo>
                      <a:pt x="40" y="60"/>
                    </a:lnTo>
                    <a:lnTo>
                      <a:pt x="47" y="49"/>
                    </a:lnTo>
                    <a:lnTo>
                      <a:pt x="54" y="38"/>
                    </a:lnTo>
                    <a:lnTo>
                      <a:pt x="64" y="26"/>
                    </a:lnTo>
                    <a:lnTo>
                      <a:pt x="72" y="16"/>
                    </a:lnTo>
                    <a:lnTo>
                      <a:pt x="81" y="6"/>
                    </a:lnTo>
                    <a:lnTo>
                      <a:pt x="297" y="204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3" name="Freeform 61"/>
              <p:cNvSpPr>
                <a:spLocks/>
              </p:cNvSpPr>
              <p:nvPr/>
            </p:nvSpPr>
            <p:spPr bwMode="auto">
              <a:xfrm>
                <a:off x="4076" y="3747"/>
                <a:ext cx="190" cy="150"/>
              </a:xfrm>
              <a:custGeom>
                <a:avLst/>
                <a:gdLst>
                  <a:gd name="T0" fmla="*/ 507 w 594"/>
                  <a:gd name="T1" fmla="*/ 0 h 492"/>
                  <a:gd name="T2" fmla="*/ 527 w 594"/>
                  <a:gd name="T3" fmla="*/ 22 h 492"/>
                  <a:gd name="T4" fmla="*/ 543 w 594"/>
                  <a:gd name="T5" fmla="*/ 44 h 492"/>
                  <a:gd name="T6" fmla="*/ 559 w 594"/>
                  <a:gd name="T7" fmla="*/ 68 h 492"/>
                  <a:gd name="T8" fmla="*/ 571 w 594"/>
                  <a:gd name="T9" fmla="*/ 94 h 492"/>
                  <a:gd name="T10" fmla="*/ 581 w 594"/>
                  <a:gd name="T11" fmla="*/ 120 h 492"/>
                  <a:gd name="T12" fmla="*/ 588 w 594"/>
                  <a:gd name="T13" fmla="*/ 147 h 492"/>
                  <a:gd name="T14" fmla="*/ 593 w 594"/>
                  <a:gd name="T15" fmla="*/ 176 h 492"/>
                  <a:gd name="T16" fmla="*/ 594 w 594"/>
                  <a:gd name="T17" fmla="*/ 204 h 492"/>
                  <a:gd name="T18" fmla="*/ 593 w 594"/>
                  <a:gd name="T19" fmla="*/ 234 h 492"/>
                  <a:gd name="T20" fmla="*/ 588 w 594"/>
                  <a:gd name="T21" fmla="*/ 262 h 492"/>
                  <a:gd name="T22" fmla="*/ 581 w 594"/>
                  <a:gd name="T23" fmla="*/ 289 h 492"/>
                  <a:gd name="T24" fmla="*/ 570 w 594"/>
                  <a:gd name="T25" fmla="*/ 315 h 492"/>
                  <a:gd name="T26" fmla="*/ 559 w 594"/>
                  <a:gd name="T27" fmla="*/ 341 h 492"/>
                  <a:gd name="T28" fmla="*/ 543 w 594"/>
                  <a:gd name="T29" fmla="*/ 365 h 492"/>
                  <a:gd name="T30" fmla="*/ 526 w 594"/>
                  <a:gd name="T31" fmla="*/ 387 h 492"/>
                  <a:gd name="T32" fmla="*/ 507 w 594"/>
                  <a:gd name="T33" fmla="*/ 407 h 492"/>
                  <a:gd name="T34" fmla="*/ 486 w 594"/>
                  <a:gd name="T35" fmla="*/ 426 h 492"/>
                  <a:gd name="T36" fmla="*/ 463 w 594"/>
                  <a:gd name="T37" fmla="*/ 442 h 492"/>
                  <a:gd name="T38" fmla="*/ 438 w 594"/>
                  <a:gd name="T39" fmla="*/ 457 h 492"/>
                  <a:gd name="T40" fmla="*/ 412 w 594"/>
                  <a:gd name="T41" fmla="*/ 469 h 492"/>
                  <a:gd name="T42" fmla="*/ 385 w 594"/>
                  <a:gd name="T43" fmla="*/ 478 h 492"/>
                  <a:gd name="T44" fmla="*/ 357 w 594"/>
                  <a:gd name="T45" fmla="*/ 485 h 492"/>
                  <a:gd name="T46" fmla="*/ 327 w 594"/>
                  <a:gd name="T47" fmla="*/ 490 h 492"/>
                  <a:gd name="T48" fmla="*/ 297 w 594"/>
                  <a:gd name="T49" fmla="*/ 492 h 492"/>
                  <a:gd name="T50" fmla="*/ 267 w 594"/>
                  <a:gd name="T51" fmla="*/ 490 h 492"/>
                  <a:gd name="T52" fmla="*/ 237 w 594"/>
                  <a:gd name="T53" fmla="*/ 485 h 492"/>
                  <a:gd name="T54" fmla="*/ 209 w 594"/>
                  <a:gd name="T55" fmla="*/ 478 h 492"/>
                  <a:gd name="T56" fmla="*/ 182 w 594"/>
                  <a:gd name="T57" fmla="*/ 469 h 492"/>
                  <a:gd name="T58" fmla="*/ 156 w 594"/>
                  <a:gd name="T59" fmla="*/ 457 h 492"/>
                  <a:gd name="T60" fmla="*/ 132 w 594"/>
                  <a:gd name="T61" fmla="*/ 442 h 492"/>
                  <a:gd name="T62" fmla="*/ 108 w 594"/>
                  <a:gd name="T63" fmla="*/ 426 h 492"/>
                  <a:gd name="T64" fmla="*/ 87 w 594"/>
                  <a:gd name="T65" fmla="*/ 407 h 492"/>
                  <a:gd name="T66" fmla="*/ 68 w 594"/>
                  <a:gd name="T67" fmla="*/ 387 h 492"/>
                  <a:gd name="T68" fmla="*/ 51 w 594"/>
                  <a:gd name="T69" fmla="*/ 365 h 492"/>
                  <a:gd name="T70" fmla="*/ 36 w 594"/>
                  <a:gd name="T71" fmla="*/ 341 h 492"/>
                  <a:gd name="T72" fmla="*/ 24 w 594"/>
                  <a:gd name="T73" fmla="*/ 315 h 492"/>
                  <a:gd name="T74" fmla="*/ 13 w 594"/>
                  <a:gd name="T75" fmla="*/ 289 h 492"/>
                  <a:gd name="T76" fmla="*/ 6 w 594"/>
                  <a:gd name="T77" fmla="*/ 262 h 492"/>
                  <a:gd name="T78" fmla="*/ 2 w 594"/>
                  <a:gd name="T79" fmla="*/ 234 h 492"/>
                  <a:gd name="T80" fmla="*/ 0 w 594"/>
                  <a:gd name="T81" fmla="*/ 204 h 492"/>
                  <a:gd name="T82" fmla="*/ 2 w 594"/>
                  <a:gd name="T83" fmla="*/ 177 h 492"/>
                  <a:gd name="T84" fmla="*/ 5 w 594"/>
                  <a:gd name="T85" fmla="*/ 150 h 492"/>
                  <a:gd name="T86" fmla="*/ 12 w 594"/>
                  <a:gd name="T87" fmla="*/ 122 h 492"/>
                  <a:gd name="T88" fmla="*/ 22 w 594"/>
                  <a:gd name="T89" fmla="*/ 98 h 492"/>
                  <a:gd name="T90" fmla="*/ 33 w 594"/>
                  <a:gd name="T91" fmla="*/ 73 h 492"/>
                  <a:gd name="T92" fmla="*/ 47 w 594"/>
                  <a:gd name="T93" fmla="*/ 49 h 492"/>
                  <a:gd name="T94" fmla="*/ 64 w 594"/>
                  <a:gd name="T95" fmla="*/ 26 h 492"/>
                  <a:gd name="T96" fmla="*/ 81 w 594"/>
                  <a:gd name="T97" fmla="*/ 6 h 4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94" h="492">
                    <a:moveTo>
                      <a:pt x="297" y="204"/>
                    </a:moveTo>
                    <a:lnTo>
                      <a:pt x="507" y="0"/>
                    </a:lnTo>
                    <a:lnTo>
                      <a:pt x="518" y="10"/>
                    </a:lnTo>
                    <a:lnTo>
                      <a:pt x="527" y="22"/>
                    </a:lnTo>
                    <a:lnTo>
                      <a:pt x="535" y="32"/>
                    </a:lnTo>
                    <a:lnTo>
                      <a:pt x="543" y="44"/>
                    </a:lnTo>
                    <a:lnTo>
                      <a:pt x="552" y="56"/>
                    </a:lnTo>
                    <a:lnTo>
                      <a:pt x="559" y="68"/>
                    </a:lnTo>
                    <a:lnTo>
                      <a:pt x="566" y="81"/>
                    </a:lnTo>
                    <a:lnTo>
                      <a:pt x="571" y="94"/>
                    </a:lnTo>
                    <a:lnTo>
                      <a:pt x="576" y="107"/>
                    </a:lnTo>
                    <a:lnTo>
                      <a:pt x="581" y="120"/>
                    </a:lnTo>
                    <a:lnTo>
                      <a:pt x="585" y="134"/>
                    </a:lnTo>
                    <a:lnTo>
                      <a:pt x="588" y="147"/>
                    </a:lnTo>
                    <a:lnTo>
                      <a:pt x="591" y="162"/>
                    </a:lnTo>
                    <a:lnTo>
                      <a:pt x="593" y="176"/>
                    </a:lnTo>
                    <a:lnTo>
                      <a:pt x="594" y="189"/>
                    </a:lnTo>
                    <a:lnTo>
                      <a:pt x="594" y="204"/>
                    </a:lnTo>
                    <a:lnTo>
                      <a:pt x="594" y="219"/>
                    </a:lnTo>
                    <a:lnTo>
                      <a:pt x="593" y="234"/>
                    </a:lnTo>
                    <a:lnTo>
                      <a:pt x="590" y="247"/>
                    </a:lnTo>
                    <a:lnTo>
                      <a:pt x="588" y="262"/>
                    </a:lnTo>
                    <a:lnTo>
                      <a:pt x="584" y="275"/>
                    </a:lnTo>
                    <a:lnTo>
                      <a:pt x="581" y="289"/>
                    </a:lnTo>
                    <a:lnTo>
                      <a:pt x="576" y="303"/>
                    </a:lnTo>
                    <a:lnTo>
                      <a:pt x="570" y="315"/>
                    </a:lnTo>
                    <a:lnTo>
                      <a:pt x="564" y="329"/>
                    </a:lnTo>
                    <a:lnTo>
                      <a:pt x="559" y="341"/>
                    </a:lnTo>
                    <a:lnTo>
                      <a:pt x="552" y="353"/>
                    </a:lnTo>
                    <a:lnTo>
                      <a:pt x="543" y="365"/>
                    </a:lnTo>
                    <a:lnTo>
                      <a:pt x="535" y="376"/>
                    </a:lnTo>
                    <a:lnTo>
                      <a:pt x="526" y="387"/>
                    </a:lnTo>
                    <a:lnTo>
                      <a:pt x="516" y="397"/>
                    </a:lnTo>
                    <a:lnTo>
                      <a:pt x="507" y="407"/>
                    </a:lnTo>
                    <a:lnTo>
                      <a:pt x="497" y="417"/>
                    </a:lnTo>
                    <a:lnTo>
                      <a:pt x="486" y="426"/>
                    </a:lnTo>
                    <a:lnTo>
                      <a:pt x="474" y="434"/>
                    </a:lnTo>
                    <a:lnTo>
                      <a:pt x="463" y="442"/>
                    </a:lnTo>
                    <a:lnTo>
                      <a:pt x="451" y="450"/>
                    </a:lnTo>
                    <a:lnTo>
                      <a:pt x="438" y="457"/>
                    </a:lnTo>
                    <a:lnTo>
                      <a:pt x="425" y="464"/>
                    </a:lnTo>
                    <a:lnTo>
                      <a:pt x="412" y="469"/>
                    </a:lnTo>
                    <a:lnTo>
                      <a:pt x="399" y="474"/>
                    </a:lnTo>
                    <a:lnTo>
                      <a:pt x="385" y="478"/>
                    </a:lnTo>
                    <a:lnTo>
                      <a:pt x="371" y="483"/>
                    </a:lnTo>
                    <a:lnTo>
                      <a:pt x="357" y="485"/>
                    </a:lnTo>
                    <a:lnTo>
                      <a:pt x="342" y="489"/>
                    </a:lnTo>
                    <a:lnTo>
                      <a:pt x="327" y="490"/>
                    </a:lnTo>
                    <a:lnTo>
                      <a:pt x="313" y="491"/>
                    </a:lnTo>
                    <a:lnTo>
                      <a:pt x="297" y="492"/>
                    </a:lnTo>
                    <a:lnTo>
                      <a:pt x="281" y="491"/>
                    </a:lnTo>
                    <a:lnTo>
                      <a:pt x="267" y="490"/>
                    </a:lnTo>
                    <a:lnTo>
                      <a:pt x="252" y="489"/>
                    </a:lnTo>
                    <a:lnTo>
                      <a:pt x="237" y="485"/>
                    </a:lnTo>
                    <a:lnTo>
                      <a:pt x="223" y="483"/>
                    </a:lnTo>
                    <a:lnTo>
                      <a:pt x="209" y="478"/>
                    </a:lnTo>
                    <a:lnTo>
                      <a:pt x="195" y="474"/>
                    </a:lnTo>
                    <a:lnTo>
                      <a:pt x="182" y="469"/>
                    </a:lnTo>
                    <a:lnTo>
                      <a:pt x="169" y="464"/>
                    </a:lnTo>
                    <a:lnTo>
                      <a:pt x="156" y="457"/>
                    </a:lnTo>
                    <a:lnTo>
                      <a:pt x="143" y="450"/>
                    </a:lnTo>
                    <a:lnTo>
                      <a:pt x="132" y="442"/>
                    </a:lnTo>
                    <a:lnTo>
                      <a:pt x="120" y="434"/>
                    </a:lnTo>
                    <a:lnTo>
                      <a:pt x="108" y="426"/>
                    </a:lnTo>
                    <a:lnTo>
                      <a:pt x="98" y="417"/>
                    </a:lnTo>
                    <a:lnTo>
                      <a:pt x="87" y="407"/>
                    </a:lnTo>
                    <a:lnTo>
                      <a:pt x="78" y="397"/>
                    </a:lnTo>
                    <a:lnTo>
                      <a:pt x="68" y="387"/>
                    </a:lnTo>
                    <a:lnTo>
                      <a:pt x="59" y="376"/>
                    </a:lnTo>
                    <a:lnTo>
                      <a:pt x="51" y="365"/>
                    </a:lnTo>
                    <a:lnTo>
                      <a:pt x="43" y="353"/>
                    </a:lnTo>
                    <a:lnTo>
                      <a:pt x="36" y="341"/>
                    </a:lnTo>
                    <a:lnTo>
                      <a:pt x="30" y="329"/>
                    </a:lnTo>
                    <a:lnTo>
                      <a:pt x="24" y="315"/>
                    </a:lnTo>
                    <a:lnTo>
                      <a:pt x="18" y="303"/>
                    </a:lnTo>
                    <a:lnTo>
                      <a:pt x="13" y="289"/>
                    </a:lnTo>
                    <a:lnTo>
                      <a:pt x="10" y="275"/>
                    </a:lnTo>
                    <a:lnTo>
                      <a:pt x="6" y="262"/>
                    </a:lnTo>
                    <a:lnTo>
                      <a:pt x="4" y="247"/>
                    </a:lnTo>
                    <a:lnTo>
                      <a:pt x="2" y="234"/>
                    </a:lnTo>
                    <a:lnTo>
                      <a:pt x="0" y="219"/>
                    </a:lnTo>
                    <a:lnTo>
                      <a:pt x="0" y="204"/>
                    </a:lnTo>
                    <a:lnTo>
                      <a:pt x="0" y="190"/>
                    </a:lnTo>
                    <a:lnTo>
                      <a:pt x="2" y="177"/>
                    </a:lnTo>
                    <a:lnTo>
                      <a:pt x="3" y="163"/>
                    </a:lnTo>
                    <a:lnTo>
                      <a:pt x="5" y="150"/>
                    </a:lnTo>
                    <a:lnTo>
                      <a:pt x="9" y="136"/>
                    </a:lnTo>
                    <a:lnTo>
                      <a:pt x="12" y="122"/>
                    </a:lnTo>
                    <a:lnTo>
                      <a:pt x="17" y="110"/>
                    </a:lnTo>
                    <a:lnTo>
                      <a:pt x="22" y="98"/>
                    </a:lnTo>
                    <a:lnTo>
                      <a:pt x="27" y="85"/>
                    </a:lnTo>
                    <a:lnTo>
                      <a:pt x="33" y="73"/>
                    </a:lnTo>
                    <a:lnTo>
                      <a:pt x="40" y="60"/>
                    </a:lnTo>
                    <a:lnTo>
                      <a:pt x="47" y="49"/>
                    </a:lnTo>
                    <a:lnTo>
                      <a:pt x="54" y="38"/>
                    </a:lnTo>
                    <a:lnTo>
                      <a:pt x="64" y="26"/>
                    </a:lnTo>
                    <a:lnTo>
                      <a:pt x="72" y="16"/>
                    </a:lnTo>
                    <a:lnTo>
                      <a:pt x="81" y="6"/>
                    </a:lnTo>
                    <a:lnTo>
                      <a:pt x="297" y="204"/>
                    </a:lnTo>
                  </a:path>
                </a:pathLst>
              </a:custGeom>
              <a:noFill/>
              <a:ln w="4763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Freeform 62"/>
              <p:cNvSpPr>
                <a:spLocks/>
              </p:cNvSpPr>
              <p:nvPr/>
            </p:nvSpPr>
            <p:spPr bwMode="auto">
              <a:xfrm>
                <a:off x="4156" y="3794"/>
                <a:ext cx="30" cy="29"/>
              </a:xfrm>
              <a:custGeom>
                <a:avLst/>
                <a:gdLst>
                  <a:gd name="T0" fmla="*/ 48 w 96"/>
                  <a:gd name="T1" fmla="*/ 0 h 93"/>
                  <a:gd name="T2" fmla="*/ 58 w 96"/>
                  <a:gd name="T3" fmla="*/ 1 h 93"/>
                  <a:gd name="T4" fmla="*/ 66 w 96"/>
                  <a:gd name="T5" fmla="*/ 4 h 93"/>
                  <a:gd name="T6" fmla="*/ 75 w 96"/>
                  <a:gd name="T7" fmla="*/ 8 h 93"/>
                  <a:gd name="T8" fmla="*/ 82 w 96"/>
                  <a:gd name="T9" fmla="*/ 14 h 93"/>
                  <a:gd name="T10" fmla="*/ 87 w 96"/>
                  <a:gd name="T11" fmla="*/ 21 h 93"/>
                  <a:gd name="T12" fmla="*/ 92 w 96"/>
                  <a:gd name="T13" fmla="*/ 29 h 93"/>
                  <a:gd name="T14" fmla="*/ 96 w 96"/>
                  <a:gd name="T15" fmla="*/ 37 h 93"/>
                  <a:gd name="T16" fmla="*/ 96 w 96"/>
                  <a:gd name="T17" fmla="*/ 47 h 93"/>
                  <a:gd name="T18" fmla="*/ 96 w 96"/>
                  <a:gd name="T19" fmla="*/ 56 h 93"/>
                  <a:gd name="T20" fmla="*/ 92 w 96"/>
                  <a:gd name="T21" fmla="*/ 65 h 93"/>
                  <a:gd name="T22" fmla="*/ 87 w 96"/>
                  <a:gd name="T23" fmla="*/ 73 h 93"/>
                  <a:gd name="T24" fmla="*/ 82 w 96"/>
                  <a:gd name="T25" fmla="*/ 80 h 93"/>
                  <a:gd name="T26" fmla="*/ 75 w 96"/>
                  <a:gd name="T27" fmla="*/ 85 h 93"/>
                  <a:gd name="T28" fmla="*/ 66 w 96"/>
                  <a:gd name="T29" fmla="*/ 89 h 93"/>
                  <a:gd name="T30" fmla="*/ 58 w 96"/>
                  <a:gd name="T31" fmla="*/ 92 h 93"/>
                  <a:gd name="T32" fmla="*/ 48 w 96"/>
                  <a:gd name="T33" fmla="*/ 93 h 93"/>
                  <a:gd name="T34" fmla="*/ 38 w 96"/>
                  <a:gd name="T35" fmla="*/ 92 h 93"/>
                  <a:gd name="T36" fmla="*/ 30 w 96"/>
                  <a:gd name="T37" fmla="*/ 89 h 93"/>
                  <a:gd name="T38" fmla="*/ 22 w 96"/>
                  <a:gd name="T39" fmla="*/ 85 h 93"/>
                  <a:gd name="T40" fmla="*/ 14 w 96"/>
                  <a:gd name="T41" fmla="*/ 80 h 93"/>
                  <a:gd name="T42" fmla="*/ 8 w 96"/>
                  <a:gd name="T43" fmla="*/ 73 h 93"/>
                  <a:gd name="T44" fmla="*/ 4 w 96"/>
                  <a:gd name="T45" fmla="*/ 65 h 93"/>
                  <a:gd name="T46" fmla="*/ 1 w 96"/>
                  <a:gd name="T47" fmla="*/ 56 h 93"/>
                  <a:gd name="T48" fmla="*/ 0 w 96"/>
                  <a:gd name="T49" fmla="*/ 47 h 93"/>
                  <a:gd name="T50" fmla="*/ 1 w 96"/>
                  <a:gd name="T51" fmla="*/ 37 h 93"/>
                  <a:gd name="T52" fmla="*/ 4 w 96"/>
                  <a:gd name="T53" fmla="*/ 29 h 93"/>
                  <a:gd name="T54" fmla="*/ 8 w 96"/>
                  <a:gd name="T55" fmla="*/ 21 h 93"/>
                  <a:gd name="T56" fmla="*/ 14 w 96"/>
                  <a:gd name="T57" fmla="*/ 14 h 93"/>
                  <a:gd name="T58" fmla="*/ 22 w 96"/>
                  <a:gd name="T59" fmla="*/ 8 h 93"/>
                  <a:gd name="T60" fmla="*/ 30 w 96"/>
                  <a:gd name="T61" fmla="*/ 4 h 93"/>
                  <a:gd name="T62" fmla="*/ 38 w 96"/>
                  <a:gd name="T63" fmla="*/ 1 h 93"/>
                  <a:gd name="T64" fmla="*/ 48 w 96"/>
                  <a:gd name="T65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96" h="93">
                    <a:moveTo>
                      <a:pt x="48" y="0"/>
                    </a:moveTo>
                    <a:lnTo>
                      <a:pt x="58" y="1"/>
                    </a:lnTo>
                    <a:lnTo>
                      <a:pt x="66" y="4"/>
                    </a:lnTo>
                    <a:lnTo>
                      <a:pt x="75" y="8"/>
                    </a:lnTo>
                    <a:lnTo>
                      <a:pt x="82" y="14"/>
                    </a:lnTo>
                    <a:lnTo>
                      <a:pt x="87" y="21"/>
                    </a:lnTo>
                    <a:lnTo>
                      <a:pt x="92" y="29"/>
                    </a:lnTo>
                    <a:lnTo>
                      <a:pt x="96" y="37"/>
                    </a:lnTo>
                    <a:lnTo>
                      <a:pt x="96" y="47"/>
                    </a:lnTo>
                    <a:lnTo>
                      <a:pt x="96" y="56"/>
                    </a:lnTo>
                    <a:lnTo>
                      <a:pt x="92" y="65"/>
                    </a:lnTo>
                    <a:lnTo>
                      <a:pt x="87" y="73"/>
                    </a:lnTo>
                    <a:lnTo>
                      <a:pt x="82" y="80"/>
                    </a:lnTo>
                    <a:lnTo>
                      <a:pt x="75" y="85"/>
                    </a:lnTo>
                    <a:lnTo>
                      <a:pt x="66" y="89"/>
                    </a:lnTo>
                    <a:lnTo>
                      <a:pt x="58" y="92"/>
                    </a:lnTo>
                    <a:lnTo>
                      <a:pt x="48" y="93"/>
                    </a:lnTo>
                    <a:lnTo>
                      <a:pt x="38" y="92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4" y="80"/>
                    </a:lnTo>
                    <a:lnTo>
                      <a:pt x="8" y="73"/>
                    </a:lnTo>
                    <a:lnTo>
                      <a:pt x="4" y="65"/>
                    </a:lnTo>
                    <a:lnTo>
                      <a:pt x="1" y="56"/>
                    </a:lnTo>
                    <a:lnTo>
                      <a:pt x="0" y="47"/>
                    </a:lnTo>
                    <a:lnTo>
                      <a:pt x="1" y="37"/>
                    </a:lnTo>
                    <a:lnTo>
                      <a:pt x="4" y="29"/>
                    </a:lnTo>
                    <a:lnTo>
                      <a:pt x="8" y="21"/>
                    </a:lnTo>
                    <a:lnTo>
                      <a:pt x="14" y="14"/>
                    </a:lnTo>
                    <a:lnTo>
                      <a:pt x="22" y="8"/>
                    </a:lnTo>
                    <a:lnTo>
                      <a:pt x="30" y="4"/>
                    </a:lnTo>
                    <a:lnTo>
                      <a:pt x="38" y="1"/>
                    </a:lnTo>
                    <a:lnTo>
                      <a:pt x="48" y="0"/>
                    </a:lnTo>
                  </a:path>
                </a:pathLst>
              </a:custGeom>
              <a:noFill/>
              <a:ln w="1588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5" name="Line 63"/>
              <p:cNvSpPr>
                <a:spLocks noChangeShapeType="1"/>
              </p:cNvSpPr>
              <p:nvPr/>
            </p:nvSpPr>
            <p:spPr bwMode="auto">
              <a:xfrm>
                <a:off x="4170" y="3720"/>
                <a:ext cx="2" cy="16"/>
              </a:xfrm>
              <a:prstGeom prst="line">
                <a:avLst/>
              </a:pr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6" name="Line 64"/>
              <p:cNvSpPr>
                <a:spLocks noChangeShapeType="1"/>
              </p:cNvSpPr>
              <p:nvPr/>
            </p:nvSpPr>
            <p:spPr bwMode="auto">
              <a:xfrm>
                <a:off x="4122" y="3733"/>
                <a:ext cx="8" cy="14"/>
              </a:xfrm>
              <a:prstGeom prst="line">
                <a:avLst/>
              </a:pr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Line 65"/>
              <p:cNvSpPr>
                <a:spLocks noChangeShapeType="1"/>
              </p:cNvSpPr>
              <p:nvPr/>
            </p:nvSpPr>
            <p:spPr bwMode="auto">
              <a:xfrm>
                <a:off x="4088" y="3765"/>
                <a:ext cx="15" cy="10"/>
              </a:xfrm>
              <a:prstGeom prst="line">
                <a:avLst/>
              </a:pr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8" name="Line 66"/>
              <p:cNvSpPr>
                <a:spLocks noChangeShapeType="1"/>
              </p:cNvSpPr>
              <p:nvPr/>
            </p:nvSpPr>
            <p:spPr bwMode="auto">
              <a:xfrm>
                <a:off x="4076" y="3809"/>
                <a:ext cx="18" cy="2"/>
              </a:xfrm>
              <a:prstGeom prst="line">
                <a:avLst/>
              </a:pr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9" name="Line 67"/>
              <p:cNvSpPr>
                <a:spLocks noChangeShapeType="1"/>
              </p:cNvSpPr>
              <p:nvPr/>
            </p:nvSpPr>
            <p:spPr bwMode="auto">
              <a:xfrm flipV="1">
                <a:off x="4090" y="3845"/>
                <a:ext cx="16" cy="10"/>
              </a:xfrm>
              <a:prstGeom prst="line">
                <a:avLst/>
              </a:pr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Line 68"/>
              <p:cNvSpPr>
                <a:spLocks noChangeShapeType="1"/>
              </p:cNvSpPr>
              <p:nvPr/>
            </p:nvSpPr>
            <p:spPr bwMode="auto">
              <a:xfrm>
                <a:off x="4239" y="3845"/>
                <a:ext cx="15" cy="10"/>
              </a:xfrm>
              <a:prstGeom prst="line">
                <a:avLst/>
              </a:pr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" name="Line 69"/>
              <p:cNvSpPr>
                <a:spLocks noChangeShapeType="1"/>
              </p:cNvSpPr>
              <p:nvPr/>
            </p:nvSpPr>
            <p:spPr bwMode="auto">
              <a:xfrm>
                <a:off x="4251" y="3809"/>
                <a:ext cx="17" cy="2"/>
              </a:xfrm>
              <a:prstGeom prst="line">
                <a:avLst/>
              </a:pr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" name="Line 70"/>
              <p:cNvSpPr>
                <a:spLocks noChangeShapeType="1"/>
              </p:cNvSpPr>
              <p:nvPr/>
            </p:nvSpPr>
            <p:spPr bwMode="auto">
              <a:xfrm flipV="1">
                <a:off x="4241" y="3765"/>
                <a:ext cx="15" cy="7"/>
              </a:xfrm>
              <a:prstGeom prst="line">
                <a:avLst/>
              </a:pr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3" name="Line 71"/>
              <p:cNvSpPr>
                <a:spLocks noChangeShapeType="1"/>
              </p:cNvSpPr>
              <p:nvPr/>
            </p:nvSpPr>
            <p:spPr bwMode="auto">
              <a:xfrm flipV="1">
                <a:off x="4213" y="3733"/>
                <a:ext cx="7" cy="14"/>
              </a:xfrm>
              <a:prstGeom prst="line">
                <a:avLst/>
              </a:prstGeom>
              <a:noFill/>
              <a:ln w="1588">
                <a:solidFill>
                  <a:srgbClr val="1F1A1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4" name="Freeform 72"/>
              <p:cNvSpPr>
                <a:spLocks/>
              </p:cNvSpPr>
              <p:nvPr/>
            </p:nvSpPr>
            <p:spPr bwMode="auto">
              <a:xfrm>
                <a:off x="4155" y="3747"/>
                <a:ext cx="23" cy="65"/>
              </a:xfrm>
              <a:custGeom>
                <a:avLst/>
                <a:gdLst>
                  <a:gd name="T0" fmla="*/ 46 w 74"/>
                  <a:gd name="T1" fmla="*/ 216 h 216"/>
                  <a:gd name="T2" fmla="*/ 23 w 74"/>
                  <a:gd name="T3" fmla="*/ 138 h 216"/>
                  <a:gd name="T4" fmla="*/ 0 w 74"/>
                  <a:gd name="T5" fmla="*/ 0 h 216"/>
                  <a:gd name="T6" fmla="*/ 52 w 74"/>
                  <a:gd name="T7" fmla="*/ 131 h 216"/>
                  <a:gd name="T8" fmla="*/ 74 w 74"/>
                  <a:gd name="T9" fmla="*/ 210 h 216"/>
                  <a:gd name="T10" fmla="*/ 46 w 74"/>
                  <a:gd name="T11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216">
                    <a:moveTo>
                      <a:pt x="46" y="216"/>
                    </a:moveTo>
                    <a:lnTo>
                      <a:pt x="23" y="138"/>
                    </a:lnTo>
                    <a:lnTo>
                      <a:pt x="0" y="0"/>
                    </a:lnTo>
                    <a:lnTo>
                      <a:pt x="52" y="131"/>
                    </a:lnTo>
                    <a:lnTo>
                      <a:pt x="74" y="210"/>
                    </a:lnTo>
                    <a:lnTo>
                      <a:pt x="46" y="216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5" name="Freeform 73"/>
              <p:cNvSpPr>
                <a:spLocks/>
              </p:cNvSpPr>
              <p:nvPr/>
            </p:nvSpPr>
            <p:spPr bwMode="auto">
              <a:xfrm>
                <a:off x="4155" y="3747"/>
                <a:ext cx="23" cy="65"/>
              </a:xfrm>
              <a:custGeom>
                <a:avLst/>
                <a:gdLst>
                  <a:gd name="T0" fmla="*/ 46 w 74"/>
                  <a:gd name="T1" fmla="*/ 216 h 216"/>
                  <a:gd name="T2" fmla="*/ 23 w 74"/>
                  <a:gd name="T3" fmla="*/ 138 h 216"/>
                  <a:gd name="T4" fmla="*/ 0 w 74"/>
                  <a:gd name="T5" fmla="*/ 0 h 216"/>
                  <a:gd name="T6" fmla="*/ 52 w 74"/>
                  <a:gd name="T7" fmla="*/ 131 h 216"/>
                  <a:gd name="T8" fmla="*/ 74 w 74"/>
                  <a:gd name="T9" fmla="*/ 210 h 216"/>
                  <a:gd name="T10" fmla="*/ 46 w 74"/>
                  <a:gd name="T11" fmla="*/ 21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216">
                    <a:moveTo>
                      <a:pt x="46" y="216"/>
                    </a:moveTo>
                    <a:lnTo>
                      <a:pt x="23" y="138"/>
                    </a:lnTo>
                    <a:lnTo>
                      <a:pt x="0" y="0"/>
                    </a:lnTo>
                    <a:lnTo>
                      <a:pt x="52" y="131"/>
                    </a:lnTo>
                    <a:lnTo>
                      <a:pt x="74" y="210"/>
                    </a:lnTo>
                    <a:lnTo>
                      <a:pt x="46" y="216"/>
                    </a:lnTo>
                  </a:path>
                </a:pathLst>
              </a:custGeom>
              <a:noFill/>
              <a:ln w="1588">
                <a:solidFill>
                  <a:srgbClr val="1F1A1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" name="Freeform 74"/>
              <p:cNvSpPr>
                <a:spLocks/>
              </p:cNvSpPr>
              <p:nvPr/>
            </p:nvSpPr>
            <p:spPr bwMode="auto">
              <a:xfrm>
                <a:off x="4087" y="3711"/>
                <a:ext cx="19" cy="16"/>
              </a:xfrm>
              <a:custGeom>
                <a:avLst/>
                <a:gdLst>
                  <a:gd name="T0" fmla="*/ 11 w 59"/>
                  <a:gd name="T1" fmla="*/ 59 h 59"/>
                  <a:gd name="T2" fmla="*/ 0 w 59"/>
                  <a:gd name="T3" fmla="*/ 50 h 59"/>
                  <a:gd name="T4" fmla="*/ 48 w 59"/>
                  <a:gd name="T5" fmla="*/ 0 h 59"/>
                  <a:gd name="T6" fmla="*/ 59 w 59"/>
                  <a:gd name="T7" fmla="*/ 9 h 59"/>
                  <a:gd name="T8" fmla="*/ 11 w 59"/>
                  <a:gd name="T9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9">
                    <a:moveTo>
                      <a:pt x="11" y="59"/>
                    </a:moveTo>
                    <a:lnTo>
                      <a:pt x="0" y="50"/>
                    </a:lnTo>
                    <a:lnTo>
                      <a:pt x="48" y="0"/>
                    </a:lnTo>
                    <a:lnTo>
                      <a:pt x="59" y="9"/>
                    </a:lnTo>
                    <a:lnTo>
                      <a:pt x="11" y="59"/>
                    </a:lnTo>
                    <a:close/>
                  </a:path>
                </a:pathLst>
              </a:custGeom>
              <a:solidFill>
                <a:srgbClr val="1F1A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2" name="Group 75"/>
            <p:cNvGrpSpPr>
              <a:grpSpLocks/>
            </p:cNvGrpSpPr>
            <p:nvPr/>
          </p:nvGrpSpPr>
          <p:grpSpPr bwMode="auto">
            <a:xfrm>
              <a:off x="5932488" y="4503738"/>
              <a:ext cx="615950" cy="1244600"/>
              <a:chOff x="3915" y="3218"/>
              <a:chExt cx="457" cy="916"/>
            </a:xfrm>
          </p:grpSpPr>
          <p:sp>
            <p:nvSpPr>
              <p:cNvPr id="29" name="Freeform 76"/>
              <p:cNvSpPr>
                <a:spLocks/>
              </p:cNvSpPr>
              <p:nvPr/>
            </p:nvSpPr>
            <p:spPr bwMode="auto">
              <a:xfrm rot="-895885">
                <a:off x="4056" y="3218"/>
                <a:ext cx="126" cy="154"/>
              </a:xfrm>
              <a:custGeom>
                <a:avLst/>
                <a:gdLst>
                  <a:gd name="T0" fmla="*/ 270 w 391"/>
                  <a:gd name="T1" fmla="*/ 194 h 332"/>
                  <a:gd name="T2" fmla="*/ 303 w 391"/>
                  <a:gd name="T3" fmla="*/ 138 h 332"/>
                  <a:gd name="T4" fmla="*/ 319 w 391"/>
                  <a:gd name="T5" fmla="*/ 83 h 332"/>
                  <a:gd name="T6" fmla="*/ 308 w 391"/>
                  <a:gd name="T7" fmla="*/ 44 h 332"/>
                  <a:gd name="T8" fmla="*/ 292 w 391"/>
                  <a:gd name="T9" fmla="*/ 17 h 332"/>
                  <a:gd name="T10" fmla="*/ 248 w 391"/>
                  <a:gd name="T11" fmla="*/ 0 h 332"/>
                  <a:gd name="T12" fmla="*/ 198 w 391"/>
                  <a:gd name="T13" fmla="*/ 0 h 332"/>
                  <a:gd name="T14" fmla="*/ 127 w 391"/>
                  <a:gd name="T15" fmla="*/ 22 h 332"/>
                  <a:gd name="T16" fmla="*/ 55 w 391"/>
                  <a:gd name="T17" fmla="*/ 88 h 332"/>
                  <a:gd name="T18" fmla="*/ 11 w 391"/>
                  <a:gd name="T19" fmla="*/ 160 h 332"/>
                  <a:gd name="T20" fmla="*/ 0 w 391"/>
                  <a:gd name="T21" fmla="*/ 237 h 332"/>
                  <a:gd name="T22" fmla="*/ 17 w 391"/>
                  <a:gd name="T23" fmla="*/ 282 h 332"/>
                  <a:gd name="T24" fmla="*/ 55 w 391"/>
                  <a:gd name="T25" fmla="*/ 315 h 332"/>
                  <a:gd name="T26" fmla="*/ 105 w 391"/>
                  <a:gd name="T27" fmla="*/ 332 h 332"/>
                  <a:gd name="T28" fmla="*/ 160 w 391"/>
                  <a:gd name="T29" fmla="*/ 321 h 332"/>
                  <a:gd name="T30" fmla="*/ 221 w 391"/>
                  <a:gd name="T31" fmla="*/ 282 h 332"/>
                  <a:gd name="T32" fmla="*/ 253 w 391"/>
                  <a:gd name="T33" fmla="*/ 244 h 332"/>
                  <a:gd name="T34" fmla="*/ 319 w 391"/>
                  <a:gd name="T35" fmla="*/ 277 h 332"/>
                  <a:gd name="T36" fmla="*/ 364 w 391"/>
                  <a:gd name="T37" fmla="*/ 304 h 332"/>
                  <a:gd name="T38" fmla="*/ 381 w 391"/>
                  <a:gd name="T39" fmla="*/ 304 h 332"/>
                  <a:gd name="T40" fmla="*/ 391 w 391"/>
                  <a:gd name="T41" fmla="*/ 271 h 332"/>
                  <a:gd name="T42" fmla="*/ 374 w 391"/>
                  <a:gd name="T43" fmla="*/ 249 h 332"/>
                  <a:gd name="T44" fmla="*/ 331 w 391"/>
                  <a:gd name="T45" fmla="*/ 254 h 332"/>
                  <a:gd name="T46" fmla="*/ 298 w 391"/>
                  <a:gd name="T47" fmla="*/ 237 h 332"/>
                  <a:gd name="T48" fmla="*/ 270 w 391"/>
                  <a:gd name="T49" fmla="*/ 194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91" h="332">
                    <a:moveTo>
                      <a:pt x="270" y="194"/>
                    </a:moveTo>
                    <a:lnTo>
                      <a:pt x="303" y="138"/>
                    </a:lnTo>
                    <a:lnTo>
                      <a:pt x="319" y="83"/>
                    </a:lnTo>
                    <a:lnTo>
                      <a:pt x="308" y="44"/>
                    </a:lnTo>
                    <a:lnTo>
                      <a:pt x="292" y="17"/>
                    </a:lnTo>
                    <a:lnTo>
                      <a:pt x="248" y="0"/>
                    </a:lnTo>
                    <a:lnTo>
                      <a:pt x="198" y="0"/>
                    </a:lnTo>
                    <a:lnTo>
                      <a:pt x="127" y="22"/>
                    </a:lnTo>
                    <a:lnTo>
                      <a:pt x="55" y="88"/>
                    </a:lnTo>
                    <a:lnTo>
                      <a:pt x="11" y="160"/>
                    </a:lnTo>
                    <a:lnTo>
                      <a:pt x="0" y="237"/>
                    </a:lnTo>
                    <a:lnTo>
                      <a:pt x="17" y="282"/>
                    </a:lnTo>
                    <a:lnTo>
                      <a:pt x="55" y="315"/>
                    </a:lnTo>
                    <a:lnTo>
                      <a:pt x="105" y="332"/>
                    </a:lnTo>
                    <a:lnTo>
                      <a:pt x="160" y="321"/>
                    </a:lnTo>
                    <a:lnTo>
                      <a:pt x="221" y="282"/>
                    </a:lnTo>
                    <a:lnTo>
                      <a:pt x="253" y="244"/>
                    </a:lnTo>
                    <a:lnTo>
                      <a:pt x="319" y="277"/>
                    </a:lnTo>
                    <a:lnTo>
                      <a:pt x="364" y="304"/>
                    </a:lnTo>
                    <a:lnTo>
                      <a:pt x="381" y="304"/>
                    </a:lnTo>
                    <a:lnTo>
                      <a:pt x="391" y="271"/>
                    </a:lnTo>
                    <a:lnTo>
                      <a:pt x="374" y="249"/>
                    </a:lnTo>
                    <a:lnTo>
                      <a:pt x="331" y="254"/>
                    </a:lnTo>
                    <a:lnTo>
                      <a:pt x="298" y="237"/>
                    </a:lnTo>
                    <a:lnTo>
                      <a:pt x="270" y="1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0" name="Freeform 77"/>
              <p:cNvSpPr>
                <a:spLocks/>
              </p:cNvSpPr>
              <p:nvPr/>
            </p:nvSpPr>
            <p:spPr bwMode="auto">
              <a:xfrm rot="-831444">
                <a:off x="4037" y="3414"/>
                <a:ext cx="129" cy="314"/>
              </a:xfrm>
              <a:custGeom>
                <a:avLst/>
                <a:gdLst>
                  <a:gd name="T0" fmla="*/ 138 w 382"/>
                  <a:gd name="T1" fmla="*/ 83 h 548"/>
                  <a:gd name="T2" fmla="*/ 222 w 382"/>
                  <a:gd name="T3" fmla="*/ 22 h 548"/>
                  <a:gd name="T4" fmla="*/ 282 w 382"/>
                  <a:gd name="T5" fmla="*/ 0 h 548"/>
                  <a:gd name="T6" fmla="*/ 321 w 382"/>
                  <a:gd name="T7" fmla="*/ 0 h 548"/>
                  <a:gd name="T8" fmla="*/ 354 w 382"/>
                  <a:gd name="T9" fmla="*/ 17 h 548"/>
                  <a:gd name="T10" fmla="*/ 382 w 382"/>
                  <a:gd name="T11" fmla="*/ 60 h 548"/>
                  <a:gd name="T12" fmla="*/ 382 w 382"/>
                  <a:gd name="T13" fmla="*/ 99 h 548"/>
                  <a:gd name="T14" fmla="*/ 349 w 382"/>
                  <a:gd name="T15" fmla="*/ 170 h 548"/>
                  <a:gd name="T16" fmla="*/ 287 w 382"/>
                  <a:gd name="T17" fmla="*/ 214 h 548"/>
                  <a:gd name="T18" fmla="*/ 249 w 382"/>
                  <a:gd name="T19" fmla="*/ 263 h 548"/>
                  <a:gd name="T20" fmla="*/ 222 w 382"/>
                  <a:gd name="T21" fmla="*/ 323 h 548"/>
                  <a:gd name="T22" fmla="*/ 210 w 382"/>
                  <a:gd name="T23" fmla="*/ 400 h 548"/>
                  <a:gd name="T24" fmla="*/ 227 w 382"/>
                  <a:gd name="T25" fmla="*/ 460 h 548"/>
                  <a:gd name="T26" fmla="*/ 222 w 382"/>
                  <a:gd name="T27" fmla="*/ 504 h 548"/>
                  <a:gd name="T28" fmla="*/ 194 w 382"/>
                  <a:gd name="T29" fmla="*/ 531 h 548"/>
                  <a:gd name="T30" fmla="*/ 144 w 382"/>
                  <a:gd name="T31" fmla="*/ 548 h 548"/>
                  <a:gd name="T32" fmla="*/ 78 w 382"/>
                  <a:gd name="T33" fmla="*/ 520 h 548"/>
                  <a:gd name="T34" fmla="*/ 28 w 382"/>
                  <a:gd name="T35" fmla="*/ 472 h 548"/>
                  <a:gd name="T36" fmla="*/ 0 w 382"/>
                  <a:gd name="T37" fmla="*/ 378 h 548"/>
                  <a:gd name="T38" fmla="*/ 0 w 382"/>
                  <a:gd name="T39" fmla="*/ 301 h 548"/>
                  <a:gd name="T40" fmla="*/ 23 w 382"/>
                  <a:gd name="T41" fmla="*/ 219 h 548"/>
                  <a:gd name="T42" fmla="*/ 61 w 382"/>
                  <a:gd name="T43" fmla="*/ 159 h 548"/>
                  <a:gd name="T44" fmla="*/ 95 w 382"/>
                  <a:gd name="T45" fmla="*/ 116 h 548"/>
                  <a:gd name="T46" fmla="*/ 138 w 382"/>
                  <a:gd name="T47" fmla="*/ 83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2" h="548">
                    <a:moveTo>
                      <a:pt x="138" y="83"/>
                    </a:moveTo>
                    <a:lnTo>
                      <a:pt x="222" y="22"/>
                    </a:lnTo>
                    <a:lnTo>
                      <a:pt x="282" y="0"/>
                    </a:lnTo>
                    <a:lnTo>
                      <a:pt x="321" y="0"/>
                    </a:lnTo>
                    <a:lnTo>
                      <a:pt x="354" y="17"/>
                    </a:lnTo>
                    <a:lnTo>
                      <a:pt x="382" y="60"/>
                    </a:lnTo>
                    <a:lnTo>
                      <a:pt x="382" y="99"/>
                    </a:lnTo>
                    <a:lnTo>
                      <a:pt x="349" y="170"/>
                    </a:lnTo>
                    <a:lnTo>
                      <a:pt x="287" y="214"/>
                    </a:lnTo>
                    <a:lnTo>
                      <a:pt x="249" y="263"/>
                    </a:lnTo>
                    <a:lnTo>
                      <a:pt x="222" y="323"/>
                    </a:lnTo>
                    <a:lnTo>
                      <a:pt x="210" y="400"/>
                    </a:lnTo>
                    <a:lnTo>
                      <a:pt x="227" y="460"/>
                    </a:lnTo>
                    <a:lnTo>
                      <a:pt x="222" y="504"/>
                    </a:lnTo>
                    <a:lnTo>
                      <a:pt x="194" y="531"/>
                    </a:lnTo>
                    <a:lnTo>
                      <a:pt x="144" y="548"/>
                    </a:lnTo>
                    <a:lnTo>
                      <a:pt x="78" y="520"/>
                    </a:lnTo>
                    <a:lnTo>
                      <a:pt x="28" y="472"/>
                    </a:lnTo>
                    <a:lnTo>
                      <a:pt x="0" y="378"/>
                    </a:lnTo>
                    <a:lnTo>
                      <a:pt x="0" y="301"/>
                    </a:lnTo>
                    <a:lnTo>
                      <a:pt x="23" y="219"/>
                    </a:lnTo>
                    <a:lnTo>
                      <a:pt x="61" y="159"/>
                    </a:lnTo>
                    <a:lnTo>
                      <a:pt x="95" y="116"/>
                    </a:lnTo>
                    <a:lnTo>
                      <a:pt x="138" y="8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" name="Freeform 78"/>
              <p:cNvSpPr>
                <a:spLocks/>
              </p:cNvSpPr>
              <p:nvPr/>
            </p:nvSpPr>
            <p:spPr bwMode="auto">
              <a:xfrm>
                <a:off x="4105" y="3700"/>
                <a:ext cx="86" cy="389"/>
              </a:xfrm>
              <a:custGeom>
                <a:avLst/>
                <a:gdLst>
                  <a:gd name="T0" fmla="*/ 39 w 267"/>
                  <a:gd name="T1" fmla="*/ 0 h 840"/>
                  <a:gd name="T2" fmla="*/ 0 w 267"/>
                  <a:gd name="T3" fmla="*/ 15 h 840"/>
                  <a:gd name="T4" fmla="*/ 5 w 267"/>
                  <a:gd name="T5" fmla="*/ 60 h 840"/>
                  <a:gd name="T6" fmla="*/ 22 w 267"/>
                  <a:gd name="T7" fmla="*/ 86 h 840"/>
                  <a:gd name="T8" fmla="*/ 66 w 267"/>
                  <a:gd name="T9" fmla="*/ 174 h 840"/>
                  <a:gd name="T10" fmla="*/ 111 w 267"/>
                  <a:gd name="T11" fmla="*/ 332 h 840"/>
                  <a:gd name="T12" fmla="*/ 123 w 267"/>
                  <a:gd name="T13" fmla="*/ 425 h 840"/>
                  <a:gd name="T14" fmla="*/ 83 w 267"/>
                  <a:gd name="T15" fmla="*/ 561 h 840"/>
                  <a:gd name="T16" fmla="*/ 39 w 267"/>
                  <a:gd name="T17" fmla="*/ 670 h 840"/>
                  <a:gd name="T18" fmla="*/ 22 w 267"/>
                  <a:gd name="T19" fmla="*/ 763 h 840"/>
                  <a:gd name="T20" fmla="*/ 39 w 267"/>
                  <a:gd name="T21" fmla="*/ 786 h 840"/>
                  <a:gd name="T22" fmla="*/ 83 w 267"/>
                  <a:gd name="T23" fmla="*/ 796 h 840"/>
                  <a:gd name="T24" fmla="*/ 183 w 267"/>
                  <a:gd name="T25" fmla="*/ 834 h 840"/>
                  <a:gd name="T26" fmla="*/ 222 w 267"/>
                  <a:gd name="T27" fmla="*/ 840 h 840"/>
                  <a:gd name="T28" fmla="*/ 267 w 267"/>
                  <a:gd name="T29" fmla="*/ 802 h 840"/>
                  <a:gd name="T30" fmla="*/ 200 w 267"/>
                  <a:gd name="T31" fmla="*/ 779 h 840"/>
                  <a:gd name="T32" fmla="*/ 106 w 267"/>
                  <a:gd name="T33" fmla="*/ 763 h 840"/>
                  <a:gd name="T34" fmla="*/ 72 w 267"/>
                  <a:gd name="T35" fmla="*/ 736 h 840"/>
                  <a:gd name="T36" fmla="*/ 66 w 267"/>
                  <a:gd name="T37" fmla="*/ 698 h 840"/>
                  <a:gd name="T38" fmla="*/ 106 w 267"/>
                  <a:gd name="T39" fmla="*/ 627 h 840"/>
                  <a:gd name="T40" fmla="*/ 138 w 267"/>
                  <a:gd name="T41" fmla="*/ 528 h 840"/>
                  <a:gd name="T42" fmla="*/ 172 w 267"/>
                  <a:gd name="T43" fmla="*/ 408 h 840"/>
                  <a:gd name="T44" fmla="*/ 167 w 267"/>
                  <a:gd name="T45" fmla="*/ 354 h 840"/>
                  <a:gd name="T46" fmla="*/ 161 w 267"/>
                  <a:gd name="T47" fmla="*/ 272 h 840"/>
                  <a:gd name="T48" fmla="*/ 133 w 267"/>
                  <a:gd name="T49" fmla="*/ 174 h 840"/>
                  <a:gd name="T50" fmla="*/ 111 w 267"/>
                  <a:gd name="T51" fmla="*/ 86 h 840"/>
                  <a:gd name="T52" fmla="*/ 78 w 267"/>
                  <a:gd name="T53" fmla="*/ 22 h 840"/>
                  <a:gd name="T54" fmla="*/ 39 w 267"/>
                  <a:gd name="T55" fmla="*/ 0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67" h="840">
                    <a:moveTo>
                      <a:pt x="39" y="0"/>
                    </a:moveTo>
                    <a:lnTo>
                      <a:pt x="0" y="15"/>
                    </a:lnTo>
                    <a:lnTo>
                      <a:pt x="5" y="60"/>
                    </a:lnTo>
                    <a:lnTo>
                      <a:pt x="22" y="86"/>
                    </a:lnTo>
                    <a:lnTo>
                      <a:pt x="66" y="174"/>
                    </a:lnTo>
                    <a:lnTo>
                      <a:pt x="111" y="332"/>
                    </a:lnTo>
                    <a:lnTo>
                      <a:pt x="123" y="425"/>
                    </a:lnTo>
                    <a:lnTo>
                      <a:pt x="83" y="561"/>
                    </a:lnTo>
                    <a:lnTo>
                      <a:pt x="39" y="670"/>
                    </a:lnTo>
                    <a:lnTo>
                      <a:pt x="22" y="763"/>
                    </a:lnTo>
                    <a:lnTo>
                      <a:pt x="39" y="786"/>
                    </a:lnTo>
                    <a:lnTo>
                      <a:pt x="83" y="796"/>
                    </a:lnTo>
                    <a:lnTo>
                      <a:pt x="183" y="834"/>
                    </a:lnTo>
                    <a:lnTo>
                      <a:pt x="222" y="840"/>
                    </a:lnTo>
                    <a:lnTo>
                      <a:pt x="267" y="802"/>
                    </a:lnTo>
                    <a:lnTo>
                      <a:pt x="200" y="779"/>
                    </a:lnTo>
                    <a:lnTo>
                      <a:pt x="106" y="763"/>
                    </a:lnTo>
                    <a:lnTo>
                      <a:pt x="72" y="736"/>
                    </a:lnTo>
                    <a:lnTo>
                      <a:pt x="66" y="698"/>
                    </a:lnTo>
                    <a:lnTo>
                      <a:pt x="106" y="627"/>
                    </a:lnTo>
                    <a:lnTo>
                      <a:pt x="138" y="528"/>
                    </a:lnTo>
                    <a:lnTo>
                      <a:pt x="172" y="408"/>
                    </a:lnTo>
                    <a:lnTo>
                      <a:pt x="167" y="354"/>
                    </a:lnTo>
                    <a:lnTo>
                      <a:pt x="161" y="272"/>
                    </a:lnTo>
                    <a:lnTo>
                      <a:pt x="133" y="174"/>
                    </a:lnTo>
                    <a:lnTo>
                      <a:pt x="111" y="86"/>
                    </a:lnTo>
                    <a:lnTo>
                      <a:pt x="78" y="22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Freeform 79"/>
              <p:cNvSpPr>
                <a:spLocks/>
              </p:cNvSpPr>
              <p:nvPr/>
            </p:nvSpPr>
            <p:spPr bwMode="auto">
              <a:xfrm>
                <a:off x="4070" y="3695"/>
                <a:ext cx="64" cy="439"/>
              </a:xfrm>
              <a:custGeom>
                <a:avLst/>
                <a:gdLst>
                  <a:gd name="T0" fmla="*/ 45 w 197"/>
                  <a:gd name="T1" fmla="*/ 38 h 946"/>
                  <a:gd name="T2" fmla="*/ 78 w 197"/>
                  <a:gd name="T3" fmla="*/ 0 h 946"/>
                  <a:gd name="T4" fmla="*/ 124 w 197"/>
                  <a:gd name="T5" fmla="*/ 11 h 946"/>
                  <a:gd name="T6" fmla="*/ 135 w 197"/>
                  <a:gd name="T7" fmla="*/ 54 h 946"/>
                  <a:gd name="T8" fmla="*/ 151 w 197"/>
                  <a:gd name="T9" fmla="*/ 234 h 946"/>
                  <a:gd name="T10" fmla="*/ 146 w 197"/>
                  <a:gd name="T11" fmla="*/ 380 h 946"/>
                  <a:gd name="T12" fmla="*/ 135 w 197"/>
                  <a:gd name="T13" fmla="*/ 484 h 946"/>
                  <a:gd name="T14" fmla="*/ 95 w 197"/>
                  <a:gd name="T15" fmla="*/ 685 h 946"/>
                  <a:gd name="T16" fmla="*/ 67 w 197"/>
                  <a:gd name="T17" fmla="*/ 783 h 946"/>
                  <a:gd name="T18" fmla="*/ 78 w 197"/>
                  <a:gd name="T19" fmla="*/ 816 h 946"/>
                  <a:gd name="T20" fmla="*/ 151 w 197"/>
                  <a:gd name="T21" fmla="*/ 865 h 946"/>
                  <a:gd name="T22" fmla="*/ 197 w 197"/>
                  <a:gd name="T23" fmla="*/ 924 h 946"/>
                  <a:gd name="T24" fmla="*/ 185 w 197"/>
                  <a:gd name="T25" fmla="*/ 941 h 946"/>
                  <a:gd name="T26" fmla="*/ 129 w 197"/>
                  <a:gd name="T27" fmla="*/ 946 h 946"/>
                  <a:gd name="T28" fmla="*/ 95 w 197"/>
                  <a:gd name="T29" fmla="*/ 936 h 946"/>
                  <a:gd name="T30" fmla="*/ 84 w 197"/>
                  <a:gd name="T31" fmla="*/ 903 h 946"/>
                  <a:gd name="T32" fmla="*/ 78 w 197"/>
                  <a:gd name="T33" fmla="*/ 870 h 946"/>
                  <a:gd name="T34" fmla="*/ 34 w 197"/>
                  <a:gd name="T35" fmla="*/ 821 h 946"/>
                  <a:gd name="T36" fmla="*/ 0 w 197"/>
                  <a:gd name="T37" fmla="*/ 788 h 946"/>
                  <a:gd name="T38" fmla="*/ 11 w 197"/>
                  <a:gd name="T39" fmla="*/ 740 h 946"/>
                  <a:gd name="T40" fmla="*/ 50 w 197"/>
                  <a:gd name="T41" fmla="*/ 691 h 946"/>
                  <a:gd name="T42" fmla="*/ 78 w 197"/>
                  <a:gd name="T43" fmla="*/ 571 h 946"/>
                  <a:gd name="T44" fmla="*/ 90 w 197"/>
                  <a:gd name="T45" fmla="*/ 441 h 946"/>
                  <a:gd name="T46" fmla="*/ 84 w 197"/>
                  <a:gd name="T47" fmla="*/ 304 h 946"/>
                  <a:gd name="T48" fmla="*/ 61 w 197"/>
                  <a:gd name="T49" fmla="*/ 168 h 946"/>
                  <a:gd name="T50" fmla="*/ 34 w 197"/>
                  <a:gd name="T51" fmla="*/ 71 h 946"/>
                  <a:gd name="T52" fmla="*/ 45 w 197"/>
                  <a:gd name="T53" fmla="*/ 38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7" h="946">
                    <a:moveTo>
                      <a:pt x="45" y="38"/>
                    </a:moveTo>
                    <a:lnTo>
                      <a:pt x="78" y="0"/>
                    </a:lnTo>
                    <a:lnTo>
                      <a:pt x="124" y="11"/>
                    </a:lnTo>
                    <a:lnTo>
                      <a:pt x="135" y="54"/>
                    </a:lnTo>
                    <a:lnTo>
                      <a:pt x="151" y="234"/>
                    </a:lnTo>
                    <a:lnTo>
                      <a:pt x="146" y="380"/>
                    </a:lnTo>
                    <a:lnTo>
                      <a:pt x="135" y="484"/>
                    </a:lnTo>
                    <a:lnTo>
                      <a:pt x="95" y="685"/>
                    </a:lnTo>
                    <a:lnTo>
                      <a:pt x="67" y="783"/>
                    </a:lnTo>
                    <a:lnTo>
                      <a:pt x="78" y="816"/>
                    </a:lnTo>
                    <a:lnTo>
                      <a:pt x="151" y="865"/>
                    </a:lnTo>
                    <a:lnTo>
                      <a:pt x="197" y="924"/>
                    </a:lnTo>
                    <a:lnTo>
                      <a:pt x="185" y="941"/>
                    </a:lnTo>
                    <a:lnTo>
                      <a:pt x="129" y="946"/>
                    </a:lnTo>
                    <a:lnTo>
                      <a:pt x="95" y="936"/>
                    </a:lnTo>
                    <a:lnTo>
                      <a:pt x="84" y="903"/>
                    </a:lnTo>
                    <a:lnTo>
                      <a:pt x="78" y="870"/>
                    </a:lnTo>
                    <a:lnTo>
                      <a:pt x="34" y="821"/>
                    </a:lnTo>
                    <a:lnTo>
                      <a:pt x="0" y="788"/>
                    </a:lnTo>
                    <a:lnTo>
                      <a:pt x="11" y="740"/>
                    </a:lnTo>
                    <a:lnTo>
                      <a:pt x="50" y="691"/>
                    </a:lnTo>
                    <a:lnTo>
                      <a:pt x="78" y="571"/>
                    </a:lnTo>
                    <a:lnTo>
                      <a:pt x="90" y="441"/>
                    </a:lnTo>
                    <a:lnTo>
                      <a:pt x="84" y="304"/>
                    </a:lnTo>
                    <a:lnTo>
                      <a:pt x="61" y="168"/>
                    </a:lnTo>
                    <a:lnTo>
                      <a:pt x="34" y="71"/>
                    </a:lnTo>
                    <a:lnTo>
                      <a:pt x="45" y="3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Freeform 80"/>
              <p:cNvSpPr>
                <a:spLocks/>
              </p:cNvSpPr>
              <p:nvPr/>
            </p:nvSpPr>
            <p:spPr bwMode="auto">
              <a:xfrm rot="15956752" flipH="1">
                <a:off x="4174" y="3353"/>
                <a:ext cx="158" cy="239"/>
              </a:xfrm>
              <a:custGeom>
                <a:avLst/>
                <a:gdLst>
                  <a:gd name="T0" fmla="*/ 55 w 488"/>
                  <a:gd name="T1" fmla="*/ 0 h 516"/>
                  <a:gd name="T2" fmla="*/ 0 w 488"/>
                  <a:gd name="T3" fmla="*/ 17 h 516"/>
                  <a:gd name="T4" fmla="*/ 0 w 488"/>
                  <a:gd name="T5" fmla="*/ 55 h 516"/>
                  <a:gd name="T6" fmla="*/ 27 w 488"/>
                  <a:gd name="T7" fmla="*/ 82 h 516"/>
                  <a:gd name="T8" fmla="*/ 93 w 488"/>
                  <a:gd name="T9" fmla="*/ 121 h 516"/>
                  <a:gd name="T10" fmla="*/ 214 w 488"/>
                  <a:gd name="T11" fmla="*/ 198 h 516"/>
                  <a:gd name="T12" fmla="*/ 285 w 488"/>
                  <a:gd name="T13" fmla="*/ 247 h 516"/>
                  <a:gd name="T14" fmla="*/ 329 w 488"/>
                  <a:gd name="T15" fmla="*/ 318 h 516"/>
                  <a:gd name="T16" fmla="*/ 384 w 488"/>
                  <a:gd name="T17" fmla="*/ 412 h 516"/>
                  <a:gd name="T18" fmla="*/ 390 w 488"/>
                  <a:gd name="T19" fmla="*/ 488 h 516"/>
                  <a:gd name="T20" fmla="*/ 423 w 488"/>
                  <a:gd name="T21" fmla="*/ 516 h 516"/>
                  <a:gd name="T22" fmla="*/ 488 w 488"/>
                  <a:gd name="T23" fmla="*/ 455 h 516"/>
                  <a:gd name="T24" fmla="*/ 438 w 488"/>
                  <a:gd name="T25" fmla="*/ 428 h 516"/>
                  <a:gd name="T26" fmla="*/ 390 w 488"/>
                  <a:gd name="T27" fmla="*/ 345 h 516"/>
                  <a:gd name="T28" fmla="*/ 345 w 488"/>
                  <a:gd name="T29" fmla="*/ 269 h 516"/>
                  <a:gd name="T30" fmla="*/ 329 w 488"/>
                  <a:gd name="T31" fmla="*/ 224 h 516"/>
                  <a:gd name="T32" fmla="*/ 291 w 488"/>
                  <a:gd name="T33" fmla="*/ 176 h 516"/>
                  <a:gd name="T34" fmla="*/ 219 w 488"/>
                  <a:gd name="T35" fmla="*/ 121 h 516"/>
                  <a:gd name="T36" fmla="*/ 137 w 488"/>
                  <a:gd name="T37" fmla="*/ 65 h 516"/>
                  <a:gd name="T38" fmla="*/ 55 w 488"/>
                  <a:gd name="T39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88" h="516">
                    <a:moveTo>
                      <a:pt x="55" y="0"/>
                    </a:moveTo>
                    <a:lnTo>
                      <a:pt x="0" y="17"/>
                    </a:lnTo>
                    <a:lnTo>
                      <a:pt x="0" y="55"/>
                    </a:lnTo>
                    <a:lnTo>
                      <a:pt x="27" y="82"/>
                    </a:lnTo>
                    <a:lnTo>
                      <a:pt x="93" y="121"/>
                    </a:lnTo>
                    <a:lnTo>
                      <a:pt x="214" y="198"/>
                    </a:lnTo>
                    <a:lnTo>
                      <a:pt x="285" y="247"/>
                    </a:lnTo>
                    <a:lnTo>
                      <a:pt x="329" y="318"/>
                    </a:lnTo>
                    <a:lnTo>
                      <a:pt x="384" y="412"/>
                    </a:lnTo>
                    <a:lnTo>
                      <a:pt x="390" y="488"/>
                    </a:lnTo>
                    <a:lnTo>
                      <a:pt x="423" y="516"/>
                    </a:lnTo>
                    <a:lnTo>
                      <a:pt x="488" y="455"/>
                    </a:lnTo>
                    <a:lnTo>
                      <a:pt x="438" y="428"/>
                    </a:lnTo>
                    <a:lnTo>
                      <a:pt x="390" y="345"/>
                    </a:lnTo>
                    <a:lnTo>
                      <a:pt x="345" y="269"/>
                    </a:lnTo>
                    <a:lnTo>
                      <a:pt x="329" y="224"/>
                    </a:lnTo>
                    <a:lnTo>
                      <a:pt x="291" y="176"/>
                    </a:lnTo>
                    <a:lnTo>
                      <a:pt x="219" y="121"/>
                    </a:lnTo>
                    <a:lnTo>
                      <a:pt x="137" y="65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Freeform 81"/>
              <p:cNvSpPr>
                <a:spLocks/>
              </p:cNvSpPr>
              <p:nvPr/>
            </p:nvSpPr>
            <p:spPr bwMode="auto">
              <a:xfrm rot="20223587" flipH="1">
                <a:off x="3915" y="3451"/>
                <a:ext cx="202" cy="239"/>
              </a:xfrm>
              <a:custGeom>
                <a:avLst/>
                <a:gdLst>
                  <a:gd name="T0" fmla="*/ 55 w 488"/>
                  <a:gd name="T1" fmla="*/ 0 h 516"/>
                  <a:gd name="T2" fmla="*/ 0 w 488"/>
                  <a:gd name="T3" fmla="*/ 17 h 516"/>
                  <a:gd name="T4" fmla="*/ 0 w 488"/>
                  <a:gd name="T5" fmla="*/ 55 h 516"/>
                  <a:gd name="T6" fmla="*/ 27 w 488"/>
                  <a:gd name="T7" fmla="*/ 82 h 516"/>
                  <a:gd name="T8" fmla="*/ 93 w 488"/>
                  <a:gd name="T9" fmla="*/ 121 h 516"/>
                  <a:gd name="T10" fmla="*/ 214 w 488"/>
                  <a:gd name="T11" fmla="*/ 198 h 516"/>
                  <a:gd name="T12" fmla="*/ 285 w 488"/>
                  <a:gd name="T13" fmla="*/ 247 h 516"/>
                  <a:gd name="T14" fmla="*/ 329 w 488"/>
                  <a:gd name="T15" fmla="*/ 318 h 516"/>
                  <a:gd name="T16" fmla="*/ 384 w 488"/>
                  <a:gd name="T17" fmla="*/ 412 h 516"/>
                  <a:gd name="T18" fmla="*/ 390 w 488"/>
                  <a:gd name="T19" fmla="*/ 488 h 516"/>
                  <a:gd name="T20" fmla="*/ 423 w 488"/>
                  <a:gd name="T21" fmla="*/ 516 h 516"/>
                  <a:gd name="T22" fmla="*/ 488 w 488"/>
                  <a:gd name="T23" fmla="*/ 455 h 516"/>
                  <a:gd name="T24" fmla="*/ 438 w 488"/>
                  <a:gd name="T25" fmla="*/ 428 h 516"/>
                  <a:gd name="T26" fmla="*/ 390 w 488"/>
                  <a:gd name="T27" fmla="*/ 345 h 516"/>
                  <a:gd name="T28" fmla="*/ 345 w 488"/>
                  <a:gd name="T29" fmla="*/ 269 h 516"/>
                  <a:gd name="T30" fmla="*/ 329 w 488"/>
                  <a:gd name="T31" fmla="*/ 224 h 516"/>
                  <a:gd name="T32" fmla="*/ 291 w 488"/>
                  <a:gd name="T33" fmla="*/ 176 h 516"/>
                  <a:gd name="T34" fmla="*/ 219 w 488"/>
                  <a:gd name="T35" fmla="*/ 121 h 516"/>
                  <a:gd name="T36" fmla="*/ 137 w 488"/>
                  <a:gd name="T37" fmla="*/ 65 h 516"/>
                  <a:gd name="T38" fmla="*/ 55 w 488"/>
                  <a:gd name="T39" fmla="*/ 0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88" h="516">
                    <a:moveTo>
                      <a:pt x="55" y="0"/>
                    </a:moveTo>
                    <a:lnTo>
                      <a:pt x="0" y="17"/>
                    </a:lnTo>
                    <a:lnTo>
                      <a:pt x="0" y="55"/>
                    </a:lnTo>
                    <a:lnTo>
                      <a:pt x="27" y="82"/>
                    </a:lnTo>
                    <a:lnTo>
                      <a:pt x="93" y="121"/>
                    </a:lnTo>
                    <a:lnTo>
                      <a:pt x="214" y="198"/>
                    </a:lnTo>
                    <a:lnTo>
                      <a:pt x="285" y="247"/>
                    </a:lnTo>
                    <a:lnTo>
                      <a:pt x="329" y="318"/>
                    </a:lnTo>
                    <a:lnTo>
                      <a:pt x="384" y="412"/>
                    </a:lnTo>
                    <a:lnTo>
                      <a:pt x="390" y="488"/>
                    </a:lnTo>
                    <a:lnTo>
                      <a:pt x="423" y="516"/>
                    </a:lnTo>
                    <a:lnTo>
                      <a:pt x="488" y="455"/>
                    </a:lnTo>
                    <a:lnTo>
                      <a:pt x="438" y="428"/>
                    </a:lnTo>
                    <a:lnTo>
                      <a:pt x="390" y="345"/>
                    </a:lnTo>
                    <a:lnTo>
                      <a:pt x="345" y="269"/>
                    </a:lnTo>
                    <a:lnTo>
                      <a:pt x="329" y="224"/>
                    </a:lnTo>
                    <a:lnTo>
                      <a:pt x="291" y="176"/>
                    </a:lnTo>
                    <a:lnTo>
                      <a:pt x="219" y="121"/>
                    </a:lnTo>
                    <a:lnTo>
                      <a:pt x="137" y="65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3" name="AutoShape 82"/>
            <p:cNvSpPr>
              <a:spLocks noChangeArrowheads="1"/>
            </p:cNvSpPr>
            <p:nvPr/>
          </p:nvSpPr>
          <p:spPr bwMode="auto">
            <a:xfrm>
              <a:off x="4967288" y="3697288"/>
              <a:ext cx="1397000" cy="393700"/>
            </a:xfrm>
            <a:prstGeom prst="wedgeRoundRectCallout">
              <a:avLst>
                <a:gd name="adj1" fmla="val 14046"/>
                <a:gd name="adj2" fmla="val 195958"/>
                <a:gd name="adj3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6195" tIns="48097" rIns="96195" bIns="48097" anchor="ctr" anchorCtr="1"/>
            <a:lstStyle>
              <a:lvl1pPr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1013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62025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43038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24050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3812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384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2956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528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hangingPunct="0">
                <a:buClrTx/>
                <a:buFontTx/>
                <a:buNone/>
              </a:pPr>
              <a:r>
                <a:rPr lang="fr-FR" altLang="fr-FR" sz="1100">
                  <a:effectLst/>
                  <a:latin typeface="Arial Narrow" panose="020B0606020202030204" pitchFamily="34" charset="0"/>
                </a:rPr>
                <a:t>Vérifier niveau d'huile</a:t>
              </a:r>
            </a:p>
          </p:txBody>
        </p:sp>
        <p:sp>
          <p:nvSpPr>
            <p:cNvPr id="24" name="AutoShape 83"/>
            <p:cNvSpPr>
              <a:spLocks noChangeArrowheads="1"/>
            </p:cNvSpPr>
            <p:nvPr/>
          </p:nvSpPr>
          <p:spPr bwMode="auto">
            <a:xfrm>
              <a:off x="5091113" y="5829300"/>
              <a:ext cx="758825" cy="277813"/>
            </a:xfrm>
            <a:prstGeom prst="wedgeRoundRectCallout">
              <a:avLst>
                <a:gd name="adj1" fmla="val 57458"/>
                <a:gd name="adj2" fmla="val -154241"/>
                <a:gd name="adj3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6195" tIns="48097" rIns="96195" bIns="48097" anchor="ctr" anchorCtr="1"/>
            <a:lstStyle>
              <a:lvl1pPr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1013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62025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43038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24050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3812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384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2956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528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hangingPunct="0">
                <a:buClrTx/>
                <a:buFontTx/>
                <a:buNone/>
              </a:pPr>
              <a:r>
                <a:rPr lang="fr-FR" altLang="fr-FR" sz="1100">
                  <a:effectLst/>
                  <a:latin typeface="Arial Narrow" panose="020B0606020202030204" pitchFamily="34" charset="0"/>
                </a:rPr>
                <a:t>Nettoyer</a:t>
              </a:r>
            </a:p>
          </p:txBody>
        </p:sp>
        <p:sp>
          <p:nvSpPr>
            <p:cNvPr id="25" name="AutoShape 84"/>
            <p:cNvSpPr>
              <a:spLocks noChangeArrowheads="1"/>
            </p:cNvSpPr>
            <p:nvPr/>
          </p:nvSpPr>
          <p:spPr bwMode="auto">
            <a:xfrm>
              <a:off x="6924676" y="3622675"/>
              <a:ext cx="1028700" cy="396875"/>
            </a:xfrm>
            <a:prstGeom prst="wedgeRoundRectCallout">
              <a:avLst>
                <a:gd name="adj1" fmla="val -81407"/>
                <a:gd name="adj2" fmla="val 201546"/>
                <a:gd name="adj3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6195" tIns="48097" rIns="96195" bIns="48097" anchor="ctr" anchorCtr="1"/>
            <a:lstStyle>
              <a:lvl1pPr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1013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62025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43038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24050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3812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384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2956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528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hangingPunct="0">
                <a:buClrTx/>
                <a:buFontTx/>
                <a:buNone/>
              </a:pPr>
              <a:r>
                <a:rPr lang="fr-FR" altLang="fr-FR" sz="1100">
                  <a:effectLst/>
                  <a:latin typeface="Arial Narrow" panose="020B0606020202030204" pitchFamily="34" charset="0"/>
                </a:rPr>
                <a:t>Vérifier paramètres</a:t>
              </a:r>
            </a:p>
          </p:txBody>
        </p:sp>
        <p:sp>
          <p:nvSpPr>
            <p:cNvPr id="26" name="AutoShape 85"/>
            <p:cNvSpPr>
              <a:spLocks noChangeArrowheads="1"/>
            </p:cNvSpPr>
            <p:nvPr/>
          </p:nvSpPr>
          <p:spPr bwMode="auto">
            <a:xfrm>
              <a:off x="6383338" y="6011863"/>
              <a:ext cx="1081088" cy="490538"/>
            </a:xfrm>
            <a:prstGeom prst="wedgeRoundRectCallout">
              <a:avLst>
                <a:gd name="adj1" fmla="val 20306"/>
                <a:gd name="adj2" fmla="val -247509"/>
                <a:gd name="adj3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6195" tIns="48097" rIns="96195" bIns="48097" anchor="ctr" anchorCtr="1"/>
            <a:lstStyle>
              <a:lvl1pPr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1013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62025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43038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24050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3812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384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2956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528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hangingPunct="0">
                <a:buClrTx/>
                <a:buFontTx/>
                <a:buNone/>
              </a:pPr>
              <a:r>
                <a:rPr lang="fr-FR" altLang="fr-FR" sz="1100">
                  <a:effectLst/>
                  <a:latin typeface="Arial Narrow" panose="020B0606020202030204" pitchFamily="34" charset="0"/>
                </a:rPr>
                <a:t>Vérifier fins de course</a:t>
              </a:r>
            </a:p>
          </p:txBody>
        </p:sp>
        <p:sp>
          <p:nvSpPr>
            <p:cNvPr id="27" name="AutoShape 86"/>
            <p:cNvSpPr>
              <a:spLocks noChangeArrowheads="1"/>
            </p:cNvSpPr>
            <p:nvPr/>
          </p:nvSpPr>
          <p:spPr bwMode="auto">
            <a:xfrm>
              <a:off x="7548563" y="5476875"/>
              <a:ext cx="968375" cy="492125"/>
            </a:xfrm>
            <a:prstGeom prst="wedgeRoundRectCallout">
              <a:avLst>
                <a:gd name="adj1" fmla="val -55736"/>
                <a:gd name="adj2" fmla="val -86301"/>
                <a:gd name="adj3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6195" tIns="48097" rIns="96195" bIns="48097" anchor="ctr" anchorCtr="1"/>
            <a:lstStyle>
              <a:lvl1pPr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1013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62025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43038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24050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3812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384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2956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528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hangingPunct="0">
                <a:buClrTx/>
                <a:buFontTx/>
                <a:buNone/>
              </a:pPr>
              <a:r>
                <a:rPr lang="fr-FR" altLang="fr-FR" sz="1100">
                  <a:effectLst/>
                  <a:latin typeface="Arial Narrow" panose="020B0606020202030204" pitchFamily="34" charset="0"/>
                </a:rPr>
                <a:t>Vérifier serrages</a:t>
              </a:r>
            </a:p>
          </p:txBody>
        </p:sp>
        <p:sp>
          <p:nvSpPr>
            <p:cNvPr id="28" name="AutoShape 87"/>
            <p:cNvSpPr>
              <a:spLocks noChangeArrowheads="1"/>
            </p:cNvSpPr>
            <p:nvPr/>
          </p:nvSpPr>
          <p:spPr bwMode="auto">
            <a:xfrm>
              <a:off x="7529513" y="4130675"/>
              <a:ext cx="1192213" cy="492125"/>
            </a:xfrm>
            <a:prstGeom prst="wedgeRoundRectCallout">
              <a:avLst>
                <a:gd name="adj1" fmla="val -37444"/>
                <a:gd name="adj2" fmla="val 92106"/>
                <a:gd name="adj3" fmla="val 16667"/>
              </a:avLst>
            </a:prstGeom>
            <a:solidFill>
              <a:srgbClr val="FFFF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6195" tIns="48097" rIns="96195" bIns="48097" anchor="ctr" anchorCtr="1"/>
            <a:lstStyle>
              <a:lvl1pPr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81013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962025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443038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1924050" algn="l" defTabSz="962025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3812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8384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2956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752850" defTabSz="9620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0" hangingPunct="0">
                <a:buClrTx/>
                <a:buFontTx/>
                <a:buNone/>
              </a:pPr>
              <a:r>
                <a:rPr lang="fr-FR" altLang="fr-FR" sz="1100">
                  <a:effectLst/>
                  <a:latin typeface="Arial Narrow" panose="020B0606020202030204" pitchFamily="34" charset="0"/>
                </a:rPr>
                <a:t>Détecter anomalies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802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5821" y="332400"/>
            <a:ext cx="8343684" cy="784128"/>
          </a:xfrm>
        </p:spPr>
        <p:txBody>
          <a:bodyPr>
            <a:normAutofit/>
          </a:bodyPr>
          <a:lstStyle/>
          <a:p>
            <a:r>
              <a:rPr lang="fr-FR" dirty="0" smtClean="0"/>
              <a:t>TPM    Exemples et résultats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696453" y="1311442"/>
            <a:ext cx="9998241" cy="53982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 smtClean="0"/>
              <a:t>Reprise en interne de la maintenance des moyens de chauffage </a:t>
            </a:r>
            <a:r>
              <a:rPr lang="fr-FR" sz="2400" dirty="0" smtClean="0"/>
              <a:t>au gaz : </a:t>
            </a:r>
            <a:r>
              <a:rPr lang="fr-FR" sz="2400" dirty="0" smtClean="0"/>
              <a:t>Beaucoup d’insatisfactions, de demandes d’intervention, de factures douteuses.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 smtClean="0"/>
              <a:t>La remise à niveau montre de nombreux déréglages et encrassements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 smtClean="0"/>
              <a:t>Le nettoyage et calibrage ramène le confort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 smtClean="0"/>
              <a:t>L’observation permanente et l’inspection nettoyage maintienne le système en état</a:t>
            </a:r>
          </a:p>
          <a:p>
            <a:pPr marL="0" indent="0">
              <a:buNone/>
            </a:pPr>
            <a:r>
              <a:rPr lang="fr-FR" sz="2400" dirty="0" smtClean="0"/>
              <a:t>Résultat</a:t>
            </a:r>
            <a:endParaRPr lang="fr-FR" sz="24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 smtClean="0"/>
              <a:t>Cout de maintenance divisé par 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 smtClean="0"/>
              <a:t>Economie de 20% sur le gaz</a:t>
            </a:r>
            <a:endParaRPr lang="fr-FR" sz="24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89212" y="6271732"/>
            <a:ext cx="7619999" cy="365125"/>
          </a:xfrm>
        </p:spPr>
        <p:txBody>
          <a:bodyPr/>
          <a:lstStyle/>
          <a:p>
            <a:r>
              <a:rPr lang="fr-FR" dirty="0" smtClean="0"/>
              <a:t>Joel Duflot 2024 Conseil en Excellence opérationnelle Blog : https://joelduflot-lean.fr</a:t>
            </a:r>
            <a:endParaRPr lang="fr-FR" dirty="0"/>
          </a:p>
        </p:txBody>
      </p:sp>
      <p:sp>
        <p:nvSpPr>
          <p:cNvPr id="33" name="Espace réservé du numéro de diapositive 4">
            <a:extLst>
              <a:ext uri="{FF2B5EF4-FFF2-40B4-BE49-F238E27FC236}">
                <a16:creationId xmlns:a16="http://schemas.microsoft.com/office/drawing/2014/main" xmlns="" id="{4EB376F7-4450-4B54-B230-72859232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86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3316" y="127864"/>
            <a:ext cx="8343684" cy="784128"/>
          </a:xfrm>
        </p:spPr>
        <p:txBody>
          <a:bodyPr>
            <a:normAutofit/>
          </a:bodyPr>
          <a:lstStyle/>
          <a:p>
            <a:r>
              <a:rPr lang="fr-FR" dirty="0" smtClean="0"/>
              <a:t>TPM    Exemples et résultats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696453" y="1022684"/>
            <a:ext cx="9998241" cy="583531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sz="2400" b="1" dirty="0" smtClean="0"/>
              <a:t>Mise en place de l’inspection nettoyage  ilots robotisé</a:t>
            </a:r>
            <a:r>
              <a:rPr lang="fr-FR" sz="2400" dirty="0" smtClean="0"/>
              <a:t>.</a:t>
            </a:r>
            <a:r>
              <a:rPr lang="fr-FR" sz="2400" dirty="0"/>
              <a:t> </a:t>
            </a:r>
            <a:r>
              <a:rPr lang="fr-FR" sz="2400" dirty="0" smtClean="0"/>
              <a:t>On supposait que les opérateurs ne pouvaient pas intervenir sur ces moyens complexes… Faux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 smtClean="0"/>
              <a:t>La remise à niveau montre beaucoup de </a:t>
            </a:r>
            <a:br>
              <a:rPr lang="fr-FR" sz="2400" dirty="0" smtClean="0"/>
            </a:br>
            <a:r>
              <a:rPr lang="fr-FR" sz="2400" dirty="0" smtClean="0"/>
              <a:t>dégradations, des dizaines d’étiquettes : </a:t>
            </a:r>
            <a:br>
              <a:rPr lang="fr-FR" sz="2400" dirty="0" smtClean="0"/>
            </a:br>
            <a:r>
              <a:rPr lang="fr-FR" sz="2400" dirty="0" smtClean="0"/>
              <a:t> </a:t>
            </a:r>
            <a:br>
              <a:rPr lang="fr-FR" sz="2400" dirty="0" smtClean="0"/>
            </a:br>
            <a:r>
              <a:rPr lang="fr-FR" sz="2400" dirty="0" smtClean="0"/>
              <a:t>	En vidéo : sécurité, nettoyage, remontage</a:t>
            </a:r>
            <a:br>
              <a:rPr lang="fr-FR" sz="2400" dirty="0" smtClean="0"/>
            </a:br>
            <a:r>
              <a:rPr lang="fr-FR" sz="2400" dirty="0" smtClean="0"/>
              <a:t>				  synthèse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 smtClean="0"/>
              <a:t>Le nettoyage est difficile, il doit être plus fréquent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 smtClean="0"/>
              <a:t>Le changement d’outil est rendu accessible à l’opérateur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 smtClean="0"/>
              <a:t>La sécurité est assurée</a:t>
            </a:r>
          </a:p>
          <a:p>
            <a:pPr marL="0" indent="0">
              <a:buNone/>
            </a:pPr>
            <a:r>
              <a:rPr lang="fr-FR" sz="2400" dirty="0" smtClean="0"/>
              <a:t>Résultat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 smtClean="0"/>
              <a:t>Les opérateurs adaptent eux-mêmes la fréquence du nettoyage « la machine doit rester propre 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400" dirty="0" smtClean="0"/>
              <a:t>Le temps passé en TPM est largement compensé par la réduction des pannes, d’autant plus qu’on  peut choisir quand réaliser l’inspection.</a:t>
            </a:r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endParaRPr lang="fr-FR" sz="2400" dirty="0" smtClean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9721515" y="0"/>
            <a:ext cx="2328527" cy="577516"/>
          </a:xfrm>
        </p:spPr>
        <p:txBody>
          <a:bodyPr/>
          <a:lstStyle/>
          <a:p>
            <a:r>
              <a:rPr lang="fr-FR" dirty="0" smtClean="0"/>
              <a:t>Joel Duflot 2024 Conseil en Excellence opérationnelle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Blog </a:t>
            </a:r>
            <a:r>
              <a:rPr lang="fr-FR" dirty="0" smtClean="0"/>
              <a:t>: https://joelduflot-lean.fr</a:t>
            </a:r>
            <a:endParaRPr lang="fr-FR" dirty="0"/>
          </a:p>
        </p:txBody>
      </p:sp>
      <p:sp>
        <p:nvSpPr>
          <p:cNvPr id="33" name="Espace réservé du numéro de diapositive 4">
            <a:extLst>
              <a:ext uri="{FF2B5EF4-FFF2-40B4-BE49-F238E27FC236}">
                <a16:creationId xmlns:a16="http://schemas.microsoft.com/office/drawing/2014/main" xmlns="" id="{4EB376F7-4450-4B54-B230-72859232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GIN_PS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4381" y="1648666"/>
            <a:ext cx="3836882" cy="215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756041" y="1159677"/>
            <a:ext cx="5654474" cy="576252"/>
          </a:xfrm>
        </p:spPr>
        <p:txBody>
          <a:bodyPr>
            <a:normAutofit/>
          </a:bodyPr>
          <a:lstStyle/>
          <a:p>
            <a:pPr defTabSz="714455">
              <a:defRPr/>
            </a:pPr>
            <a:r>
              <a:rPr lang="fr-FR" sz="2250" dirty="0" smtClean="0"/>
              <a:t>TPM et </a:t>
            </a:r>
            <a:r>
              <a:rPr lang="fr-FR" sz="2250" dirty="0"/>
              <a:t>industrie 4.0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Joel Duflot 2024 Conseil en Excellence opérationnelle Blog : https://joelduflot-lean.fr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xmlns="" id="{45268E6F-148F-4009-93F7-87E503A38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679968-0ECE-4B5B-967F-A6A6ACE67DE8}" type="slidenum">
              <a:rPr lang="fr-FR" smtClean="0"/>
              <a:pPr>
                <a:defRPr/>
              </a:pPr>
              <a:t>19</a:t>
            </a:fld>
            <a:endParaRPr lang="fr-FR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64AC56D2-44B2-4DF0-8F08-80776250152A}"/>
              </a:ext>
            </a:extLst>
          </p:cNvPr>
          <p:cNvSpPr txBox="1">
            <a:spLocks noChangeArrowheads="1"/>
          </p:cNvSpPr>
          <p:nvPr/>
        </p:nvSpPr>
        <p:spPr>
          <a:xfrm>
            <a:off x="2224216" y="1927056"/>
            <a:ext cx="8539479" cy="3908259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69008" tIns="34505" rIns="69008" bIns="34505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 smtClean="0"/>
              <a:t>Le traitement des données et les capteurs connectés permettent d’automatiser certaines tâches ou d’améliorer l’anticipation</a:t>
            </a:r>
          </a:p>
          <a:p>
            <a:r>
              <a:rPr lang="fr-FR" sz="2000" dirty="0" smtClean="0"/>
              <a:t>Check-list et Standard sur tablette facilitent la saisie, et veillent à leur bonne exécution.</a:t>
            </a:r>
          </a:p>
          <a:p>
            <a:r>
              <a:rPr lang="fr-FR" sz="2000" dirty="0" smtClean="0"/>
              <a:t>L’a</a:t>
            </a:r>
            <a:r>
              <a:rPr lang="fr-FR" sz="2000" dirty="0" smtClean="0"/>
              <a:t>nalyse des données qualité permet d’ajuster les paramètres en temps réel</a:t>
            </a:r>
          </a:p>
          <a:p>
            <a:r>
              <a:rPr lang="fr-FR" sz="2000" dirty="0" smtClean="0"/>
              <a:t>L’auto apprentissage ajuste la fréquence des interventions</a:t>
            </a:r>
            <a:endParaRPr lang="fr-FR" sz="2000" dirty="0" smtClean="0"/>
          </a:p>
          <a:p>
            <a:r>
              <a:rPr lang="fr-FR" sz="2000" dirty="0" smtClean="0"/>
              <a:t>Le changement d’outil devient automatique</a:t>
            </a:r>
          </a:p>
          <a:p>
            <a:r>
              <a:rPr lang="fr-FR" sz="2000" dirty="0" smtClean="0"/>
              <a:t>La maintenance prédictive se développe (analyse de l’huile, des vibrations, temps de cycle etc.)</a:t>
            </a:r>
            <a:endParaRPr lang="fr-FR" sz="2000" dirty="0"/>
          </a:p>
          <a:p>
            <a:endParaRPr lang="fr-FR" sz="2000" dirty="0" smtClean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79633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3AF50CC-932F-40C7-8938-730F1A83C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575" y="304267"/>
            <a:ext cx="8911687" cy="848640"/>
          </a:xfrm>
        </p:spPr>
        <p:txBody>
          <a:bodyPr/>
          <a:lstStyle/>
          <a:p>
            <a:r>
              <a:rPr lang="fr-FR" dirty="0"/>
              <a:t>Le Lean  en tant que système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642FA43-785C-4347-82BE-54364FF43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1613" y="1152907"/>
            <a:ext cx="2828504" cy="5348026"/>
          </a:xfrm>
        </p:spPr>
        <p:txBody>
          <a:bodyPr>
            <a:noAutofit/>
          </a:bodyPr>
          <a:lstStyle/>
          <a:p>
            <a:r>
              <a:rPr lang="fr-FR" dirty="0"/>
              <a:t>Le But</a:t>
            </a:r>
          </a:p>
          <a:p>
            <a:endParaRPr lang="fr-FR" dirty="0"/>
          </a:p>
          <a:p>
            <a:r>
              <a:rPr lang="fr-FR" dirty="0"/>
              <a:t>Les deux piliers</a:t>
            </a:r>
          </a:p>
          <a:p>
            <a:pPr lvl="1"/>
            <a:r>
              <a:rPr lang="fr-FR" sz="1800" dirty="0"/>
              <a:t>Jidoka</a:t>
            </a:r>
          </a:p>
          <a:p>
            <a:pPr lvl="1"/>
            <a:r>
              <a:rPr lang="fr-FR" sz="1800" b="1" dirty="0"/>
              <a:t>Juste à temps</a:t>
            </a:r>
          </a:p>
          <a:p>
            <a:pPr marL="0" indent="0">
              <a:buNone/>
            </a:pPr>
            <a:r>
              <a:rPr lang="fr-FR" b="1" dirty="0"/>
              <a:t>Réduire la non valeur ajoutée</a:t>
            </a:r>
          </a:p>
          <a:p>
            <a:r>
              <a:rPr lang="fr-FR" dirty="0"/>
              <a:t>L’amélioration continue</a:t>
            </a:r>
          </a:p>
          <a:p>
            <a:pPr marL="457200" lvl="1" indent="0">
              <a:buNone/>
            </a:pPr>
            <a:endParaRPr lang="fr-FR" sz="1800" dirty="0"/>
          </a:p>
          <a:p>
            <a:r>
              <a:rPr lang="fr-FR" dirty="0"/>
              <a:t>La base</a:t>
            </a:r>
          </a:p>
          <a:p>
            <a:pPr lvl="1"/>
            <a:r>
              <a:rPr lang="fr-FR" sz="1800" dirty="0"/>
              <a:t>Standard</a:t>
            </a:r>
          </a:p>
          <a:p>
            <a:pPr lvl="1"/>
            <a:r>
              <a:rPr lang="fr-FR" sz="1800" dirty="0"/>
              <a:t>Visuel</a:t>
            </a:r>
          </a:p>
          <a:p>
            <a:pPr lvl="1"/>
            <a:r>
              <a:rPr lang="fr-FR" sz="1800" dirty="0"/>
              <a:t>Equipe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AA5E9A1A-75FC-47B9-9FC4-19BE3201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86000" y="6371170"/>
            <a:ext cx="7619999" cy="365125"/>
          </a:xfrm>
        </p:spPr>
        <p:txBody>
          <a:bodyPr/>
          <a:lstStyle/>
          <a:p>
            <a:r>
              <a:rPr lang="fr-FR" sz="1000" smtClean="0"/>
              <a:t>Joel Duflot 2024 Conseil en Excellence opérationnelle Blog : https://joelduflot-lean.fr</a:t>
            </a:r>
            <a:endParaRPr lang="en-US" sz="10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D0B962A-CF21-4074-8824-D98DA2D0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5357900-D8E6-4A4E-AC87-189A3A43FE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082351" y="939049"/>
            <a:ext cx="7942415" cy="5797246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xmlns="" id="{891D1B1A-B573-49E9-AE0A-FAD03E51555B}"/>
              </a:ext>
            </a:extLst>
          </p:cNvPr>
          <p:cNvSpPr/>
          <p:nvPr/>
        </p:nvSpPr>
        <p:spPr>
          <a:xfrm>
            <a:off x="9271000" y="2599267"/>
            <a:ext cx="2540000" cy="19623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661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FE39607-1455-4EFD-AF74-618410B5E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1697" y="521128"/>
            <a:ext cx="3104303" cy="533307"/>
          </a:xfrm>
        </p:spPr>
        <p:txBody>
          <a:bodyPr>
            <a:normAutofit fontScale="90000"/>
          </a:bodyPr>
          <a:lstStyle/>
          <a:p>
            <a:r>
              <a:rPr lang="fr-FR" dirty="0"/>
              <a:t>Liens utiles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8C24A7E6-7B8C-4E08-B168-822FFEDE1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8912" y="2848005"/>
            <a:ext cx="6789872" cy="2428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En </a:t>
            </a:r>
            <a:r>
              <a:rPr lang="fr-FR" dirty="0" smtClean="0"/>
              <a:t>Vidéo pour aller plus loin</a:t>
            </a:r>
            <a:endParaRPr lang="fr-FR" dirty="0"/>
          </a:p>
          <a:p>
            <a:pPr marL="0" indent="0">
              <a:buNone/>
            </a:pPr>
            <a:r>
              <a:rPr lang="fr-FR" sz="1600" dirty="0" smtClean="0">
                <a:hlinkClick r:id="rId3"/>
              </a:rPr>
              <a:t>TPM : travail d</a:t>
            </a:r>
            <a:r>
              <a:rPr lang="fr-FR" sz="1600" dirty="0" smtClean="0">
                <a:hlinkClick r:id="rId3"/>
              </a:rPr>
              <a:t>’équipe</a:t>
            </a:r>
            <a:endParaRPr lang="fr-FR" sz="1600" dirty="0" smtClean="0">
              <a:hlinkClick r:id="rId4"/>
            </a:endParaRPr>
          </a:p>
          <a:p>
            <a:pPr marL="0" indent="0">
              <a:buNone/>
            </a:pPr>
            <a:r>
              <a:rPr lang="en-US" sz="1600" dirty="0" smtClean="0">
                <a:hlinkClick r:id="rId5"/>
              </a:rPr>
              <a:t>La TPM </a:t>
            </a:r>
            <a:r>
              <a:rPr lang="en-US" sz="1600" dirty="0" err="1" smtClean="0">
                <a:hlinkClick r:id="rId5"/>
              </a:rPr>
              <a:t>en</a:t>
            </a:r>
            <a:r>
              <a:rPr lang="en-US" sz="1600" dirty="0" smtClean="0">
                <a:hlinkClick r:id="rId5"/>
              </a:rPr>
              <a:t> detail : 8 </a:t>
            </a:r>
            <a:r>
              <a:rPr lang="en-US" sz="1600" dirty="0" err="1" smtClean="0">
                <a:hlinkClick r:id="rId5"/>
              </a:rPr>
              <a:t>piliers</a:t>
            </a:r>
            <a:endParaRPr lang="en-US" sz="1600" b="1" dirty="0">
              <a:hlinkClick r:id="rId6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fr-FR" dirty="0" smtClean="0">
                <a:hlinkClick r:id="rId7"/>
              </a:rPr>
              <a:t>Un chantier TPM : </a:t>
            </a:r>
            <a:r>
              <a:rPr lang="fr-FR" dirty="0" err="1" smtClean="0">
                <a:hlinkClick r:id="rId7"/>
              </a:rPr>
              <a:t>amélios</a:t>
            </a:r>
            <a:r>
              <a:rPr lang="fr-FR" dirty="0" smtClean="0">
                <a:hlinkClick r:id="rId7"/>
              </a:rPr>
              <a:t> en direct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AFBF048E-568D-4A84-A28C-FBA06202D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7532" y="2595026"/>
            <a:ext cx="3235398" cy="123956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0776528E-8A71-44D0-A6EA-CF6DACE72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Joel Duflot 2024 Conseil en Excellence opérationnelle Blog : https://joelduflot-lean.fr</a:t>
            </a:r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061A33D-5959-4E57-BD0D-F2269C31B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" name="Image 7">
            <a:hlinkClick r:id="rId8"/>
            <a:extLst>
              <a:ext uri="{FF2B5EF4-FFF2-40B4-BE49-F238E27FC236}">
                <a16:creationId xmlns:a16="http://schemas.microsoft.com/office/drawing/2014/main" xmlns="" id="{A22050B9-211C-48F0-AEE5-72932AC9BB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76178" y="2012022"/>
            <a:ext cx="3301198" cy="4203232"/>
          </a:xfrm>
          <a:prstGeom prst="rect">
            <a:avLst/>
          </a:prstGeom>
        </p:spPr>
      </p:pic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xmlns="" id="{F777E411-C538-4620-A637-2526B646B8BC}"/>
              </a:ext>
            </a:extLst>
          </p:cNvPr>
          <p:cNvSpPr txBox="1">
            <a:spLocks/>
          </p:cNvSpPr>
          <p:nvPr/>
        </p:nvSpPr>
        <p:spPr>
          <a:xfrm>
            <a:off x="6350000" y="526997"/>
            <a:ext cx="3003129" cy="171362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/>
              <a:t>Blog dédié au Lean</a:t>
            </a:r>
            <a:r>
              <a:rPr lang="fr-FR" sz="1600" dirty="0"/>
              <a:t/>
            </a:r>
            <a:br>
              <a:rPr lang="fr-FR" sz="1600" dirty="0"/>
            </a:br>
            <a:r>
              <a:rPr lang="fr-FR" sz="1600" dirty="0" smtClean="0">
                <a:solidFill>
                  <a:srgbClr val="FF0000"/>
                </a:solidFill>
                <a:hlinkClick r:id="rId10"/>
              </a:rPr>
              <a:t>https://joelduflot-lean.fr</a:t>
            </a:r>
            <a:endParaRPr lang="fr-FR" sz="1600" dirty="0">
              <a:solidFill>
                <a:srgbClr val="FF0000"/>
              </a:solidFill>
            </a:endParaRPr>
          </a:p>
          <a:p>
            <a:r>
              <a:rPr lang="fr-FR" sz="1600" b="1" dirty="0"/>
              <a:t>Et en BD </a:t>
            </a:r>
            <a:r>
              <a:rPr lang="fr-FR" sz="1600" dirty="0"/>
              <a:t>c’est plus clair</a:t>
            </a:r>
          </a:p>
          <a:p>
            <a:pPr marL="0" indent="0">
              <a:buNone/>
            </a:pPr>
            <a:r>
              <a:rPr lang="fr-FR" sz="1400" dirty="0">
                <a:hlinkClick r:id="rId11"/>
              </a:rPr>
              <a:t>L'usine du futur - Se préparer avec le Lean </a:t>
            </a:r>
            <a:r>
              <a:rPr lang="fr-FR" sz="1400" dirty="0" smtClean="0">
                <a:hlinkClick r:id="rId11"/>
              </a:rPr>
              <a:t>- </a:t>
            </a:r>
            <a:r>
              <a:rPr lang="fr-FR" sz="1400" dirty="0">
                <a:hlinkClick r:id="rId11"/>
              </a:rPr>
              <a:t>Librairie Eyrolles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95693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78041" y="490723"/>
            <a:ext cx="8352928" cy="529128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La TPM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98622" y="1577037"/>
            <a:ext cx="6497052" cy="4741333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fr-FR" sz="2000" dirty="0" smtClean="0"/>
              <a:t>La Total Productive </a:t>
            </a:r>
            <a:r>
              <a:rPr lang="fr-FR" sz="2000" dirty="0"/>
              <a:t>M</a:t>
            </a:r>
            <a:r>
              <a:rPr lang="fr-FR" sz="2000" dirty="0" smtClean="0"/>
              <a:t>aintenance : Total signifiant participation de tous,</a:t>
            </a:r>
          </a:p>
          <a:p>
            <a:pPr marL="411480">
              <a:buFont typeface="Arial" panose="020B0604020202020204" pitchFamily="34" charset="0"/>
              <a:buChar char="•"/>
            </a:pPr>
            <a:r>
              <a:rPr lang="fr-FR" sz="2000" dirty="0" smtClean="0"/>
              <a:t>Elle ne peut s’appliquer que dans un environnement « Lean », où l’on pratique déjà :</a:t>
            </a:r>
          </a:p>
          <a:p>
            <a:pPr marL="811530" lvl="1">
              <a:buFont typeface="Wingdings" panose="05000000000000000000" pitchFamily="2" charset="2"/>
              <a:buChar char="Ø"/>
            </a:pPr>
            <a:r>
              <a:rPr lang="fr-FR" sz="1800" dirty="0" smtClean="0"/>
              <a:t>le 5S *</a:t>
            </a:r>
          </a:p>
          <a:p>
            <a:pPr marL="811530" lvl="1">
              <a:buFont typeface="Wingdings" panose="05000000000000000000" pitchFamily="2" charset="2"/>
              <a:buChar char="Ø"/>
            </a:pPr>
            <a:r>
              <a:rPr lang="fr-FR" sz="1800" dirty="0"/>
              <a:t>Le travail en </a:t>
            </a:r>
            <a:r>
              <a:rPr lang="fr-FR" sz="1800" dirty="0" smtClean="0"/>
              <a:t>équipe *</a:t>
            </a:r>
          </a:p>
          <a:p>
            <a:pPr marL="811530" lvl="1">
              <a:buFont typeface="Wingdings" panose="05000000000000000000" pitchFamily="2" charset="2"/>
              <a:buChar char="Ø"/>
            </a:pPr>
            <a:r>
              <a:rPr lang="fr-FR" sz="1800" dirty="0" smtClean="0"/>
              <a:t>Le management visuel *</a:t>
            </a:r>
            <a:endParaRPr lang="fr-FR" sz="1800" dirty="0"/>
          </a:p>
          <a:p>
            <a:pPr marL="811530" lvl="1">
              <a:buFont typeface="Wingdings" panose="05000000000000000000" pitchFamily="2" charset="2"/>
              <a:buChar char="Ø"/>
            </a:pPr>
            <a:r>
              <a:rPr lang="fr-FR" sz="1800" dirty="0" smtClean="0"/>
              <a:t>L’amélioration continue *</a:t>
            </a:r>
          </a:p>
          <a:p>
            <a:pPr marL="811530" lvl="1">
              <a:buFont typeface="Wingdings" panose="05000000000000000000" pitchFamily="2" charset="2"/>
              <a:buChar char="Ø"/>
            </a:pPr>
            <a:r>
              <a:rPr lang="fr-FR" sz="1800" dirty="0" smtClean="0"/>
              <a:t>L’analyse des causes (5 pourquoi) *</a:t>
            </a:r>
          </a:p>
          <a:p>
            <a:pPr marL="411480">
              <a:buFont typeface="Arial" panose="020B0604020202020204" pitchFamily="34" charset="0"/>
              <a:buChar char="•"/>
            </a:pPr>
            <a:r>
              <a:rPr lang="fr-FR" sz="2000" dirty="0" smtClean="0"/>
              <a:t>Elle ne perdure que si la Direction appuie continuellement la démarche</a:t>
            </a:r>
          </a:p>
          <a:p>
            <a:pPr marL="68580" indent="0">
              <a:buNone/>
            </a:pPr>
            <a:r>
              <a:rPr lang="fr-FR" i="1" dirty="0" smtClean="0"/>
              <a:t>* Voir les </a:t>
            </a:r>
            <a:r>
              <a:rPr lang="fr-FR" i="1" dirty="0" err="1" smtClean="0"/>
              <a:t>ppt</a:t>
            </a:r>
            <a:r>
              <a:rPr lang="fr-FR" i="1" dirty="0" smtClean="0"/>
              <a:t> correspondants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Joel Duflot 2024 Conseil en Excellence opérationnelle Blog : https://joelduflot-lean.fr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365" y="2092442"/>
            <a:ext cx="4474895" cy="3773963"/>
          </a:xfrm>
          <a:prstGeom prst="rect">
            <a:avLst/>
          </a:prstGeom>
        </p:spPr>
      </p:pic>
      <p:sp>
        <p:nvSpPr>
          <p:cNvPr id="9" name="Espace réservé du numéro de diapositive 4">
            <a:extLst>
              <a:ext uri="{FF2B5EF4-FFF2-40B4-BE49-F238E27FC236}">
                <a16:creationId xmlns:a16="http://schemas.microsoft.com/office/drawing/2014/main" xmlns="" id="{47BFF4A3-1397-4D10-837F-E8AE98EB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5" descr="enseignant">
            <a:extLst>
              <a:ext uri="{FF2B5EF4-FFF2-40B4-BE49-F238E27FC236}">
                <a16:creationId xmlns:a16="http://schemas.microsoft.com/office/drawing/2014/main" xmlns="" id="{63F4D585-37AD-43B2-8EE7-0218BEEAA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555" y="115325"/>
            <a:ext cx="1711034" cy="171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89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5821" y="332400"/>
            <a:ext cx="8073389" cy="784128"/>
          </a:xfrm>
        </p:spPr>
        <p:txBody>
          <a:bodyPr>
            <a:normAutofit/>
          </a:bodyPr>
          <a:lstStyle/>
          <a:p>
            <a:r>
              <a:rPr lang="en-GB" dirty="0" smtClean="0"/>
              <a:t>TPM : le but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612232" y="1022684"/>
            <a:ext cx="9408694" cy="5687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dirty="0" smtClean="0"/>
              <a:t>La TPM vise à éliminer toutes les causes </a:t>
            </a:r>
            <a:r>
              <a:rPr lang="fr-FR" sz="2600" dirty="0"/>
              <a:t>de </a:t>
            </a:r>
            <a:r>
              <a:rPr lang="fr-FR" sz="2600" dirty="0" smtClean="0"/>
              <a:t>disfonctionnements par leur traitement préventif. </a:t>
            </a:r>
          </a:p>
          <a:p>
            <a:pPr marL="0" indent="0">
              <a:buNone/>
            </a:pPr>
            <a:r>
              <a:rPr lang="fr-FR" sz="2600" dirty="0" smtClean="0"/>
              <a:t>On s’intéresse à toutes les anomalies, pour cela tout le monde est impliqué.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89212" y="6271732"/>
            <a:ext cx="7619999" cy="365125"/>
          </a:xfrm>
        </p:spPr>
        <p:txBody>
          <a:bodyPr/>
          <a:lstStyle/>
          <a:p>
            <a:r>
              <a:rPr lang="fr-FR" dirty="0" smtClean="0"/>
              <a:t>Joel Duflot 2024 Conseil en Excellence opérationnelle Blog : https://joelduflot-lean.fr</a:t>
            </a:r>
            <a:endParaRPr lang="fr-FR" dirty="0"/>
          </a:p>
        </p:txBody>
      </p:sp>
      <p:sp>
        <p:nvSpPr>
          <p:cNvPr id="33" name="Espace réservé du numéro de diapositive 4">
            <a:extLst>
              <a:ext uri="{FF2B5EF4-FFF2-40B4-BE49-F238E27FC236}">
                <a16:creationId xmlns:a16="http://schemas.microsoft.com/office/drawing/2014/main" xmlns="" id="{4EB376F7-4450-4B54-B230-72859232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484" y="2466809"/>
            <a:ext cx="6934200" cy="430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6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5821" y="332400"/>
            <a:ext cx="8073389" cy="784128"/>
          </a:xfrm>
        </p:spPr>
        <p:txBody>
          <a:bodyPr>
            <a:normAutofit/>
          </a:bodyPr>
          <a:lstStyle/>
          <a:p>
            <a:r>
              <a:rPr lang="en-GB" dirty="0"/>
              <a:t>TPM : le but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888686" y="1022684"/>
            <a:ext cx="9132240" cy="5687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dirty="0"/>
              <a:t>La TPM vise à éliminer toutes les causes de disfonctionnements par leur traitement préventif. </a:t>
            </a:r>
          </a:p>
          <a:p>
            <a:pPr marL="0" indent="0">
              <a:buNone/>
            </a:pPr>
            <a:r>
              <a:rPr lang="fr-FR" sz="2600" dirty="0"/>
              <a:t>On s’intéresse à toutes les anomalies, pour cela tout le monde est impliqué</a:t>
            </a:r>
            <a:endParaRPr lang="fr-FR" sz="24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89212" y="6271732"/>
            <a:ext cx="7619999" cy="365125"/>
          </a:xfrm>
        </p:spPr>
        <p:txBody>
          <a:bodyPr/>
          <a:lstStyle/>
          <a:p>
            <a:r>
              <a:rPr lang="fr-FR" dirty="0" smtClean="0"/>
              <a:t>Joel Duflot 2024 Conseil en Excellence opérationnelle Blog : https://joelduflot-lean.fr</a:t>
            </a:r>
            <a:endParaRPr lang="fr-FR" dirty="0"/>
          </a:p>
        </p:txBody>
      </p:sp>
      <p:sp>
        <p:nvSpPr>
          <p:cNvPr id="33" name="Espace réservé du numéro de diapositive 4">
            <a:extLst>
              <a:ext uri="{FF2B5EF4-FFF2-40B4-BE49-F238E27FC236}">
                <a16:creationId xmlns:a16="http://schemas.microsoft.com/office/drawing/2014/main" xmlns="" id="{4EB376F7-4450-4B54-B230-72859232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642" y="2573870"/>
            <a:ext cx="6994358" cy="428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0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5821" y="332400"/>
            <a:ext cx="8073389" cy="784128"/>
          </a:xfrm>
        </p:spPr>
        <p:txBody>
          <a:bodyPr>
            <a:normAutofit/>
          </a:bodyPr>
          <a:lstStyle/>
          <a:p>
            <a:r>
              <a:rPr lang="en-GB" dirty="0" smtClean="0"/>
              <a:t>TPM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888686" y="1022684"/>
            <a:ext cx="9132240" cy="5687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dirty="0" smtClean="0"/>
              <a:t>Souvent décrite comme par ses 8 piliers :</a:t>
            </a:r>
          </a:p>
          <a:p>
            <a:pPr marL="0" indent="0">
              <a:buNone/>
            </a:pPr>
            <a:r>
              <a:rPr lang="fr-FR" sz="2600" dirty="0" smtClean="0"/>
              <a:t>    </a:t>
            </a:r>
            <a:r>
              <a:rPr lang="fr-FR" sz="2000" dirty="0" smtClean="0">
                <a:hlinkClick r:id="rId2"/>
              </a:rPr>
              <a:t>Les </a:t>
            </a:r>
            <a:r>
              <a:rPr lang="fr-FR" sz="2000" dirty="0">
                <a:hlinkClick r:id="rId2"/>
              </a:rPr>
              <a:t>8 piliers de la TPM - Total Productive Maintenance </a:t>
            </a:r>
            <a:endParaRPr lang="fr-FR" sz="2000" dirty="0"/>
          </a:p>
          <a:p>
            <a:pPr marL="0" indent="0">
              <a:buNone/>
            </a:pPr>
            <a:r>
              <a:rPr lang="fr-FR" sz="2600" dirty="0" smtClean="0"/>
              <a:t>Nous décrierons ici 5 étapes pour une mise en place pragmatique :</a:t>
            </a:r>
          </a:p>
          <a:p>
            <a:pPr lvl="1"/>
            <a:r>
              <a:rPr lang="fr-FR" sz="2400" i="1" dirty="0"/>
              <a:t>1 Remise au </a:t>
            </a:r>
            <a:r>
              <a:rPr lang="fr-FR" sz="2400" i="1" dirty="0" smtClean="0"/>
              <a:t>nominal de l’équipement</a:t>
            </a:r>
            <a:endParaRPr lang="fr-FR" sz="2400" dirty="0"/>
          </a:p>
          <a:p>
            <a:pPr lvl="1"/>
            <a:r>
              <a:rPr lang="fr-FR" sz="2400" i="1" dirty="0" smtClean="0"/>
              <a:t>2 </a:t>
            </a:r>
            <a:r>
              <a:rPr lang="fr-FR" sz="2400" i="1" dirty="0"/>
              <a:t>Nettoyage et </a:t>
            </a:r>
            <a:r>
              <a:rPr lang="fr-FR" sz="2400" i="1" dirty="0" smtClean="0"/>
              <a:t>accès</a:t>
            </a:r>
            <a:endParaRPr lang="fr-FR" sz="2400" dirty="0"/>
          </a:p>
          <a:p>
            <a:pPr lvl="1"/>
            <a:r>
              <a:rPr lang="fr-FR" sz="2400" i="1" dirty="0"/>
              <a:t>3 Standardisation de l’inspection </a:t>
            </a:r>
            <a:r>
              <a:rPr lang="fr-FR" sz="2400" i="1" dirty="0" smtClean="0"/>
              <a:t>nettoyage</a:t>
            </a:r>
            <a:endParaRPr lang="fr-FR" sz="2400" dirty="0"/>
          </a:p>
          <a:p>
            <a:pPr lvl="1"/>
            <a:r>
              <a:rPr lang="fr-FR" sz="2400" i="1" dirty="0"/>
              <a:t>4 Mise à niveau des </a:t>
            </a:r>
            <a:r>
              <a:rPr lang="fr-FR" sz="2400" i="1" dirty="0" smtClean="0"/>
              <a:t>compétences</a:t>
            </a:r>
            <a:endParaRPr lang="fr-FR" sz="2400" dirty="0"/>
          </a:p>
          <a:p>
            <a:pPr lvl="1"/>
            <a:r>
              <a:rPr lang="fr-FR" sz="2400" i="1" dirty="0"/>
              <a:t>5 Auto-maintenance</a:t>
            </a:r>
            <a:endParaRPr lang="fr-FR" sz="2000" dirty="0" smtClean="0"/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89212" y="6271732"/>
            <a:ext cx="7619999" cy="365125"/>
          </a:xfrm>
        </p:spPr>
        <p:txBody>
          <a:bodyPr/>
          <a:lstStyle/>
          <a:p>
            <a:r>
              <a:rPr lang="fr-FR" dirty="0" smtClean="0"/>
              <a:t>Joel Duflot 2024 Conseil en Excellence opérationnelle Blog : https://joelduflot-lean.fr</a:t>
            </a:r>
            <a:endParaRPr lang="fr-FR" dirty="0"/>
          </a:p>
        </p:txBody>
      </p:sp>
      <p:sp>
        <p:nvSpPr>
          <p:cNvPr id="33" name="Espace réservé du numéro de diapositive 4">
            <a:extLst>
              <a:ext uri="{FF2B5EF4-FFF2-40B4-BE49-F238E27FC236}">
                <a16:creationId xmlns:a16="http://schemas.microsoft.com/office/drawing/2014/main" xmlns="" id="{4EB376F7-4450-4B54-B230-72859232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4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5821" y="332400"/>
            <a:ext cx="8073389" cy="784128"/>
          </a:xfrm>
        </p:spPr>
        <p:txBody>
          <a:bodyPr>
            <a:normAutofit/>
          </a:bodyPr>
          <a:lstStyle/>
          <a:p>
            <a:r>
              <a:rPr lang="en-GB" dirty="0" smtClean="0"/>
              <a:t>TPM : </a:t>
            </a:r>
            <a:r>
              <a:rPr lang="en-GB" dirty="0" err="1" smtClean="0"/>
              <a:t>préparation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888686" y="1022684"/>
            <a:ext cx="9132240" cy="5687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dirty="0" smtClean="0"/>
              <a:t>L’équipe d’intervention 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600" dirty="0" smtClean="0"/>
              <a:t>Le manager : impulse la méthode, explique le pourquoi, </a:t>
            </a:r>
            <a:r>
              <a:rPr lang="fr-FR" sz="2600" dirty="0" smtClean="0"/>
              <a:t>s’implique dans les activités physiques, valorisera </a:t>
            </a:r>
            <a:r>
              <a:rPr lang="fr-FR" sz="2600" dirty="0" smtClean="0"/>
              <a:t>le résultat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600" dirty="0" smtClean="0"/>
              <a:t>Les techniciens de maintenance : apportent leurs compétences techniques, les outils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2600" dirty="0" smtClean="0"/>
              <a:t>Les opérateurs : apportent leurs connaissances pragmatiques, leur faculté d’observation</a:t>
            </a:r>
          </a:p>
          <a:p>
            <a:pPr marL="0" indent="0">
              <a:buNone/>
            </a:pPr>
            <a:endParaRPr lang="fr-FR" sz="2400" dirty="0" smtClean="0"/>
          </a:p>
          <a:p>
            <a:pPr marL="0" indent="0">
              <a:buNone/>
            </a:pPr>
            <a:r>
              <a:rPr lang="fr-FR" sz="2400" dirty="0" smtClean="0"/>
              <a:t>Le domaine d’action est </a:t>
            </a:r>
            <a:r>
              <a:rPr lang="fr-FR" sz="2400" dirty="0" smtClean="0"/>
              <a:t>limité au départ</a:t>
            </a:r>
            <a:endParaRPr lang="fr-FR" sz="2400" dirty="0" smtClean="0"/>
          </a:p>
          <a:p>
            <a:pPr marL="0" indent="0">
              <a:buNone/>
            </a:pPr>
            <a:r>
              <a:rPr lang="fr-FR" sz="2400" dirty="0" smtClean="0"/>
              <a:t>C’est un travail de longue </a:t>
            </a:r>
            <a:r>
              <a:rPr lang="fr-FR" sz="2400" dirty="0" smtClean="0"/>
              <a:t>haleine…</a:t>
            </a:r>
            <a:endParaRPr lang="fr-FR" sz="24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89212" y="6271732"/>
            <a:ext cx="7619999" cy="365125"/>
          </a:xfrm>
        </p:spPr>
        <p:txBody>
          <a:bodyPr/>
          <a:lstStyle/>
          <a:p>
            <a:r>
              <a:rPr lang="fr-FR" dirty="0" smtClean="0"/>
              <a:t>Joel Duflot 2024 Conseil en Excellence opérationnelle Blog : https://joelduflot-lean.fr</a:t>
            </a:r>
            <a:endParaRPr lang="fr-FR" dirty="0"/>
          </a:p>
        </p:txBody>
      </p:sp>
      <p:sp>
        <p:nvSpPr>
          <p:cNvPr id="33" name="Espace réservé du numéro de diapositive 4">
            <a:extLst>
              <a:ext uri="{FF2B5EF4-FFF2-40B4-BE49-F238E27FC236}">
                <a16:creationId xmlns:a16="http://schemas.microsoft.com/office/drawing/2014/main" xmlns="" id="{4EB376F7-4450-4B54-B230-72859232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 descr="enseignant">
            <a:extLst>
              <a:ext uri="{FF2B5EF4-FFF2-40B4-BE49-F238E27FC236}">
                <a16:creationId xmlns:a16="http://schemas.microsoft.com/office/drawing/2014/main" xmlns="" id="{63F4D585-37AD-43B2-8EE7-0218BEEAA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555" y="115325"/>
            <a:ext cx="1711034" cy="171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13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5821" y="332400"/>
            <a:ext cx="8073389" cy="784128"/>
          </a:xfrm>
        </p:spPr>
        <p:txBody>
          <a:bodyPr>
            <a:normAutofit/>
          </a:bodyPr>
          <a:lstStyle/>
          <a:p>
            <a:r>
              <a:rPr lang="en-GB" dirty="0" smtClean="0"/>
              <a:t>TPM : 1 Remise au nominal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888686" y="1022684"/>
            <a:ext cx="8338156" cy="5687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dirty="0" smtClean="0"/>
              <a:t>L’équipement est </a:t>
            </a:r>
            <a:r>
              <a:rPr lang="fr-FR" sz="2600" dirty="0" smtClean="0">
                <a:solidFill>
                  <a:srgbClr val="FF0000"/>
                </a:solidFill>
              </a:rPr>
              <a:t>mis en sécurité et les opérateurs formés aux risques.</a:t>
            </a:r>
          </a:p>
          <a:p>
            <a:pPr marL="0" indent="0">
              <a:buNone/>
            </a:pPr>
            <a:r>
              <a:rPr lang="fr-FR" sz="2600" dirty="0" smtClean="0"/>
              <a:t>On démonte les carters, on inspecte tout</a:t>
            </a:r>
          </a:p>
          <a:p>
            <a:pPr marL="0" indent="0">
              <a:buNone/>
            </a:pPr>
            <a:r>
              <a:rPr lang="fr-FR" sz="2600" dirty="0" smtClean="0"/>
              <a:t>On nettoie, resserre, repositionne ce qui se trouve en mauvais état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89212" y="6271732"/>
            <a:ext cx="7619999" cy="365125"/>
          </a:xfrm>
        </p:spPr>
        <p:txBody>
          <a:bodyPr/>
          <a:lstStyle/>
          <a:p>
            <a:r>
              <a:rPr lang="fr-FR" dirty="0" smtClean="0"/>
              <a:t>Joel Duflot 2024 Conseil en Excellence opérationnelle Blog : https://joelduflot-lean.fr</a:t>
            </a:r>
            <a:endParaRPr lang="fr-FR" dirty="0"/>
          </a:p>
        </p:txBody>
      </p:sp>
      <p:sp>
        <p:nvSpPr>
          <p:cNvPr id="33" name="Espace réservé du numéro de diapositive 4">
            <a:extLst>
              <a:ext uri="{FF2B5EF4-FFF2-40B4-BE49-F238E27FC236}">
                <a16:creationId xmlns:a16="http://schemas.microsoft.com/office/drawing/2014/main" xmlns="" id="{4EB376F7-4450-4B54-B230-72859232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718" y="3621561"/>
            <a:ext cx="3534268" cy="279121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9800" y="2745186"/>
            <a:ext cx="2261397" cy="399111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497" y="3176338"/>
            <a:ext cx="2664120" cy="335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7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5821" y="332400"/>
            <a:ext cx="8073389" cy="784128"/>
          </a:xfrm>
        </p:spPr>
        <p:txBody>
          <a:bodyPr>
            <a:normAutofit/>
          </a:bodyPr>
          <a:lstStyle/>
          <a:p>
            <a:r>
              <a:rPr lang="fr-FR" dirty="0" smtClean="0"/>
              <a:t>TPM : 1 Campagne d’étiquettes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648055" y="1323474"/>
            <a:ext cx="6004030" cy="5302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dirty="0" smtClean="0"/>
              <a:t>Si </a:t>
            </a:r>
            <a:r>
              <a:rPr lang="fr-FR" sz="2600" dirty="0" smtClean="0"/>
              <a:t>la réparation </a:t>
            </a:r>
            <a:r>
              <a:rPr lang="fr-FR" sz="2600" dirty="0" smtClean="0"/>
              <a:t>est </a:t>
            </a:r>
            <a:r>
              <a:rPr lang="fr-FR" sz="2600" dirty="0" smtClean="0"/>
              <a:t>longue </a:t>
            </a:r>
            <a:r>
              <a:rPr lang="fr-FR" sz="2600" dirty="0" smtClean="0"/>
              <a:t>on attache une étiquette dans la zone du défaut</a:t>
            </a:r>
          </a:p>
          <a:p>
            <a:pPr marL="0" indent="0">
              <a:buNone/>
            </a:pPr>
            <a:endParaRPr lang="fr-FR" sz="2600" dirty="0"/>
          </a:p>
          <a:p>
            <a:pPr marL="0" indent="0">
              <a:buNone/>
            </a:pPr>
            <a:r>
              <a:rPr lang="fr-FR" sz="2600" dirty="0" smtClean="0"/>
              <a:t>Une fois toutes les étiquettes retirées, après traitement, l’équipement est prêt pour la seconde étape.</a:t>
            </a:r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2589212" y="6271732"/>
            <a:ext cx="7619999" cy="365125"/>
          </a:xfrm>
        </p:spPr>
        <p:txBody>
          <a:bodyPr/>
          <a:lstStyle/>
          <a:p>
            <a:r>
              <a:rPr lang="fr-FR" dirty="0" smtClean="0"/>
              <a:t>Joel Duflot 2024 Conseil en Excellence opérationnelle Blog : https://joelduflot-lean.fr</a:t>
            </a:r>
            <a:endParaRPr lang="fr-FR" dirty="0"/>
          </a:p>
        </p:txBody>
      </p:sp>
      <p:sp>
        <p:nvSpPr>
          <p:cNvPr id="33" name="Espace réservé du numéro de diapositive 4">
            <a:extLst>
              <a:ext uri="{FF2B5EF4-FFF2-40B4-BE49-F238E27FC236}">
                <a16:creationId xmlns:a16="http://schemas.microsoft.com/office/drawing/2014/main" xmlns="" id="{4EB376F7-4450-4B54-B230-72859232A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"/>
          <a:stretch/>
        </p:blipFill>
        <p:spPr bwMode="auto">
          <a:xfrm>
            <a:off x="7283116" y="2132894"/>
            <a:ext cx="3886200" cy="472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</p:pic>
      <p:pic>
        <p:nvPicPr>
          <p:cNvPr id="10" name="Picture 3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" t="14569" r="30846" b="17192"/>
          <a:stretch/>
        </p:blipFill>
        <p:spPr bwMode="auto">
          <a:xfrm>
            <a:off x="9544970" y="0"/>
            <a:ext cx="2546767" cy="191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9569116" y="1525839"/>
            <a:ext cx="2743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</a:pPr>
            <a:r>
              <a:rPr lang="fr-FR" altLang="fr-FR" sz="1800" dirty="0" smtClean="0">
                <a:solidFill>
                  <a:schemeClr val="bg1">
                    <a:lumMod val="85000"/>
                  </a:schemeClr>
                </a:solidFill>
                <a:effectLst/>
                <a:latin typeface="Times New Roman" panose="02020603050405020304" pitchFamily="18" charset="0"/>
              </a:rPr>
              <a:t>Campagne d’étiq</a:t>
            </a:r>
            <a:r>
              <a:rPr lang="fr-FR" altLang="fr-FR" sz="1800" dirty="0" smtClean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uettes</a:t>
            </a:r>
            <a:endParaRPr lang="fr-FR" altLang="fr-FR" sz="1800" dirty="0">
              <a:solidFill>
                <a:schemeClr val="bg1">
                  <a:lumMod val="50000"/>
                </a:schemeClr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1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in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11383</TotalTime>
  <Words>1239</Words>
  <Application>Microsoft Office PowerPoint</Application>
  <PresentationFormat>Grand écran</PresentationFormat>
  <Paragraphs>188</Paragraphs>
  <Slides>20</Slides>
  <Notes>4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9" baseType="lpstr">
      <vt:lpstr>Arial</vt:lpstr>
      <vt:lpstr>Arial Black</vt:lpstr>
      <vt:lpstr>Arial Narrow</vt:lpstr>
      <vt:lpstr>Calibri</vt:lpstr>
      <vt:lpstr>Century Gothic</vt:lpstr>
      <vt:lpstr>Times New Roman</vt:lpstr>
      <vt:lpstr>Wingdings</vt:lpstr>
      <vt:lpstr>Wingdings 3</vt:lpstr>
      <vt:lpstr>Brin</vt:lpstr>
      <vt:lpstr>Fondamentaux du Lean</vt:lpstr>
      <vt:lpstr>Le Lean  en tant que système</vt:lpstr>
      <vt:lpstr>La TPM</vt:lpstr>
      <vt:lpstr>TPM : le but</vt:lpstr>
      <vt:lpstr>TPM : le but</vt:lpstr>
      <vt:lpstr>TPM</vt:lpstr>
      <vt:lpstr>TPM : préparation</vt:lpstr>
      <vt:lpstr>TPM : 1 Remise au nominal</vt:lpstr>
      <vt:lpstr>TPM : 1 Campagne d’étiquettes</vt:lpstr>
      <vt:lpstr>TPM : 2 Nettoyage et accès</vt:lpstr>
      <vt:lpstr>TPM : 3 Standard d’inspection nettoyage</vt:lpstr>
      <vt:lpstr>TPM : 3 Standard d’inspection nettoyage</vt:lpstr>
      <vt:lpstr>TPM 4 capitalisation : Leçon ponctuelle</vt:lpstr>
      <vt:lpstr>TPM 4 capitalisation : Leçon ponctuelle</vt:lpstr>
      <vt:lpstr>TPM 4 capitalisation</vt:lpstr>
      <vt:lpstr>TPM 5 Auto-maintenance</vt:lpstr>
      <vt:lpstr>TPM    Exemples et résultats</vt:lpstr>
      <vt:lpstr>TPM    Exemples et résultats</vt:lpstr>
      <vt:lpstr>TPM et industrie 4.0</vt:lpstr>
      <vt:lpstr>Liens utiles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Fondamentaux du Lean</dc:title>
  <dc:creator>Joel Duflot</dc:creator>
  <cp:lastModifiedBy>Joel Duflot</cp:lastModifiedBy>
  <cp:revision>264</cp:revision>
  <dcterms:created xsi:type="dcterms:W3CDTF">2020-01-06T14:13:52Z</dcterms:created>
  <dcterms:modified xsi:type="dcterms:W3CDTF">2024-01-25T08:32:53Z</dcterms:modified>
</cp:coreProperties>
</file>