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1127" r:id="rId3"/>
    <p:sldId id="419" r:id="rId4"/>
    <p:sldId id="1147" r:id="rId5"/>
    <p:sldId id="1149" r:id="rId6"/>
    <p:sldId id="1144" r:id="rId7"/>
    <p:sldId id="1145" r:id="rId8"/>
    <p:sldId id="1146" r:id="rId9"/>
    <p:sldId id="1148" r:id="rId10"/>
    <p:sldId id="1150" r:id="rId11"/>
    <p:sldId id="1140" r:id="rId12"/>
    <p:sldId id="114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50" autoAdjust="0"/>
  </p:normalViewPr>
  <p:slideViewPr>
    <p:cSldViewPr snapToGrid="0">
      <p:cViewPr varScale="1">
        <p:scale>
          <a:sx n="80" d="100"/>
          <a:sy n="80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279F8C30-36DF-4081-ACEA-58B418DC8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7AA8CC2-9458-4D9D-834C-8DFEB85C88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99B5-4DC6-4568-BC3D-10E4F4E23388}" type="datetimeFigureOut">
              <a:rPr lang="fr-FR" smtClean="0"/>
              <a:t>17/01/2024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1F7E60C-2C5E-48F2-B04F-B6A2D3503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D1A85EF-52E4-4988-857B-AFC445B44B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6B11E-5051-4453-BB95-8B8A79C3AB8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25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5F68-ECA8-46CA-BC59-65BDA7379827}" type="datetimeFigureOut">
              <a:rPr lang="fr-FR" smtClean="0"/>
              <a:t>17/01/2024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C715F-13DF-48A8-BA78-A060DBA784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76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37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FR" sz="1800" dirty="0"/>
              <a:t> Assurer que les caractéristiques produit au process qui conditionnent la Qualité sont toujours conformes aux spécifications</a:t>
            </a:r>
          </a:p>
          <a:p>
            <a:pPr marL="68580" indent="0">
              <a:buNone/>
            </a:pPr>
            <a:endParaRPr lang="fr-FR" sz="1800" dirty="0"/>
          </a:p>
          <a:p>
            <a:pPr marL="68580" indent="0">
              <a:buNone/>
            </a:pPr>
            <a:r>
              <a:rPr lang="fr-FR" sz="1800" dirty="0"/>
              <a:t>    Etre capable d’analyser les dérives et les interactions entre caractéristiques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B2241-9E90-49DB-8CD8-BB81EC66397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7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822325"/>
            <a:ext cx="6592888" cy="3709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98FBEA86-0D91-49EA-A118-C94B246B0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04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4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054-5B2A-4A20-B3F9-04FCE3AFABD0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FEB-40C6-48B9-BA27-B83D6097D17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AFF9-36F1-4B4E-814D-C037613BAAE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6CAA-4653-407A-9BC9-BBA87B617D00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72E4-6C5D-40E5-A736-785EE339B17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79A8-2301-48D7-A7BA-D8409DA236CD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B520-0973-4A2F-AE43-B6ED9EEB4659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2259-A71B-42C7-8292-77D50343554A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98B7-1E7B-422D-AC53-3623EBA18C3F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8DC-F512-49A7-A26B-48E9EEEE8994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D6E2-EF36-49CF-A1F4-3D89D2ADCC09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D3B8-B203-4059-B50E-4A9BBB8B29B0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5B6A-C16F-417E-A600-E7974152BCB2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BEEB-273E-4D69-B003-E978B47822B2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CEDA-E963-4609-8A7C-29D91F4C8425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17A3-A476-4951-900F-88480787BE6C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5E12-75EE-4D29-93E2-B5562BF81D39}" type="datetime1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cio-online.com/actualites/lire-quelques-bonnes-pratiques-de-mise-en-oeuvre-d-une-obeya-6837.html" TargetMode="External"/><Relationship Id="rId7" Type="http://schemas.openxmlformats.org/officeDocument/2006/relationships/hyperlink" Target="https://izibook.eyrolles.com/produit/4557/9782212423235/Lusine%20du%20futu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F_7Kcze7Fxk" TargetMode="External"/><Relationship Id="rId5" Type="http://schemas.openxmlformats.org/officeDocument/2006/relationships/hyperlink" Target="https://www.bearingpoint.com/fr-fr/blogs/blog-industry/lobeya-ou-comment-prendre-des-decisions-agile-au-sein-dun-projet/" TargetMode="External"/><Relationship Id="rId4" Type="http://schemas.openxmlformats.org/officeDocument/2006/relationships/hyperlink" Target="https://www.slideshare.net/InstitutLeanFrance/cecile-roche-20130409-obeya-thalesvdiffusable" TargetMode="External"/><Relationship Id="rId9" Type="http://schemas.openxmlformats.org/officeDocument/2006/relationships/hyperlink" Target="https://joelduflot-lean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FDC573-0623-468F-A0CA-00E4C244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450159"/>
            <a:ext cx="8915399" cy="1012559"/>
          </a:xfrm>
        </p:spPr>
        <p:txBody>
          <a:bodyPr/>
          <a:lstStyle/>
          <a:p>
            <a:r>
              <a:rPr lang="fr-FR" dirty="0"/>
              <a:t>Fondamentaux du Lean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CA241BD-E25A-4F7D-B411-CDDA516B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077" y="3429000"/>
            <a:ext cx="8915399" cy="21274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3200" dirty="0"/>
              <a:t>11   Obeya</a:t>
            </a:r>
          </a:p>
          <a:p>
            <a:pPr>
              <a:lnSpc>
                <a:spcPct val="120000"/>
              </a:lnSpc>
            </a:pPr>
            <a:r>
              <a:rPr lang="fr-FR" sz="3200" dirty="0"/>
              <a:t>       Animer ses projets,</a:t>
            </a:r>
          </a:p>
          <a:p>
            <a:pPr>
              <a:lnSpc>
                <a:spcPct val="120000"/>
              </a:lnSpc>
            </a:pPr>
            <a:r>
              <a:rPr lang="fr-FR" sz="3200" dirty="0"/>
              <a:t>         son plan moyen terme</a:t>
            </a:r>
          </a:p>
          <a:p>
            <a:pPr>
              <a:lnSpc>
                <a:spcPct val="120000"/>
              </a:lnSpc>
            </a:pPr>
            <a:r>
              <a:rPr lang="fr-FR" dirty="0"/>
              <a:t>											Liens utiles sur dernière diapo</a:t>
            </a:r>
          </a:p>
          <a:p>
            <a:pPr>
              <a:lnSpc>
                <a:spcPct val="120000"/>
              </a:lnSpc>
            </a:pPr>
            <a:endParaRPr lang="fr-FR" sz="3200" dirty="0"/>
          </a:p>
          <a:p>
            <a:pPr>
              <a:lnSpc>
                <a:spcPct val="120000"/>
              </a:lnSpc>
            </a:pP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31284B1-C5CA-420E-B0AF-2D752DE3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E0C3E72-3D5E-48D9-B128-4B23A936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47" y="1636294"/>
            <a:ext cx="3911041" cy="3162118"/>
          </a:xfrm>
          <a:prstGeom prst="rect">
            <a:avLst/>
          </a:prstGeom>
        </p:spPr>
      </p:pic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xmlns="" id="{8BC8FD67-A5E2-44FB-8AA7-6749CA15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170" y="5256871"/>
            <a:ext cx="5590960" cy="1205713"/>
          </a:xfrm>
        </p:spPr>
        <p:txBody>
          <a:bodyPr/>
          <a:lstStyle/>
          <a:p>
            <a:r>
              <a:rPr lang="fr-FR" sz="1600" dirty="0" smtClean="0"/>
              <a:t>Joel Duflot 2022 Conseil en Excellence opérationnelle Blog : https://joelduflot-lean.fr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2309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Obeya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311579" y="2226191"/>
            <a:ext cx="8686663" cy="398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Les avantages de l’Obeya / revue de projet classique</a:t>
            </a:r>
          </a:p>
          <a:p>
            <a:pPr marL="411480"/>
            <a:r>
              <a:rPr lang="fr-FR" sz="2000" dirty="0"/>
              <a:t>La durée du rituel, la position debout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	Interdit les portables ou ordinateurs qui distraient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	Permet l’interaction directe entre </a:t>
            </a:r>
            <a:r>
              <a:rPr lang="fr-FR" sz="2000" dirty="0" err="1"/>
              <a:t>assitants</a:t>
            </a:r>
            <a:endParaRPr lang="fr-FR" sz="2000" dirty="0"/>
          </a:p>
          <a:p>
            <a:pPr marL="411480"/>
            <a:r>
              <a:rPr lang="fr-FR" sz="2000" dirty="0"/>
              <a:t>Le visuel permanent: 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     Pas de ppt à préparer, on traite de faits</a:t>
            </a:r>
          </a:p>
          <a:p>
            <a:pPr marL="411480"/>
            <a:r>
              <a:rPr lang="fr-FR" sz="2000" dirty="0"/>
              <a:t>La fréquence : qui donne la réactivité</a:t>
            </a:r>
          </a:p>
          <a:p>
            <a:pPr marL="411480"/>
            <a:r>
              <a:rPr lang="fr-FR" sz="2000" dirty="0"/>
              <a:t>Le standard de rituel et son agenda fixe</a:t>
            </a:r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     Oblige à traiter de tout, c’est l’occasion pour tous de s’exprimer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ADB8911-CD2E-4788-B24D-5F5ADDA49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934" y="234778"/>
            <a:ext cx="3465520" cy="24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5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6041" y="1159677"/>
            <a:ext cx="5654474" cy="576252"/>
          </a:xfrm>
        </p:spPr>
        <p:txBody>
          <a:bodyPr>
            <a:normAutofit/>
          </a:bodyPr>
          <a:lstStyle/>
          <a:p>
            <a:pPr defTabSz="714455">
              <a:defRPr/>
            </a:pPr>
            <a:r>
              <a:rPr lang="fr-FR" sz="2400" dirty="0"/>
              <a:t>Obeya et industrie 4.0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5268E6F-148F-4009-93F7-87E503A3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4AC56D2-44B2-4DF0-8F08-80776250152A}"/>
              </a:ext>
            </a:extLst>
          </p:cNvPr>
          <p:cNvSpPr txBox="1">
            <a:spLocks noChangeArrowheads="1"/>
          </p:cNvSpPr>
          <p:nvPr/>
        </p:nvSpPr>
        <p:spPr>
          <a:xfrm>
            <a:off x="2639614" y="1988840"/>
            <a:ext cx="7999553" cy="3497559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08" tIns="34505" rIns="69008" bIns="34505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L’Obeya peut être dématérialisée</a:t>
            </a:r>
          </a:p>
          <a:p>
            <a:r>
              <a:rPr lang="fr-FR" sz="2000" dirty="0"/>
              <a:t>Le rituel peut être réalisé en visio</a:t>
            </a:r>
          </a:p>
          <a:p>
            <a:r>
              <a:rPr lang="fr-FR" sz="2000" dirty="0"/>
              <a:t>Le tableau visuel sur écran tactile est en lien direct avec la base de données, pas de mise à jour </a:t>
            </a:r>
            <a:r>
              <a:rPr lang="fr-FR" sz="2000" dirty="0" smtClean="0"/>
              <a:t>de </a:t>
            </a:r>
            <a:r>
              <a:rPr lang="fr-FR" sz="2000" smtClean="0"/>
              <a:t>la documentation à </a:t>
            </a:r>
            <a:r>
              <a:rPr lang="fr-FR" sz="2000" smtClean="0"/>
              <a:t>prévoir.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9633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E39607-1455-4EFD-AF74-618410B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97" y="521128"/>
            <a:ext cx="3104303" cy="533307"/>
          </a:xfrm>
        </p:spPr>
        <p:txBody>
          <a:bodyPr>
            <a:normAutofit fontScale="90000"/>
          </a:bodyPr>
          <a:lstStyle/>
          <a:p>
            <a:r>
              <a:rPr lang="fr-FR" dirty="0"/>
              <a:t>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C24A7E6-7B8C-4E08-B168-822FFEDE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912" y="2848005"/>
            <a:ext cx="6789872" cy="2428688"/>
          </a:xfrm>
        </p:spPr>
        <p:txBody>
          <a:bodyPr>
            <a:normAutofit/>
          </a:bodyPr>
          <a:lstStyle/>
          <a:p>
            <a:r>
              <a:rPr lang="fr-FR" u="sng" dirty="0" smtClean="0">
                <a:hlinkClick r:id="rId3"/>
              </a:rPr>
              <a:t>Obeya</a:t>
            </a:r>
            <a:r>
              <a:rPr lang="fr-FR" u="sng" dirty="0" smtClean="0"/>
              <a:t> </a:t>
            </a:r>
            <a:r>
              <a:rPr lang="fr-FR" u="sng" dirty="0"/>
              <a:t>mise en place</a:t>
            </a:r>
            <a:endParaRPr lang="fr-FR" dirty="0"/>
          </a:p>
          <a:p>
            <a:r>
              <a:rPr lang="fr-FR" u="sng" dirty="0">
                <a:hlinkClick r:id="rId4"/>
              </a:rPr>
              <a:t>Obeya réelle</a:t>
            </a:r>
            <a:r>
              <a:rPr lang="fr-FR" dirty="0"/>
              <a:t> et son </a:t>
            </a:r>
            <a:r>
              <a:rPr lang="fr-FR" u="sng" dirty="0">
                <a:hlinkClick r:id="rId5"/>
              </a:rPr>
              <a:t>utilité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En Vidéo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hlinkClick r:id="rId6"/>
              </a:rPr>
              <a:t>Obeya en réel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FBF048E-568D-4A84-A28C-FBA06202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479" y="1608436"/>
            <a:ext cx="3235398" cy="1239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776528E-8A71-44D0-A6EA-CF6DACE7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61A33D-5959-4E57-BD0D-F2269C31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Image 7">
            <a:hlinkClick r:id="rId7"/>
            <a:extLst>
              <a:ext uri="{FF2B5EF4-FFF2-40B4-BE49-F238E27FC236}">
                <a16:creationId xmlns="" xmlns:a16="http://schemas.microsoft.com/office/drawing/2014/main" id="{A22050B9-211C-48F0-AEE5-72932AC9B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3183" y="2297701"/>
            <a:ext cx="3301198" cy="4203232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="" xmlns:a16="http://schemas.microsoft.com/office/drawing/2014/main" id="{F777E411-C538-4620-A637-2526B646B8BC}"/>
              </a:ext>
            </a:extLst>
          </p:cNvPr>
          <p:cNvSpPr txBox="1">
            <a:spLocks/>
          </p:cNvSpPr>
          <p:nvPr/>
        </p:nvSpPr>
        <p:spPr>
          <a:xfrm>
            <a:off x="6350000" y="526997"/>
            <a:ext cx="3003129" cy="17136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Blog dédié au Lean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FF0000"/>
                </a:solidFill>
                <a:hlinkClick r:id="rId9"/>
              </a:rPr>
              <a:t>https://joelduflot-lean.fr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b="1" dirty="0" smtClean="0"/>
              <a:t>Et </a:t>
            </a:r>
            <a:r>
              <a:rPr lang="fr-FR" sz="1600" b="1" dirty="0"/>
              <a:t>en BD </a:t>
            </a:r>
            <a:r>
              <a:rPr lang="fr-FR" sz="1600" dirty="0"/>
              <a:t>c’est plus clair</a:t>
            </a:r>
          </a:p>
          <a:p>
            <a:pPr marL="0" indent="0">
              <a:buNone/>
            </a:pPr>
            <a:r>
              <a:rPr lang="fr-FR" sz="1400" dirty="0">
                <a:hlinkClick r:id="rId7"/>
              </a:rPr>
              <a:t>https://izibook.eyrolles.com/produit/4557/9782212423235/Lusine%20du%20futur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693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AF50CC-932F-40C7-8938-730F1A83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75" y="304267"/>
            <a:ext cx="8911687" cy="848640"/>
          </a:xfrm>
        </p:spPr>
        <p:txBody>
          <a:bodyPr/>
          <a:lstStyle/>
          <a:p>
            <a:r>
              <a:rPr lang="fr-FR" dirty="0"/>
              <a:t>Le Lean  en tant que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642FA43-785C-4347-82BE-54364FF4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879" y="1375392"/>
            <a:ext cx="2828504" cy="5348026"/>
          </a:xfrm>
        </p:spPr>
        <p:txBody>
          <a:bodyPr>
            <a:noAutofit/>
          </a:bodyPr>
          <a:lstStyle/>
          <a:p>
            <a:r>
              <a:rPr lang="fr-FR" dirty="0"/>
              <a:t>Le But</a:t>
            </a:r>
          </a:p>
          <a:p>
            <a:endParaRPr lang="fr-FR" dirty="0"/>
          </a:p>
          <a:p>
            <a:r>
              <a:rPr lang="fr-FR" dirty="0"/>
              <a:t>Les deux piliers</a:t>
            </a:r>
          </a:p>
          <a:p>
            <a:pPr lvl="1"/>
            <a:r>
              <a:rPr lang="fr-FR" sz="1800" dirty="0"/>
              <a:t>Jidoka</a:t>
            </a:r>
          </a:p>
          <a:p>
            <a:pPr lvl="1"/>
            <a:r>
              <a:rPr lang="fr-FR" sz="1800" dirty="0"/>
              <a:t>Juste à temps</a:t>
            </a:r>
          </a:p>
          <a:p>
            <a:r>
              <a:rPr lang="fr-FR" dirty="0"/>
              <a:t>L’amélioration continue</a:t>
            </a:r>
          </a:p>
          <a:p>
            <a:pPr marL="457200" lvl="1" indent="0">
              <a:buNone/>
            </a:pPr>
            <a:endParaRPr lang="fr-FR" sz="1800" dirty="0"/>
          </a:p>
          <a:p>
            <a:r>
              <a:rPr lang="fr-FR" dirty="0"/>
              <a:t>La base</a:t>
            </a:r>
          </a:p>
          <a:p>
            <a:pPr lvl="1"/>
            <a:r>
              <a:rPr lang="fr-FR" sz="1800" dirty="0"/>
              <a:t>Activité Lissée</a:t>
            </a:r>
          </a:p>
          <a:p>
            <a:pPr lvl="1"/>
            <a:r>
              <a:rPr lang="fr-FR" sz="1800" dirty="0"/>
              <a:t>Standard</a:t>
            </a:r>
          </a:p>
          <a:p>
            <a:pPr lvl="1"/>
            <a:r>
              <a:rPr lang="fr-FR" sz="1800" b="1" dirty="0"/>
              <a:t>Visuel</a:t>
            </a:r>
          </a:p>
          <a:p>
            <a:pPr lvl="1"/>
            <a:r>
              <a:rPr lang="fr-FR" sz="1800" b="1" dirty="0"/>
              <a:t>Equipe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A5E9A1A-75FC-47B9-9FC4-19BE3201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71170"/>
            <a:ext cx="7619999" cy="365125"/>
          </a:xfrm>
        </p:spPr>
        <p:txBody>
          <a:bodyPr/>
          <a:lstStyle/>
          <a:p>
            <a:r>
              <a:rPr lang="en-US" sz="1000" smtClean="0"/>
              <a:t>Joel Duflot 2022</a:t>
            </a:r>
            <a:endParaRPr lang="en-US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D0B962A-CF21-4074-8824-D98DA2D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5357900-D8E6-4A4E-AC87-189A3A43FE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02452" y="928297"/>
            <a:ext cx="7942415" cy="579724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891D1B1A-B573-49E9-AE0A-FAD03E51555B}"/>
              </a:ext>
            </a:extLst>
          </p:cNvPr>
          <p:cNvSpPr/>
          <p:nvPr/>
        </p:nvSpPr>
        <p:spPr>
          <a:xfrm>
            <a:off x="6508251" y="5449050"/>
            <a:ext cx="3348481" cy="9221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61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3627" y="476669"/>
            <a:ext cx="8352928" cy="529128"/>
          </a:xfrm>
        </p:spPr>
        <p:txBody>
          <a:bodyPr>
            <a:normAutofit fontScale="90000"/>
          </a:bodyPr>
          <a:lstStyle/>
          <a:p>
            <a:r>
              <a:rPr lang="fr-FR" dirty="0"/>
              <a:t>L’Obeya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579" y="1306920"/>
            <a:ext cx="6510248" cy="555107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r-FR" sz="2000" dirty="0"/>
              <a:t> Grande salle en japonais, mise à l’honneur par Toyota pour le lancement de la Prius. C’est la méthode moderne de gestion des projets.</a:t>
            </a:r>
          </a:p>
          <a:p>
            <a:pPr marL="68580" indent="0">
              <a:buNone/>
            </a:pPr>
            <a:r>
              <a:rPr lang="fr-FR" sz="2000" dirty="0"/>
              <a:t>C’est le lieu ou s’incarne un projet (Plan moyen terme), le cœur de son animation, un lieu de partage et de collaboration.</a:t>
            </a:r>
          </a:p>
          <a:p>
            <a:pPr marL="68580" indent="0">
              <a:buNone/>
            </a:pPr>
            <a:r>
              <a:rPr lang="fr-FR" sz="2000" dirty="0"/>
              <a:t>Les indicateurs y sont tous affichés</a:t>
            </a:r>
          </a:p>
          <a:p>
            <a:pPr marL="68580" indent="0">
              <a:buNone/>
            </a:pPr>
            <a:r>
              <a:rPr lang="fr-FR" sz="2000" dirty="0"/>
              <a:t>Les actions décidées également</a:t>
            </a:r>
          </a:p>
          <a:p>
            <a:pPr marL="68580" indent="0">
              <a:buNone/>
            </a:pPr>
            <a:r>
              <a:rPr lang="fr-FR" sz="2000" dirty="0"/>
              <a:t>     Le management visuel est la base. Il remplace les mails et autres compte rendus.</a:t>
            </a:r>
          </a:p>
          <a:p>
            <a:pPr marL="68580" indent="0">
              <a:buNone/>
            </a:pPr>
            <a:r>
              <a:rPr lang="fr-FR" sz="2000" dirty="0"/>
              <a:t>L’équipe de projet (ou direction) s’y réunit fréquemment (rituel) ce qui élimine les revues de projet anciennes.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827" y="2559544"/>
            <a:ext cx="4149168" cy="3499257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="" xmlns:a16="http://schemas.microsoft.com/office/drawing/2014/main" id="{47BFF4A3-1397-4D10-837F-E8AE98EB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5" descr="enseignant">
            <a:extLst>
              <a:ext uri="{FF2B5EF4-FFF2-40B4-BE49-F238E27FC236}">
                <a16:creationId xmlns="" xmlns:a16="http://schemas.microsoft.com/office/drawing/2014/main" id="{63F4D585-37AD-43B2-8EE7-0218BEEA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9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Obeya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552211" y="2542200"/>
            <a:ext cx="4680148" cy="351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Zone d’animation, point de rencontre obligé</a:t>
            </a:r>
          </a:p>
          <a:p>
            <a:pPr marL="68580" indent="0">
              <a:buFont typeface="Wingdings 3" charset="2"/>
              <a:buNone/>
            </a:pPr>
            <a:r>
              <a:rPr lang="fr-FR" sz="2000" b="1" dirty="0"/>
              <a:t>Management visuel</a:t>
            </a:r>
          </a:p>
          <a:p>
            <a:pPr marL="411480"/>
            <a:r>
              <a:rPr lang="fr-FR" sz="2000" dirty="0"/>
              <a:t>  Indicateurs </a:t>
            </a:r>
          </a:p>
          <a:p>
            <a:pPr marL="411480"/>
            <a:r>
              <a:rPr lang="fr-FR" sz="2000" dirty="0"/>
              <a:t>  Actions</a:t>
            </a:r>
          </a:p>
          <a:p>
            <a:pPr marL="68580" indent="0">
              <a:buFont typeface="Wingdings 3" charset="2"/>
              <a:buNone/>
            </a:pPr>
            <a:r>
              <a:rPr lang="fr-FR" sz="2000" b="1" dirty="0"/>
              <a:t>Rituels de management</a:t>
            </a:r>
          </a:p>
          <a:p>
            <a:pPr marL="68580" indent="0">
              <a:buFont typeface="Wingdings 3" charset="2"/>
              <a:buNone/>
            </a:pPr>
            <a:endParaRPr lang="fr-FR" sz="2000" b="1" dirty="0"/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Evolutive avec le projet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ADB8911-CD2E-4788-B24D-5F5ADDA49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359" y="507802"/>
            <a:ext cx="5065430" cy="35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7747" y="113049"/>
            <a:ext cx="8073389" cy="669189"/>
          </a:xfrm>
        </p:spPr>
        <p:txBody>
          <a:bodyPr>
            <a:normAutofit/>
          </a:bodyPr>
          <a:lstStyle/>
          <a:p>
            <a:r>
              <a:rPr lang="fr-FR" dirty="0"/>
              <a:t>Obeya : Visuel type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061753" y="3289891"/>
            <a:ext cx="5524705" cy="3516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Suivi de planning par ligne brisée au jour J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ADB8911-CD2E-4788-B24D-5F5ADDA49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63" y="209922"/>
            <a:ext cx="3273283" cy="2272176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B6FA91ED-6EA7-49B6-8543-EE4C42DFCD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0" y="3697459"/>
            <a:ext cx="5029201" cy="274320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CD08CA57-8BC4-4AFE-87AA-D14D799A5AD7}"/>
              </a:ext>
            </a:extLst>
          </p:cNvPr>
          <p:cNvSpPr txBox="1">
            <a:spLocks/>
          </p:cNvSpPr>
          <p:nvPr/>
        </p:nvSpPr>
        <p:spPr>
          <a:xfrm>
            <a:off x="6940557" y="2735397"/>
            <a:ext cx="4680148" cy="38878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Suivi d’avancement</a:t>
            </a:r>
          </a:p>
          <a:p>
            <a:pPr marL="68580" indent="0">
              <a:buFont typeface="Wingdings 3" charset="2"/>
              <a:buNone/>
            </a:pPr>
            <a:endParaRPr lang="fr-FR" sz="2000" dirty="0"/>
          </a:p>
          <a:p>
            <a:pPr marL="68580" indent="0">
              <a:buFont typeface="Wingdings 3" charset="2"/>
              <a:buNone/>
            </a:pPr>
            <a:endParaRPr lang="fr-FR" sz="2000" dirty="0"/>
          </a:p>
          <a:p>
            <a:pPr marL="68580" indent="0">
              <a:buFont typeface="Wingdings 3" charset="2"/>
              <a:buNone/>
            </a:pPr>
            <a:endParaRPr lang="fr-FR" sz="2000" dirty="0"/>
          </a:p>
          <a:p>
            <a:pPr marL="68580" indent="0">
              <a:buFont typeface="Wingdings 3" charset="2"/>
              <a:buNone/>
            </a:pPr>
            <a:endParaRPr lang="fr-FR" sz="2000" dirty="0"/>
          </a:p>
          <a:p>
            <a:pPr marL="68580" indent="0">
              <a:buFont typeface="Wingdings 3" charset="2"/>
              <a:buNone/>
            </a:pPr>
            <a:endParaRPr lang="fr-FR" sz="2000" dirty="0"/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En cas de décalage l’important est d’obtenir une nouvelle prévision qui engage le responsable.</a:t>
            </a:r>
          </a:p>
        </p:txBody>
      </p:sp>
      <p:pic>
        <p:nvPicPr>
          <p:cNvPr id="10" name="Image 9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E1951AC8-D87F-4186-8A14-0468B3DB97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31" y="3328563"/>
            <a:ext cx="4570200" cy="2036906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BCAFD86A-5413-46DB-B74C-59E585A1FF27}"/>
              </a:ext>
            </a:extLst>
          </p:cNvPr>
          <p:cNvSpPr txBox="1">
            <a:spLocks/>
          </p:cNvSpPr>
          <p:nvPr/>
        </p:nvSpPr>
        <p:spPr>
          <a:xfrm>
            <a:off x="5788856" y="979255"/>
            <a:ext cx="2257482" cy="8983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Post it des actions encours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00000000-0008-0000-0D00-00000500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36" y="816922"/>
            <a:ext cx="7270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00000000-0008-0000-0D00-00000600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36" y="1507722"/>
            <a:ext cx="7239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00000000-0008-0000-0D00-00000700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24875" r="84843" b="57626"/>
          <a:stretch>
            <a:fillRect/>
          </a:stretch>
        </p:blipFill>
        <p:spPr bwMode="auto">
          <a:xfrm>
            <a:off x="1964873" y="2206132"/>
            <a:ext cx="7270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Espace réservé du contenu 2">
            <a:extLst>
              <a:ext uri="{FF2B5EF4-FFF2-40B4-BE49-F238E27FC236}">
                <a16:creationId xmlns="" xmlns:a16="http://schemas.microsoft.com/office/drawing/2014/main" id="{FB7C37D3-D612-4CF1-B820-EFB74842CFB9}"/>
              </a:ext>
            </a:extLst>
          </p:cNvPr>
          <p:cNvSpPr txBox="1">
            <a:spLocks/>
          </p:cNvSpPr>
          <p:nvPr/>
        </p:nvSpPr>
        <p:spPr>
          <a:xfrm>
            <a:off x="2547367" y="1032793"/>
            <a:ext cx="2727038" cy="18864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>
              <a:buFont typeface="Arial" panose="020B0604020202020204" pitchFamily="34" charset="0"/>
              <a:buChar char="•"/>
            </a:pPr>
            <a:r>
              <a:rPr lang="fr-FR" sz="2000" dirty="0"/>
              <a:t>Vert : 0 l’objectif,</a:t>
            </a:r>
          </a:p>
          <a:p>
            <a:pPr marL="411480">
              <a:buFont typeface="Arial" panose="020B0604020202020204" pitchFamily="34" charset="0"/>
              <a:buChar char="•"/>
            </a:pPr>
            <a:r>
              <a:rPr lang="fr-FR" sz="2000" dirty="0"/>
              <a:t> Orange encore bon mais danger</a:t>
            </a:r>
          </a:p>
          <a:p>
            <a:pPr marL="411480">
              <a:buFont typeface="Arial" panose="020B0604020202020204" pitchFamily="34" charset="0"/>
              <a:buChar char="•"/>
            </a:pPr>
            <a:r>
              <a:rPr lang="fr-FR" sz="2000" dirty="0"/>
              <a:t>Rouge mauvais</a:t>
            </a:r>
          </a:p>
        </p:txBody>
      </p:sp>
    </p:spTree>
    <p:extLst>
      <p:ext uri="{BB962C8B-B14F-4D97-AF65-F5344CB8AC3E}">
        <p14:creationId xmlns:p14="http://schemas.microsoft.com/office/powerpoint/2010/main" val="230814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Obeya Plan moyen terme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="" xmlns:a16="http://schemas.microsoft.com/office/drawing/2014/main" id="{5F61376A-0FD0-417C-8208-AEF61522B2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21578" y="1317620"/>
            <a:ext cx="6248400" cy="2984500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311579" y="3279437"/>
            <a:ext cx="6148000" cy="317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Au mur</a:t>
            </a:r>
          </a:p>
          <a:p>
            <a:pPr marL="411480"/>
            <a:r>
              <a:rPr lang="fr-FR" sz="2000" dirty="0"/>
              <a:t>Les résultats actuels</a:t>
            </a:r>
          </a:p>
          <a:p>
            <a:pPr marL="411480"/>
            <a:r>
              <a:rPr lang="fr-FR" sz="2000" dirty="0"/>
              <a:t>La vision commune</a:t>
            </a:r>
          </a:p>
          <a:p>
            <a:pPr marL="411480"/>
            <a:r>
              <a:rPr lang="fr-FR" sz="2000" dirty="0"/>
              <a:t>Les projets d’amélioration (un tableau chacun)</a:t>
            </a:r>
          </a:p>
          <a:p>
            <a:pPr marL="68580" indent="0">
              <a:buFont typeface="Wingdings 3" charset="2"/>
              <a:buNone/>
            </a:pPr>
            <a:endParaRPr lang="fr-FR" sz="2000" dirty="0"/>
          </a:p>
          <a:p>
            <a:pPr marL="68580" indent="0">
              <a:buFont typeface="Wingdings 3" charset="2"/>
              <a:buNone/>
            </a:pPr>
            <a:r>
              <a:rPr lang="fr-FR" sz="2000" dirty="0"/>
              <a:t>Rituel hebdomadaire de l’équipe de direction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ED4C3693-FF26-4CC7-9629-CC0A0F0FBBFC}"/>
              </a:ext>
            </a:extLst>
          </p:cNvPr>
          <p:cNvCxnSpPr>
            <a:cxnSpLocks/>
          </p:cNvCxnSpPr>
          <p:nvPr/>
        </p:nvCxnSpPr>
        <p:spPr>
          <a:xfrm flipV="1">
            <a:off x="4271211" y="2430380"/>
            <a:ext cx="850367" cy="144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="" xmlns:a16="http://schemas.microsoft.com/office/drawing/2014/main" id="{87A48F79-5B21-47A5-B915-53E48C77CB11}"/>
              </a:ext>
            </a:extLst>
          </p:cNvPr>
          <p:cNvCxnSpPr>
            <a:cxnSpLocks/>
          </p:cNvCxnSpPr>
          <p:nvPr/>
        </p:nvCxnSpPr>
        <p:spPr>
          <a:xfrm flipV="1">
            <a:off x="4271211" y="2683042"/>
            <a:ext cx="6220326" cy="1619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85481AC3-D5B3-43B7-BD4C-2B9AD942EE83}"/>
              </a:ext>
            </a:extLst>
          </p:cNvPr>
          <p:cNvCxnSpPr>
            <a:cxnSpLocks/>
          </p:cNvCxnSpPr>
          <p:nvPr/>
        </p:nvCxnSpPr>
        <p:spPr>
          <a:xfrm flipV="1">
            <a:off x="6497054" y="2430380"/>
            <a:ext cx="1359567" cy="232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66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Obeya Projet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131105" y="1184788"/>
            <a:ext cx="10431242" cy="5438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fr-FR" sz="2000" dirty="0"/>
              <a:t>Au mur</a:t>
            </a:r>
          </a:p>
          <a:p>
            <a:pPr marL="411480"/>
            <a:r>
              <a:rPr lang="fr-FR" sz="2000" dirty="0"/>
              <a:t>Le planning</a:t>
            </a:r>
          </a:p>
          <a:p>
            <a:pPr marL="411480"/>
            <a:r>
              <a:rPr lang="fr-FR" sz="2000" dirty="0"/>
              <a:t>Le plan directeur du projet (objectifs)</a:t>
            </a:r>
          </a:p>
          <a:p>
            <a:pPr marL="411480"/>
            <a:r>
              <a:rPr lang="fr-FR" sz="2000" dirty="0"/>
              <a:t>Les indicateurs et actions par domaine (ils changent selon la phase)</a:t>
            </a:r>
          </a:p>
          <a:p>
            <a:pPr marL="811530" lvl="1"/>
            <a:r>
              <a:rPr lang="fr-FR" sz="1800" dirty="0"/>
              <a:t>Economique</a:t>
            </a:r>
          </a:p>
          <a:p>
            <a:pPr marL="811530" lvl="1"/>
            <a:r>
              <a:rPr lang="fr-FR" sz="1800" dirty="0"/>
              <a:t>Qualité</a:t>
            </a:r>
          </a:p>
          <a:p>
            <a:pPr marL="811530" lvl="1"/>
            <a:r>
              <a:rPr lang="fr-FR" sz="1800" dirty="0"/>
              <a:t>Technique</a:t>
            </a:r>
          </a:p>
          <a:p>
            <a:pPr marL="68580" indent="0">
              <a:buNone/>
            </a:pPr>
            <a:endParaRPr lang="fr-FR" sz="2000" dirty="0"/>
          </a:p>
          <a:p>
            <a:pPr marL="68580" indent="0">
              <a:buNone/>
            </a:pPr>
            <a:r>
              <a:rPr lang="fr-FR" sz="2000" dirty="0"/>
              <a:t>Rituel hebdo de l’équipe projet</a:t>
            </a:r>
          </a:p>
          <a:p>
            <a:pPr marL="68580" indent="0">
              <a:buNone/>
            </a:pPr>
            <a:r>
              <a:rPr lang="fr-FR" sz="2000" dirty="0"/>
              <a:t>Rituels par domaines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B5D97A4A-6522-4819-BBD4-CCE553B63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5642" y="2986126"/>
            <a:ext cx="6874042" cy="3084444"/>
          </a:xfrm>
        </p:spPr>
      </p:pic>
    </p:spTree>
    <p:extLst>
      <p:ext uri="{BB962C8B-B14F-4D97-AF65-F5344CB8AC3E}">
        <p14:creationId xmlns:p14="http://schemas.microsoft.com/office/powerpoint/2010/main" val="75702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400660"/>
            <a:ext cx="8073389" cy="784128"/>
          </a:xfrm>
        </p:spPr>
        <p:txBody>
          <a:bodyPr>
            <a:normAutofit/>
          </a:bodyPr>
          <a:lstStyle/>
          <a:p>
            <a:r>
              <a:rPr lang="fr-FR" dirty="0"/>
              <a:t>Obeya Rituel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167200" y="2451917"/>
            <a:ext cx="10202642" cy="4005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dirty="0"/>
              <a:t>Avec l’affichage visuel, le rituel est la base du fonctionnement de l’Obeya</a:t>
            </a:r>
          </a:p>
          <a:p>
            <a:pPr marL="411480"/>
            <a:r>
              <a:rPr lang="fr-FR" sz="2000" dirty="0"/>
              <a:t>Fréquence fixe et élevée (hebdomadaire le plus souvent)</a:t>
            </a:r>
          </a:p>
          <a:p>
            <a:pPr marL="411480"/>
            <a:r>
              <a:rPr lang="fr-FR" sz="2000" dirty="0"/>
              <a:t>Durée courte, pas de digression inutile</a:t>
            </a:r>
          </a:p>
          <a:p>
            <a:pPr marL="411480"/>
            <a:r>
              <a:rPr lang="fr-FR" sz="2000" dirty="0"/>
              <a:t>Participants fixes (un invité éventuel)</a:t>
            </a:r>
          </a:p>
          <a:p>
            <a:pPr marL="411480"/>
            <a:r>
              <a:rPr lang="fr-FR" sz="2000" dirty="0"/>
              <a:t>Ordre du jour immuable</a:t>
            </a:r>
          </a:p>
          <a:p>
            <a:pPr marL="68580" indent="0">
              <a:buNone/>
            </a:pPr>
            <a:r>
              <a:rPr lang="fr-FR" sz="2000" dirty="0"/>
              <a:t>Il n’y a pas de surprise dans un rituel, chacun connait son rôle et tout le monde se connait</a:t>
            </a:r>
          </a:p>
          <a:p>
            <a:pPr marL="68580" indent="0">
              <a:buNone/>
            </a:pPr>
            <a:r>
              <a:rPr lang="fr-FR" sz="2000" dirty="0"/>
              <a:t>Son déroulement est standardisé pour ne rien oublier, ne rien cacher. Sa fréquence élevée permet de constater résultats et dérives à temps pour réagir.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C3541F6-A546-4B46-B195-EF903C2C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73" y="234778"/>
            <a:ext cx="2759105" cy="2071491"/>
          </a:xfrm>
          <a:prstGeom prst="rect">
            <a:avLst/>
          </a:prstGeom>
        </p:spPr>
      </p:pic>
      <p:pic>
        <p:nvPicPr>
          <p:cNvPr id="8" name="Picture 5" descr="enseignant">
            <a:extLst>
              <a:ext uri="{FF2B5EF4-FFF2-40B4-BE49-F238E27FC236}">
                <a16:creationId xmlns="" xmlns:a16="http://schemas.microsoft.com/office/drawing/2014/main" id="{34A3C0C0-5B65-41D2-9DD0-F59411FD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113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305" y="234778"/>
            <a:ext cx="5761221" cy="784128"/>
          </a:xfrm>
        </p:spPr>
        <p:txBody>
          <a:bodyPr>
            <a:normAutofit/>
          </a:bodyPr>
          <a:lstStyle/>
          <a:p>
            <a:r>
              <a:rPr lang="fr-FR" dirty="0"/>
              <a:t>Obeya Rituel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258097"/>
            <a:ext cx="7619999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="" xmlns:a16="http://schemas.microsoft.com/office/drawing/2014/main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46ED906-5F05-4BD5-A00F-5AC4A91973AB}"/>
              </a:ext>
            </a:extLst>
          </p:cNvPr>
          <p:cNvSpPr txBox="1">
            <a:spLocks/>
          </p:cNvSpPr>
          <p:nvPr/>
        </p:nvSpPr>
        <p:spPr>
          <a:xfrm>
            <a:off x="1672526" y="982382"/>
            <a:ext cx="6148000" cy="5562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fr-FR" sz="2000" b="1" dirty="0"/>
              <a:t>Standard de rituel</a:t>
            </a:r>
          </a:p>
          <a:p>
            <a:pPr marL="411480"/>
            <a:r>
              <a:rPr lang="fr-FR" sz="2000" dirty="0"/>
              <a:t>5mn avant : les indicateurs sont à jour</a:t>
            </a:r>
          </a:p>
          <a:p>
            <a:pPr marL="411480"/>
            <a:r>
              <a:rPr lang="fr-FR" sz="2000" dirty="0"/>
              <a:t>Heure exacte : on démarre</a:t>
            </a:r>
          </a:p>
          <a:p>
            <a:pPr marL="811530" lvl="1"/>
            <a:r>
              <a:rPr lang="fr-FR" sz="1800" dirty="0"/>
              <a:t>1</a:t>
            </a:r>
            <a:r>
              <a:rPr lang="fr-FR" sz="1800" baseline="30000" dirty="0"/>
              <a:t>er</a:t>
            </a:r>
            <a:r>
              <a:rPr lang="fr-FR" sz="1800" dirty="0"/>
              <a:t> indicateur : Vert Orange ou Rouge</a:t>
            </a:r>
          </a:p>
          <a:p>
            <a:pPr marL="811530" lvl="1"/>
            <a:r>
              <a:rPr lang="fr-FR" sz="1800" dirty="0"/>
              <a:t>Décision d’action (Post it : pilote délai) ou félicitation si c’est vert</a:t>
            </a:r>
          </a:p>
          <a:p>
            <a:pPr marL="811530" lvl="1"/>
            <a:r>
              <a:rPr lang="fr-FR" sz="1800" dirty="0"/>
              <a:t>2</a:t>
            </a:r>
            <a:r>
              <a:rPr lang="fr-FR" sz="1800" baseline="30000" dirty="0"/>
              <a:t>ème</a:t>
            </a:r>
            <a:r>
              <a:rPr lang="fr-FR" sz="1800" dirty="0"/>
              <a:t> indicateur etc.</a:t>
            </a:r>
          </a:p>
          <a:p>
            <a:pPr marL="411480"/>
            <a:endParaRPr lang="fr-FR" sz="2000" dirty="0"/>
          </a:p>
          <a:p>
            <a:pPr marL="411480"/>
            <a:r>
              <a:rPr lang="fr-FR" sz="2000" dirty="0"/>
              <a:t>Revue des actions qui devraient être terminées et commentaire</a:t>
            </a:r>
          </a:p>
          <a:p>
            <a:pPr marL="411480"/>
            <a:r>
              <a:rPr lang="fr-FR" sz="2000" dirty="0"/>
              <a:t>Synthèse par l’animateur</a:t>
            </a:r>
          </a:p>
          <a:p>
            <a:pPr marL="811530" lvl="1"/>
            <a:r>
              <a:rPr lang="fr-FR" sz="1800" dirty="0"/>
              <a:t> Points importants de la semaine à venir</a:t>
            </a:r>
          </a:p>
          <a:p>
            <a:pPr marL="811530" lvl="1"/>
            <a:r>
              <a:rPr lang="fr-FR" sz="1800" dirty="0"/>
              <a:t> Actions principales décidées</a:t>
            </a:r>
          </a:p>
          <a:p>
            <a:pPr marL="411480"/>
            <a:r>
              <a:rPr lang="fr-FR" sz="2000" dirty="0"/>
              <a:t>Fini en 30mn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E1FF1D6-60FF-475B-B7B8-0C2E5BA0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30" y="234778"/>
            <a:ext cx="3654353" cy="27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690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8274</TotalTime>
  <Words>604</Words>
  <Application>Microsoft Office PowerPoint</Application>
  <PresentationFormat>Grand écran</PresentationFormat>
  <Paragraphs>139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Brin</vt:lpstr>
      <vt:lpstr>Fondamentaux du Lean</vt:lpstr>
      <vt:lpstr>Le Lean  en tant que système</vt:lpstr>
      <vt:lpstr>L’Obeya</vt:lpstr>
      <vt:lpstr>Obeya</vt:lpstr>
      <vt:lpstr>Obeya : Visuel type</vt:lpstr>
      <vt:lpstr>Obeya Plan moyen terme</vt:lpstr>
      <vt:lpstr>Obeya Projet</vt:lpstr>
      <vt:lpstr>Obeya Rituel</vt:lpstr>
      <vt:lpstr>Obeya Rituel</vt:lpstr>
      <vt:lpstr>Obeya</vt:lpstr>
      <vt:lpstr>Obeya et industrie 4.0</vt:lpstr>
      <vt:lpstr>Liens utiles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Fondamentaux du Lean</dc:title>
  <dc:creator>Joel Duflot</dc:creator>
  <cp:lastModifiedBy>Joel Duflot</cp:lastModifiedBy>
  <cp:revision>246</cp:revision>
  <dcterms:created xsi:type="dcterms:W3CDTF">2020-01-06T14:13:52Z</dcterms:created>
  <dcterms:modified xsi:type="dcterms:W3CDTF">2024-01-17T10:15:20Z</dcterms:modified>
</cp:coreProperties>
</file>