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1127" r:id="rId3"/>
    <p:sldId id="419" r:id="rId4"/>
    <p:sldId id="1144" r:id="rId5"/>
    <p:sldId id="1145" r:id="rId6"/>
    <p:sldId id="1147" r:id="rId7"/>
    <p:sldId id="1146" r:id="rId8"/>
    <p:sldId id="1151" r:id="rId9"/>
    <p:sldId id="1149" r:id="rId10"/>
    <p:sldId id="1150" r:id="rId11"/>
    <p:sldId id="1148" r:id="rId12"/>
    <p:sldId id="1140" r:id="rId13"/>
    <p:sldId id="114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50" autoAdjust="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279F8C30-36DF-4081-ACEA-58B418DC8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7AA8CC2-9458-4D9D-834C-8DFEB85C88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99B5-4DC6-4568-BC3D-10E4F4E23388}" type="datetimeFigureOut">
              <a:rPr lang="fr-FR" smtClean="0"/>
              <a:t>21/05/2022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1F7E60C-2C5E-48F2-B04F-B6A2D3503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D1A85EF-52E4-4988-857B-AFC445B44B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6B11E-5051-4453-BB95-8B8A79C3AB8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25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D5F68-ECA8-46CA-BC59-65BDA7379827}" type="datetimeFigureOut">
              <a:rPr lang="fr-FR" smtClean="0"/>
              <a:t>21/05/2022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C715F-13DF-48A8-BA78-A060DBA784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76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55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FR" sz="1800" dirty="0"/>
              <a:t> Assurer que les caractéristiques produit au process qui conditionnent la Qualité sont toujours conformes aux spécifications</a:t>
            </a:r>
          </a:p>
          <a:p>
            <a:pPr marL="68580" indent="0">
              <a:buNone/>
            </a:pPr>
            <a:endParaRPr lang="fr-FR" sz="1800" dirty="0"/>
          </a:p>
          <a:p>
            <a:pPr marL="68580" indent="0">
              <a:buNone/>
            </a:pPr>
            <a:r>
              <a:rPr lang="fr-FR" sz="1800" dirty="0"/>
              <a:t>    Etre capable d’analyser les dérives et les interactions entre caractéristiques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B2241-9E90-49DB-8CD8-BB81EC66397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7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" y="822325"/>
            <a:ext cx="6592888" cy="3709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98FBEA86-0D91-49EA-A118-C94B246B0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04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33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D59-5ADA-49CC-8230-8CA39F551BE7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D537-A14B-440A-980C-83F6DBE58DD3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2940-8AC8-479D-BDE3-F351BF53E909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F543-1F13-40FF-BC62-B92AFF1F794E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2109-2C12-4737-8D05-F0FE9A292065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B0F7-5401-43AE-8429-2AFB68352D13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23CD-FF05-4E74-AC1A-5A0378AED4BC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550-6CEA-4AA1-B529-374F81A12A6A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A897-CCA1-41AA-839B-3A4B5ED877BD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9B3E-E7E0-434F-B9DB-F6C812C64ADA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108F-7997-41AE-8D8C-FC17B9B1FA91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5D1B-4F0B-4267-8087-0E9E5DBDC10F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61B-7843-4928-893A-5F1485BEBC34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98B-7076-4050-89E7-E118BD75D33E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62D8-AAEE-4C40-BE9D-4348563B0EA7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04FF-919C-40FF-80B8-C29B766DF945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C334-6E67-455B-BEE6-DD786D56C976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joelduflot-lean.fr/" TargetMode="External"/><Relationship Id="rId3" Type="http://schemas.openxmlformats.org/officeDocument/2006/relationships/hyperlink" Target="https://www.youtube.com/watch?v=e3D__vikjiY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zibook.eyrolles.com/produit/4557/9782212423235/Lusine%20du%20futur" TargetMode="External"/><Relationship Id="rId5" Type="http://schemas.openxmlformats.org/officeDocument/2006/relationships/hyperlink" Target="http://www.eponine-pauchard.com/2010/06/5-pourquoi-et-qqoqcp/" TargetMode="External"/><Relationship Id="rId4" Type="http://schemas.openxmlformats.org/officeDocument/2006/relationships/hyperlink" Target="https://www.youtube.com/watch?v=X8v2HBHBs_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FDC573-0623-468F-A0CA-00E4C244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856701"/>
            <a:ext cx="8915399" cy="1012559"/>
          </a:xfrm>
        </p:spPr>
        <p:txBody>
          <a:bodyPr/>
          <a:lstStyle/>
          <a:p>
            <a:r>
              <a:rPr lang="fr-FR" dirty="0"/>
              <a:t>Fondamentaux du Lean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CA241BD-E25A-4F7D-B411-CDDA516B1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740" y="3395094"/>
            <a:ext cx="8915399" cy="11344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3200" dirty="0"/>
              <a:t>8   MUDA MURI MURA</a:t>
            </a:r>
          </a:p>
          <a:p>
            <a:pPr>
              <a:lnSpc>
                <a:spcPct val="120000"/>
              </a:lnSpc>
            </a:pPr>
            <a:r>
              <a:rPr lang="fr-FR" sz="3200" dirty="0"/>
              <a:t>       Les gaspillages</a:t>
            </a:r>
          </a:p>
          <a:p>
            <a:pPr>
              <a:lnSpc>
                <a:spcPct val="120000"/>
              </a:lnSpc>
            </a:pPr>
            <a:endParaRPr lang="fr-FR" sz="3200" dirty="0"/>
          </a:p>
          <a:p>
            <a:pPr>
              <a:lnSpc>
                <a:spcPct val="120000"/>
              </a:lnSpc>
            </a:pPr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31284B1-C5CA-420E-B0AF-2D752DE3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4385F00-78E9-4A7F-826E-E1BDAC72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603" y="2634916"/>
            <a:ext cx="4161496" cy="3411815"/>
          </a:xfrm>
          <a:prstGeom prst="rect">
            <a:avLst/>
          </a:prstGeom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xmlns="" id="{8BC8FD67-A5E2-44FB-8AA7-6749CA15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170" y="5256871"/>
            <a:ext cx="5590960" cy="1205713"/>
          </a:xfrm>
        </p:spPr>
        <p:txBody>
          <a:bodyPr/>
          <a:lstStyle/>
          <a:p>
            <a:r>
              <a:rPr lang="fr-FR" sz="1600" dirty="0" smtClean="0"/>
              <a:t>Joel Duflot 2022 Conseil en Excellence opérationnelle Blog : https://joelduflot-lean.fr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2309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305461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Muri, Mura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5467" y="1337732"/>
            <a:ext cx="8060266" cy="4859867"/>
          </a:xfrm>
        </p:spPr>
        <p:txBody>
          <a:bodyPr>
            <a:normAutofit/>
          </a:bodyPr>
          <a:lstStyle/>
          <a:p>
            <a:r>
              <a:rPr lang="fr-FR" sz="2200" dirty="0"/>
              <a:t>Complémentaires des mudas</a:t>
            </a:r>
          </a:p>
          <a:p>
            <a:r>
              <a:rPr lang="fr-FR" sz="2200" b="1" dirty="0"/>
              <a:t>Muri : Pénibilité</a:t>
            </a:r>
          </a:p>
          <a:p>
            <a:pPr marL="0" indent="0">
              <a:buNone/>
            </a:pPr>
            <a:r>
              <a:rPr lang="fr-FR" sz="2200" dirty="0"/>
              <a:t>Physique </a:t>
            </a:r>
          </a:p>
          <a:p>
            <a:pPr marL="0" indent="0">
              <a:buNone/>
            </a:pPr>
            <a:r>
              <a:rPr lang="fr-FR" sz="2200" dirty="0"/>
              <a:t>Mentale</a:t>
            </a:r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r>
              <a:rPr lang="fr-FR" sz="2200" b="1" dirty="0"/>
              <a:t>Mura : Variabilité</a:t>
            </a:r>
          </a:p>
          <a:p>
            <a:pPr marL="0" indent="0">
              <a:buNone/>
            </a:pPr>
            <a:r>
              <a:rPr lang="fr-FR" sz="2000" dirty="0"/>
              <a:t>Charge</a:t>
            </a:r>
          </a:p>
          <a:p>
            <a:pPr marL="0" indent="0">
              <a:buNone/>
            </a:pPr>
            <a:r>
              <a:rPr lang="fr-FR" sz="2000" dirty="0"/>
              <a:t>Horaires</a:t>
            </a:r>
          </a:p>
          <a:p>
            <a:pPr marL="0" indent="0">
              <a:buNone/>
            </a:pPr>
            <a:r>
              <a:rPr lang="fr-FR" sz="2000" dirty="0"/>
              <a:t>Processus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22B2751-807A-4D82-820B-4FCC7EBB23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33" y="1600200"/>
            <a:ext cx="3022600" cy="18750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57D9F98-35EC-4E38-AE62-4F606B2F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60" y="3863096"/>
            <a:ext cx="6731346" cy="2806844"/>
          </a:xfrm>
          <a:prstGeom prst="rect">
            <a:avLst/>
          </a:prstGeom>
        </p:spPr>
      </p:pic>
      <p:pic>
        <p:nvPicPr>
          <p:cNvPr id="9" name="Picture 303" descr="j0250418">
            <a:extLst>
              <a:ext uri="{FF2B5EF4-FFF2-40B4-BE49-F238E27FC236}">
                <a16:creationId xmlns="" xmlns:a16="http://schemas.microsoft.com/office/drawing/2014/main" id="{1CA7EDA9-C645-41F1-96C0-889A8471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33" y="1655650"/>
            <a:ext cx="1354933" cy="19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5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Muda, Muri, Mura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5467" y="1196234"/>
            <a:ext cx="6727293" cy="4859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Exemples</a:t>
            </a:r>
          </a:p>
          <a:p>
            <a:pPr marL="0" indent="0">
              <a:buNone/>
            </a:pPr>
            <a:r>
              <a:rPr lang="fr-FR" sz="2200" dirty="0"/>
              <a:t>			                 Déplacement + pénibilité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Stock élevé                       Process (carton) inutile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2" descr="Image5">
            <a:extLst>
              <a:ext uri="{FF2B5EF4-FFF2-40B4-BE49-F238E27FC236}">
                <a16:creationId xmlns="" xmlns:a16="http://schemas.microsoft.com/office/drawing/2014/main" id="{0ACB59DC-4CD8-4F13-8C53-5210F4A3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1" y="3201840"/>
            <a:ext cx="470535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7466EB12-A654-4240-9675-28F515F4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1"/>
          <a:stretch/>
        </p:blipFill>
        <p:spPr bwMode="auto">
          <a:xfrm>
            <a:off x="1405467" y="3098800"/>
            <a:ext cx="4032250" cy="363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FD2B9C67-6DAD-4BB0-B165-1D6904902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0" r="10858"/>
          <a:stretch/>
        </p:blipFill>
        <p:spPr bwMode="auto">
          <a:xfrm>
            <a:off x="8510587" y="284481"/>
            <a:ext cx="2971801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8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6041" y="1159677"/>
            <a:ext cx="5654474" cy="576252"/>
          </a:xfrm>
        </p:spPr>
        <p:txBody>
          <a:bodyPr>
            <a:normAutofit/>
          </a:bodyPr>
          <a:lstStyle/>
          <a:p>
            <a:pPr defTabSz="714455">
              <a:defRPr/>
            </a:pPr>
            <a:r>
              <a:rPr lang="fr-FR" sz="2250" dirty="0"/>
              <a:t>MUDA, MURI, MURA et industrie 4.0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5268E6F-148F-4009-93F7-87E503A3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4AC56D2-44B2-4DF0-8F08-80776250152A}"/>
              </a:ext>
            </a:extLst>
          </p:cNvPr>
          <p:cNvSpPr txBox="1">
            <a:spLocks noChangeArrowheads="1"/>
          </p:cNvSpPr>
          <p:nvPr/>
        </p:nvSpPr>
        <p:spPr>
          <a:xfrm>
            <a:off x="2639615" y="1988841"/>
            <a:ext cx="7889302" cy="3257862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08" tIns="34505" rIns="69008" bIns="34505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Il faut </a:t>
            </a:r>
            <a:r>
              <a:rPr lang="fr-FR" sz="2000" b="1" dirty="0"/>
              <a:t>résister à la tentation d’automatiser le muda !!!</a:t>
            </a:r>
            <a:r>
              <a:rPr lang="fr-FR" sz="2000" dirty="0"/>
              <a:t> et passer plus de temps ou d’argent à l’éliminer ou l’expulser. Robotiser un déplacement de pièces ou une retouche ne fait que rendre plus difficile sa suppression future.</a:t>
            </a:r>
          </a:p>
          <a:p>
            <a:r>
              <a:rPr lang="fr-FR" sz="2000" dirty="0"/>
              <a:t>Les assistances physique sont plus accessibles (exosquelette, AGV, table mobile), mais la charge mentale peut augmenter si la masse d’information n’est pas triée.</a:t>
            </a:r>
          </a:p>
          <a:p>
            <a:r>
              <a:rPr lang="fr-FR" sz="2000" dirty="0"/>
              <a:t>La simulation, la réalité virtuelle anticipent les difficultés avant qu’il soit trop tard.  </a:t>
            </a:r>
          </a:p>
        </p:txBody>
      </p:sp>
    </p:spTree>
    <p:extLst>
      <p:ext uri="{BB962C8B-B14F-4D97-AF65-F5344CB8AC3E}">
        <p14:creationId xmlns:p14="http://schemas.microsoft.com/office/powerpoint/2010/main" val="179633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E39607-1455-4EFD-AF74-618410B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97" y="521128"/>
            <a:ext cx="3104303" cy="533307"/>
          </a:xfrm>
        </p:spPr>
        <p:txBody>
          <a:bodyPr>
            <a:normAutofit fontScale="90000"/>
          </a:bodyPr>
          <a:lstStyle/>
          <a:p>
            <a:r>
              <a:rPr lang="fr-FR" dirty="0"/>
              <a:t>Liens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C24A7E6-7B8C-4E08-B168-822FFEDE1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8912" y="2848005"/>
            <a:ext cx="6789872" cy="242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 vidéo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https://www.youtube.com/watch?v=e3D__vikjiY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Déplacement dans un bureau</a:t>
            </a:r>
          </a:p>
          <a:p>
            <a:pPr marL="0" indent="0">
              <a:buNone/>
            </a:pPr>
            <a:r>
              <a:rPr lang="fr-FR" u="sng" dirty="0">
                <a:hlinkClick r:id="rId4"/>
              </a:rPr>
              <a:t>https://www.youtube.com/watch?v=X8v2HBHBs_I</a:t>
            </a:r>
            <a:endParaRPr lang="fr-FR" dirty="0"/>
          </a:p>
          <a:p>
            <a:pPr marL="0" indent="0">
              <a:buNone/>
            </a:pPr>
            <a:endParaRPr lang="en-US" sz="1600" b="1" dirty="0"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FBF048E-568D-4A84-A28C-FBA06202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8479" y="1608436"/>
            <a:ext cx="3235398" cy="1239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776528E-8A71-44D0-A6EA-CF6DACE7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61A33D-5959-4E57-BD0D-F2269C31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Image 7">
            <a:hlinkClick r:id="rId6"/>
            <a:extLst>
              <a:ext uri="{FF2B5EF4-FFF2-40B4-BE49-F238E27FC236}">
                <a16:creationId xmlns="" xmlns:a16="http://schemas.microsoft.com/office/drawing/2014/main" id="{A22050B9-211C-48F0-AEE5-72932AC9B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6178" y="2012022"/>
            <a:ext cx="3301198" cy="4203232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="" xmlns:a16="http://schemas.microsoft.com/office/drawing/2014/main" id="{F777E411-C538-4620-A637-2526B646B8BC}"/>
              </a:ext>
            </a:extLst>
          </p:cNvPr>
          <p:cNvSpPr txBox="1">
            <a:spLocks/>
          </p:cNvSpPr>
          <p:nvPr/>
        </p:nvSpPr>
        <p:spPr>
          <a:xfrm>
            <a:off x="6350000" y="526997"/>
            <a:ext cx="3003129" cy="17136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Blog dédié au Lean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>
                <a:solidFill>
                  <a:srgbClr val="FF0000"/>
                </a:solidFill>
                <a:hlinkClick r:id="rId8"/>
              </a:rPr>
              <a:t>https://joelduflot-lean.fr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b="1" dirty="0"/>
              <a:t>Et en BD </a:t>
            </a:r>
            <a:r>
              <a:rPr lang="fr-FR" sz="1600" dirty="0"/>
              <a:t>c’est plus clair</a:t>
            </a:r>
          </a:p>
          <a:p>
            <a:pPr marL="0" indent="0">
              <a:buNone/>
            </a:pPr>
            <a:r>
              <a:rPr lang="fr-FR" sz="1400" dirty="0">
                <a:hlinkClick r:id="rId6"/>
              </a:rPr>
              <a:t>https://izibook.eyrolles.com/produit/4557/9782212423235/Lusine%20du%20futur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693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3AF50CC-932F-40C7-8938-730F1A83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75" y="304267"/>
            <a:ext cx="8911687" cy="848640"/>
          </a:xfrm>
        </p:spPr>
        <p:txBody>
          <a:bodyPr/>
          <a:lstStyle/>
          <a:p>
            <a:r>
              <a:rPr lang="fr-FR" dirty="0"/>
              <a:t>Le Lean  en tant que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642FA43-785C-4347-82BE-54364FF4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613" y="1294727"/>
            <a:ext cx="2828504" cy="520620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 But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deux piliers</a:t>
            </a:r>
          </a:p>
          <a:p>
            <a:pPr lvl="1"/>
            <a:r>
              <a:rPr lang="fr-FR" dirty="0"/>
              <a:t>Jidoka</a:t>
            </a:r>
          </a:p>
          <a:p>
            <a:pPr lvl="1"/>
            <a:r>
              <a:rPr lang="fr-FR" b="1" dirty="0"/>
              <a:t>Juste à temps</a:t>
            </a:r>
          </a:p>
          <a:p>
            <a:pPr marL="0" indent="0">
              <a:buNone/>
            </a:pPr>
            <a:r>
              <a:rPr lang="fr-FR" b="1" dirty="0"/>
              <a:t>Réduire la non valeur ajoutée</a:t>
            </a:r>
          </a:p>
          <a:p>
            <a:r>
              <a:rPr lang="fr-FR" dirty="0"/>
              <a:t>L’amélioration continue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La base</a:t>
            </a:r>
          </a:p>
          <a:p>
            <a:pPr lvl="1"/>
            <a:r>
              <a:rPr lang="fr-FR" dirty="0"/>
              <a:t>Standard</a:t>
            </a:r>
          </a:p>
          <a:p>
            <a:pPr lvl="1"/>
            <a:r>
              <a:rPr lang="fr-FR" dirty="0"/>
              <a:t>Visuel</a:t>
            </a:r>
          </a:p>
          <a:p>
            <a:pPr lvl="1"/>
            <a:r>
              <a:rPr lang="fr-FR" dirty="0"/>
              <a:t>Equipe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A5E9A1A-75FC-47B9-9FC4-19BE3201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71170"/>
            <a:ext cx="7619999" cy="365125"/>
          </a:xfrm>
        </p:spPr>
        <p:txBody>
          <a:bodyPr/>
          <a:lstStyle/>
          <a:p>
            <a:r>
              <a:rPr lang="en-US" sz="1000" smtClean="0"/>
              <a:t>Joel Duflot 2022</a:t>
            </a:r>
            <a:endParaRPr lang="en-US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D0B962A-CF21-4074-8824-D98DA2D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5357900-D8E6-4A4E-AC87-189A3A43FE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82351" y="939049"/>
            <a:ext cx="7942415" cy="579724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891D1B1A-B573-49E9-AE0A-FAD03E51555B}"/>
              </a:ext>
            </a:extLst>
          </p:cNvPr>
          <p:cNvSpPr/>
          <p:nvPr/>
        </p:nvSpPr>
        <p:spPr>
          <a:xfrm>
            <a:off x="9271000" y="2599267"/>
            <a:ext cx="2540000" cy="196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61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836712"/>
            <a:ext cx="8352928" cy="529128"/>
          </a:xfrm>
        </p:spPr>
        <p:txBody>
          <a:bodyPr>
            <a:normAutofit fontScale="90000"/>
          </a:bodyPr>
          <a:lstStyle/>
          <a:p>
            <a:r>
              <a:rPr lang="fr-FR" dirty="0"/>
              <a:t>Juste à temps et gaspillage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1579" y="1577037"/>
            <a:ext cx="5868154" cy="474133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FR" dirty="0"/>
              <a:t>Le juste à temps c’est ne consacrer ses ressources qu’à la valeur ajoutée pour le client.</a:t>
            </a:r>
          </a:p>
          <a:p>
            <a:pPr marL="68580" indent="0">
              <a:buNone/>
            </a:pPr>
            <a:r>
              <a:rPr lang="fr-FR" dirty="0"/>
              <a:t>Pour cela on se doit d’éliminer toutes les sources de gaspillages</a:t>
            </a:r>
          </a:p>
          <a:p>
            <a:pPr marL="68580" indent="0">
              <a:buNone/>
            </a:pPr>
            <a:r>
              <a:rPr lang="fr-FR" dirty="0"/>
              <a:t>Les outils pour les éliminer existent (Flux tiré et Kanban, diagramme spaghetti, SMED) mais il faut savoir les repérer, les rendre visibles</a:t>
            </a:r>
          </a:p>
          <a:p>
            <a:pPr marL="68580" indent="0">
              <a:buNone/>
            </a:pPr>
            <a:r>
              <a:rPr lang="fr-FR" dirty="0"/>
              <a:t>C’est afin de les rendre évidents qu’on les catégorise en </a:t>
            </a:r>
          </a:p>
          <a:p>
            <a:pPr marL="354330" indent="-285750"/>
            <a:r>
              <a:rPr lang="fr-FR" b="1" dirty="0"/>
              <a:t>MUDA</a:t>
            </a:r>
            <a:r>
              <a:rPr lang="fr-FR" dirty="0"/>
              <a:t>	Gaspillages</a:t>
            </a:r>
          </a:p>
          <a:p>
            <a:pPr marL="354330" indent="-285750"/>
            <a:r>
              <a:rPr lang="fr-FR" b="1" dirty="0"/>
              <a:t>MURI</a:t>
            </a:r>
            <a:r>
              <a:rPr lang="fr-FR" dirty="0"/>
              <a:t>		Pénibilité</a:t>
            </a:r>
          </a:p>
          <a:p>
            <a:pPr marL="354330" indent="-285750"/>
            <a:r>
              <a:rPr lang="fr-FR" b="1" dirty="0"/>
              <a:t>MURA</a:t>
            </a:r>
            <a:r>
              <a:rPr lang="fr-FR" dirty="0"/>
              <a:t> 	Variabilité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33" y="1863842"/>
            <a:ext cx="4474895" cy="3773963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="" xmlns:a16="http://schemas.microsoft.com/office/drawing/2014/main" id="{47BFF4A3-1397-4D10-837F-E8AE98EB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5" descr="enseignant">
            <a:extLst>
              <a:ext uri="{FF2B5EF4-FFF2-40B4-BE49-F238E27FC236}">
                <a16:creationId xmlns="" xmlns:a16="http://schemas.microsoft.com/office/drawing/2014/main" id="{63F4D585-37AD-43B2-8EE7-0218BEEA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55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9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Les MUDAS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85445" y="1116528"/>
            <a:ext cx="8820472" cy="5081072"/>
          </a:xfrm>
        </p:spPr>
        <p:txBody>
          <a:bodyPr>
            <a:normAutofit/>
          </a:bodyPr>
          <a:lstStyle/>
          <a:p>
            <a:r>
              <a:rPr lang="fr-FR" sz="2200" dirty="0"/>
              <a:t>Terme japonais et générique pour les déperditions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 7 catégories</a:t>
            </a:r>
            <a:br>
              <a:rPr lang="fr-FR" sz="2200" dirty="0"/>
            </a:br>
            <a:r>
              <a:rPr lang="fr-FR" sz="2200" dirty="0"/>
              <a:t>A mémoriser pour</a:t>
            </a:r>
            <a:br>
              <a:rPr lang="fr-FR" sz="2200" dirty="0"/>
            </a:br>
            <a:r>
              <a:rPr lang="fr-FR" sz="2200" dirty="0"/>
              <a:t>mieux les voir.</a:t>
            </a:r>
          </a:p>
          <a:p>
            <a:endParaRPr lang="fr-FR" sz="2200" dirty="0"/>
          </a:p>
          <a:p>
            <a:r>
              <a:rPr lang="fr-FR" sz="2200" dirty="0"/>
              <a:t>Le Lean apporte les</a:t>
            </a:r>
            <a:br>
              <a:rPr lang="fr-FR" sz="2200" dirty="0"/>
            </a:br>
            <a:r>
              <a:rPr lang="fr-FR" sz="2200" dirty="0"/>
              <a:t>outils pour les réduire</a:t>
            </a:r>
            <a:endParaRPr lang="en-GB" sz="2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036B3B3-6625-4584-A0E3-15F9CE89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363" y="1478064"/>
            <a:ext cx="5294907" cy="52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Les MUDAS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5467" y="1116528"/>
            <a:ext cx="8331200" cy="5081072"/>
          </a:xfrm>
        </p:spPr>
        <p:txBody>
          <a:bodyPr>
            <a:normAutofit/>
          </a:bodyPr>
          <a:lstStyle/>
          <a:p>
            <a:r>
              <a:rPr lang="fr-FR" sz="2200" b="1" dirty="0"/>
              <a:t>Surproduction</a:t>
            </a:r>
            <a:r>
              <a:rPr lang="fr-FR" sz="2200" dirty="0"/>
              <a:t> : le pire des mudas , ile entraine tous les autres. Il a caractérisé l’opposition entre Lean (satisfaire le client) et Mass production (produire puis vendre quitte à créer le besoin artificiellement).</a:t>
            </a:r>
          </a:p>
          <a:p>
            <a:r>
              <a:rPr lang="fr-FR" sz="2200" dirty="0"/>
              <a:t>Les </a:t>
            </a:r>
            <a:r>
              <a:rPr lang="fr-FR" sz="2200" b="1" dirty="0"/>
              <a:t>défauts</a:t>
            </a:r>
            <a:r>
              <a:rPr lang="fr-FR" sz="2200" dirty="0"/>
              <a:t> qui entrainent Rebuts ou travail de Retouche sont contraires au Jidoka « 0 défaut ».</a:t>
            </a:r>
            <a:endParaRPr lang="en-GB" sz="2600" dirty="0"/>
          </a:p>
          <a:p>
            <a:r>
              <a:rPr lang="fr-FR" sz="2200" b="1" dirty="0"/>
              <a:t>L’attente</a:t>
            </a:r>
            <a:r>
              <a:rPr lang="fr-FR" sz="2200" dirty="0"/>
              <a:t> d’une machine, d’un opérateur, d’une pièce est le signe d’une mauvaise utilisation des moyens.</a:t>
            </a:r>
          </a:p>
          <a:p>
            <a:r>
              <a:rPr lang="fr-FR" sz="2200" dirty="0"/>
              <a:t>Le </a:t>
            </a:r>
            <a:r>
              <a:rPr lang="fr-FR" sz="2200" b="1" dirty="0"/>
              <a:t>stock</a:t>
            </a:r>
            <a:r>
              <a:rPr lang="fr-FR" sz="2200" dirty="0"/>
              <a:t> : un muda qui coute en immobilisation et en gestion en aidant à la création des suivants.</a:t>
            </a:r>
          </a:p>
          <a:p>
            <a:r>
              <a:rPr lang="fr-FR" sz="2200" b="1" dirty="0"/>
              <a:t>Transport, mouvement, processus inutiles </a:t>
            </a:r>
            <a:r>
              <a:rPr lang="fr-FR" sz="2200" dirty="0"/>
              <a:t>ne font pas progresser la VA du produit.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036B3B3-6625-4584-A0E3-15F9CE89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245" y="2550500"/>
            <a:ext cx="2742287" cy="27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Muda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5467" y="1337732"/>
            <a:ext cx="4377266" cy="4859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La part de Muda dans la VA</a:t>
            </a:r>
          </a:p>
          <a:p>
            <a:r>
              <a:rPr lang="fr-FR" sz="2200" dirty="0"/>
              <a:t>Au total 70%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Travailler à réduire la non VA est plus rentable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9002443-C6AE-4C78-8226-AFCE6A4FF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55433"/>
            <a:ext cx="7173680" cy="42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6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Muda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11579" y="1152907"/>
            <a:ext cx="8215717" cy="5478712"/>
          </a:xfrm>
        </p:spPr>
        <p:txBody>
          <a:bodyPr>
            <a:normAutofit fontScale="92500" lnSpcReduction="10000"/>
          </a:bodyPr>
          <a:lstStyle/>
          <a:p>
            <a:r>
              <a:rPr lang="fr-FR" sz="2200" dirty="0"/>
              <a:t>Pourquoi ces catégories ?</a:t>
            </a:r>
          </a:p>
          <a:p>
            <a:pPr lvl="1"/>
            <a:r>
              <a:rPr lang="fr-FR" sz="2000" dirty="0"/>
              <a:t>Parce que se sont des </a:t>
            </a:r>
            <a:r>
              <a:rPr lang="fr-FR" sz="2000" b="1" dirty="0"/>
              <a:t>conséquences classiques </a:t>
            </a:r>
            <a:r>
              <a:rPr lang="fr-FR" sz="2000" dirty="0"/>
              <a:t>d’un processus mal maitrisé, « c’est normal » dit on !</a:t>
            </a:r>
          </a:p>
          <a:p>
            <a:pPr lvl="1"/>
            <a:r>
              <a:rPr lang="fr-FR" sz="2000" dirty="0"/>
              <a:t>Pour aider à </a:t>
            </a:r>
            <a:r>
              <a:rPr lang="fr-FR" sz="2000" b="1" dirty="0"/>
              <a:t>repérer les mudas </a:t>
            </a:r>
            <a:r>
              <a:rPr lang="fr-FR" sz="2000" dirty="0"/>
              <a:t>/ muri / mura sur le terrain et les reconnaitre immédiatement comme une anomalie qui doit être éliminée.</a:t>
            </a:r>
          </a:p>
          <a:p>
            <a:pPr lvl="1"/>
            <a:endParaRPr lang="fr-FR" sz="2000" dirty="0"/>
          </a:p>
          <a:p>
            <a:r>
              <a:rPr lang="fr-FR" sz="2200" dirty="0"/>
              <a:t>Comment les éliminer ?</a:t>
            </a:r>
          </a:p>
          <a:p>
            <a:pPr lvl="1"/>
            <a:r>
              <a:rPr lang="fr-FR" sz="2000" b="1" dirty="0"/>
              <a:t>Sur place </a:t>
            </a:r>
            <a:r>
              <a:rPr lang="fr-FR" sz="2000" dirty="0"/>
              <a:t>en appliquant les principes du Lean (0 défaut, Flux tiré et lissé, taille de lot réduite etc.)</a:t>
            </a:r>
          </a:p>
          <a:p>
            <a:pPr lvl="1"/>
            <a:r>
              <a:rPr lang="fr-FR" sz="2000" b="1" dirty="0"/>
              <a:t>Les expulser vers l’amont</a:t>
            </a:r>
            <a:r>
              <a:rPr lang="fr-FR" sz="2000" dirty="0"/>
              <a:t>. Lorsqu’un muda est une conséquence d’un choix fait par un fournisseur. Demander à ce fournisseur de se charger du muda. De proche en proche </a:t>
            </a:r>
            <a:r>
              <a:rPr lang="fr-FR" sz="2000" b="1" dirty="0"/>
              <a:t>le muda et sa cause </a:t>
            </a:r>
            <a:r>
              <a:rPr lang="fr-FR" sz="2000" dirty="0"/>
              <a:t>finiront par coïncider et on l’éliminera. (ex carton à ouvrir et jeter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le faire ouvrir par le fournisseur et livrer en bac recyclable)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5" descr="enseignant">
            <a:extLst>
              <a:ext uri="{FF2B5EF4-FFF2-40B4-BE49-F238E27FC236}">
                <a16:creationId xmlns="" xmlns:a16="http://schemas.microsoft.com/office/drawing/2014/main" id="{7CA0F2C8-E9F3-42F8-BD0B-669147D7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55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CD4E0098-7DBC-4DBF-BE8B-575FBB6C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527" y="2190487"/>
            <a:ext cx="2742287" cy="27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fr-FR" dirty="0"/>
              <a:t>Réduire les MUDAS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5467" y="1116528"/>
            <a:ext cx="8331200" cy="5208072"/>
          </a:xfrm>
        </p:spPr>
        <p:txBody>
          <a:bodyPr>
            <a:normAutofit fontScale="92500"/>
          </a:bodyPr>
          <a:lstStyle/>
          <a:p>
            <a:r>
              <a:rPr lang="fr-FR" sz="2200" b="1" dirty="0"/>
              <a:t>Surproduction</a:t>
            </a:r>
            <a:r>
              <a:rPr lang="fr-FR" sz="2200" dirty="0"/>
              <a:t> : </a:t>
            </a:r>
            <a:br>
              <a:rPr lang="fr-FR" sz="2200" dirty="0"/>
            </a:br>
            <a:r>
              <a:rPr lang="fr-FR" sz="2200" dirty="0"/>
              <a:t>Passer en flux tiré intégral (Kanban)</a:t>
            </a:r>
          </a:p>
          <a:p>
            <a:r>
              <a:rPr lang="fr-FR" sz="2200" b="1" dirty="0"/>
              <a:t>Stock</a:t>
            </a:r>
            <a:r>
              <a:rPr lang="fr-FR" sz="2200" dirty="0"/>
              <a:t> : </a:t>
            </a:r>
            <a:br>
              <a:rPr lang="fr-FR" sz="2200" dirty="0"/>
            </a:br>
            <a:r>
              <a:rPr lang="fr-FR" sz="2200" dirty="0"/>
              <a:t>Lisser l’activité (Takt time), réduire la taille des lots (SMED), les pannes (TPM)</a:t>
            </a:r>
          </a:p>
          <a:p>
            <a:r>
              <a:rPr lang="fr-FR" sz="2200" b="1" dirty="0"/>
              <a:t>Transport, mouvement : </a:t>
            </a:r>
            <a:br>
              <a:rPr lang="fr-FR" sz="2200" b="1" dirty="0"/>
            </a:br>
            <a:r>
              <a:rPr lang="fr-FR" sz="2200" b="1" dirty="0"/>
              <a:t> </a:t>
            </a:r>
            <a:r>
              <a:rPr lang="fr-FR" sz="2200" dirty="0"/>
              <a:t>Rapprocher machines et fournisseurs (VSM, Spaghetti), organiser les postes (5S)</a:t>
            </a:r>
          </a:p>
          <a:p>
            <a:r>
              <a:rPr lang="fr-FR" sz="2200" b="1" dirty="0"/>
              <a:t>Attente :</a:t>
            </a:r>
            <a:br>
              <a:rPr lang="fr-FR" sz="2200" b="1" dirty="0"/>
            </a:br>
            <a:r>
              <a:rPr lang="fr-FR" sz="2200" dirty="0"/>
              <a:t>Equilibrer (ligne en U), rendre polyvalent</a:t>
            </a:r>
          </a:p>
          <a:p>
            <a:r>
              <a:rPr lang="fr-FR" sz="2200" b="1" dirty="0"/>
              <a:t>Processus inutiles : </a:t>
            </a:r>
            <a:br>
              <a:rPr lang="fr-FR" sz="2200" b="1" dirty="0"/>
            </a:br>
            <a:r>
              <a:rPr lang="fr-FR" sz="2200" dirty="0"/>
              <a:t>Rechercher leur cause (questionnement et 5pourquoi) </a:t>
            </a:r>
          </a:p>
          <a:p>
            <a:r>
              <a:rPr lang="fr-FR" sz="2200" b="1" dirty="0"/>
              <a:t>Défauts</a:t>
            </a:r>
            <a:r>
              <a:rPr lang="fr-FR" sz="2200" dirty="0"/>
              <a:t> :</a:t>
            </a:r>
            <a:br>
              <a:rPr lang="fr-FR" sz="2200" dirty="0"/>
            </a:br>
            <a:r>
              <a:rPr lang="fr-FR" sz="2200" dirty="0"/>
              <a:t>Standardiser, analyser et corriger chaque problème (QRQC)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036B3B3-6625-4584-A0E3-15F9CE89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696" y="1990725"/>
            <a:ext cx="2905637" cy="28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9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Muri, Mura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5466" y="1016000"/>
            <a:ext cx="9491134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Ce sont deux états du flux de production qui génèrent des Mudas</a:t>
            </a:r>
          </a:p>
          <a:p>
            <a:r>
              <a:rPr lang="fr-FR" sz="2200" b="1" dirty="0"/>
              <a:t>Muri : Pénibilité</a:t>
            </a:r>
          </a:p>
          <a:p>
            <a:pPr marL="0" indent="0">
              <a:buNone/>
            </a:pPr>
            <a:r>
              <a:rPr lang="fr-FR" sz="2000" dirty="0"/>
              <a:t>Dépasser les limites d’un homme ou d’une machine c’est créer à coup sur un problème</a:t>
            </a:r>
          </a:p>
          <a:p>
            <a:pPr marL="0" indent="0">
              <a:buNone/>
            </a:pPr>
            <a:r>
              <a:rPr lang="fr-FR" sz="2000" dirty="0"/>
              <a:t>	Stress, accident, désengagement</a:t>
            </a:r>
          </a:p>
          <a:p>
            <a:pPr marL="0" indent="0">
              <a:buNone/>
            </a:pPr>
            <a:r>
              <a:rPr lang="fr-FR" sz="2000" dirty="0"/>
              <a:t>	Panne, défaut</a:t>
            </a:r>
          </a:p>
          <a:p>
            <a:pPr marL="0" indent="0">
              <a:buNone/>
            </a:pPr>
            <a:r>
              <a:rPr lang="fr-FR" sz="2200" i="1" dirty="0"/>
              <a:t>Réduire la pénibilité est toujours rentable</a:t>
            </a:r>
          </a:p>
          <a:p>
            <a:r>
              <a:rPr lang="fr-FR" sz="2200" b="1" dirty="0"/>
              <a:t>Mura : Variabilité, mauvais équilibrage</a:t>
            </a:r>
          </a:p>
          <a:p>
            <a:pPr marL="0" indent="0">
              <a:buNone/>
            </a:pPr>
            <a:r>
              <a:rPr lang="fr-FR" sz="2000" dirty="0"/>
              <a:t>Si les choses changent constamment, on doit s’adapter, changer de processus, rechercher des informations, bref perdre du temps.</a:t>
            </a:r>
          </a:p>
          <a:p>
            <a:pPr marL="0" indent="0">
              <a:buNone/>
            </a:pPr>
            <a:r>
              <a:rPr lang="fr-FR" sz="2000" dirty="0"/>
              <a:t>Une charge lissée, un planning de réunions stable (rituels), des livraisons à heure fixe etc. autant de possibilités de standardiser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5" descr="enseignant">
            <a:extLst>
              <a:ext uri="{FF2B5EF4-FFF2-40B4-BE49-F238E27FC236}">
                <a16:creationId xmlns="" xmlns:a16="http://schemas.microsoft.com/office/drawing/2014/main" id="{7CA0F2C8-E9F3-42F8-BD0B-669147D7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55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2705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4689</TotalTime>
  <Words>404</Words>
  <Application>Microsoft Office PowerPoint</Application>
  <PresentationFormat>Grand écran</PresentationFormat>
  <Paragraphs>135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Brin</vt:lpstr>
      <vt:lpstr>Fondamentaux du Lean</vt:lpstr>
      <vt:lpstr>Le Lean  en tant que système</vt:lpstr>
      <vt:lpstr>Juste à temps et gaspillage</vt:lpstr>
      <vt:lpstr>Les MUDAS</vt:lpstr>
      <vt:lpstr>Les MUDAS</vt:lpstr>
      <vt:lpstr>Muda</vt:lpstr>
      <vt:lpstr>Muda</vt:lpstr>
      <vt:lpstr>Réduire les MUDAS</vt:lpstr>
      <vt:lpstr>Muri, Mura</vt:lpstr>
      <vt:lpstr>Muri, Mura</vt:lpstr>
      <vt:lpstr>Muda, Muri, Mura</vt:lpstr>
      <vt:lpstr>MUDA, MURI, MURA et industrie 4.0</vt:lpstr>
      <vt:lpstr>Liens utiles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Fondamentaux du Lean</dc:title>
  <dc:creator>Joel Duflot</dc:creator>
  <cp:lastModifiedBy>Joel Duflot</cp:lastModifiedBy>
  <cp:revision>143</cp:revision>
  <dcterms:created xsi:type="dcterms:W3CDTF">2020-01-06T14:13:52Z</dcterms:created>
  <dcterms:modified xsi:type="dcterms:W3CDTF">2022-05-21T12:38:54Z</dcterms:modified>
</cp:coreProperties>
</file>