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1127" r:id="rId3"/>
    <p:sldId id="419" r:id="rId4"/>
    <p:sldId id="314" r:id="rId5"/>
    <p:sldId id="418" r:id="rId6"/>
    <p:sldId id="264" r:id="rId7"/>
    <p:sldId id="420" r:id="rId8"/>
    <p:sldId id="422" r:id="rId9"/>
    <p:sldId id="423" r:id="rId10"/>
    <p:sldId id="424" r:id="rId11"/>
    <p:sldId id="267" r:id="rId12"/>
    <p:sldId id="268" r:id="rId13"/>
    <p:sldId id="269" r:id="rId14"/>
    <p:sldId id="272" r:id="rId15"/>
    <p:sldId id="277" r:id="rId16"/>
    <p:sldId id="282" r:id="rId17"/>
    <p:sldId id="286" r:id="rId18"/>
    <p:sldId id="289" r:id="rId19"/>
    <p:sldId id="293" r:id="rId20"/>
    <p:sldId id="303" r:id="rId21"/>
    <p:sldId id="304" r:id="rId22"/>
    <p:sldId id="305" r:id="rId23"/>
    <p:sldId id="358" r:id="rId24"/>
    <p:sldId id="396" r:id="rId25"/>
    <p:sldId id="307" r:id="rId26"/>
    <p:sldId id="308" r:id="rId27"/>
    <p:sldId id="412" r:id="rId28"/>
    <p:sldId id="407" r:id="rId29"/>
    <p:sldId id="408" r:id="rId30"/>
    <p:sldId id="413" r:id="rId31"/>
    <p:sldId id="415" r:id="rId32"/>
    <p:sldId id="425" r:id="rId33"/>
    <p:sldId id="309" r:id="rId34"/>
    <p:sldId id="311" r:id="rId35"/>
    <p:sldId id="1140" r:id="rId36"/>
    <p:sldId id="114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7" autoAdjust="0"/>
  </p:normalViewPr>
  <p:slideViewPr>
    <p:cSldViewPr snapToGrid="0">
      <p:cViewPr varScale="1">
        <p:scale>
          <a:sx n="80" d="100"/>
          <a:sy n="80"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5F68-ECA8-46CA-BC59-65BDA7379827}" type="datetimeFigureOut">
              <a:rPr lang="fr-FR" smtClean="0"/>
              <a:t>21/05/2022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C715F-13DF-48A8-BA78-A060DBA78453}" type="slidenum">
              <a:rPr lang="fr-FR" smtClean="0"/>
              <a:t>‹N°›</a:t>
            </a:fld>
            <a:endParaRPr lang="fr-FR" dirty="0"/>
          </a:p>
        </p:txBody>
      </p:sp>
    </p:spTree>
    <p:extLst>
      <p:ext uri="{BB962C8B-B14F-4D97-AF65-F5344CB8AC3E}">
        <p14:creationId xmlns:p14="http://schemas.microsoft.com/office/powerpoint/2010/main" val="274076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3C715F-13DF-48A8-BA78-A060DBA78453}" type="slidenum">
              <a:rPr lang="fr-FR" smtClean="0"/>
              <a:t>2</a:t>
            </a:fld>
            <a:endParaRPr lang="fr-FR" dirty="0"/>
          </a:p>
        </p:txBody>
      </p:sp>
    </p:spTree>
    <p:extLst>
      <p:ext uri="{BB962C8B-B14F-4D97-AF65-F5344CB8AC3E}">
        <p14:creationId xmlns:p14="http://schemas.microsoft.com/office/powerpoint/2010/main" val="187125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8026D-0E04-45E5-B947-9DEB6F2DD80F}" type="slidenum">
              <a:rPr lang="fr-FR"/>
              <a:pPr/>
              <a:t>12</a:t>
            </a:fld>
            <a:endParaRPr lang="fr-FR" dirty="0"/>
          </a:p>
        </p:txBody>
      </p:sp>
      <p:sp>
        <p:nvSpPr>
          <p:cNvPr id="627714" name="Rectangle 2"/>
          <p:cNvSpPr>
            <a:spLocks noGrp="1" noRot="1" noChangeAspect="1" noChangeArrowheads="1" noTextEdit="1"/>
          </p:cNvSpPr>
          <p:nvPr>
            <p:ph type="sldImg"/>
          </p:nvPr>
        </p:nvSpPr>
        <p:spPr>
          <a:xfrm>
            <a:off x="30163" y="822325"/>
            <a:ext cx="6594475" cy="3709988"/>
          </a:xfrm>
          <a:ln/>
        </p:spPr>
      </p:sp>
      <p:sp>
        <p:nvSpPr>
          <p:cNvPr id="627715" name="Rectangle 3"/>
          <p:cNvSpPr>
            <a:spLocks noGrp="1" noChangeArrowheads="1"/>
          </p:cNvSpPr>
          <p:nvPr>
            <p:ph type="body" idx="1"/>
          </p:nvPr>
        </p:nvSpPr>
        <p:spPr>
          <a:xfrm>
            <a:off x="1401188" y="5548736"/>
            <a:ext cx="3866717" cy="3385238"/>
          </a:xfrm>
        </p:spPr>
        <p:txBody>
          <a:bodyPr/>
          <a:lstStyle/>
          <a:p>
            <a:r>
              <a:rPr lang="fr-FR" sz="1800" dirty="0"/>
              <a:t>On va alors collecter des données et construire l’histogramme du processus</a:t>
            </a:r>
          </a:p>
          <a:p>
            <a:endParaRPr lang="fr-FR" dirty="0"/>
          </a:p>
        </p:txBody>
      </p:sp>
    </p:spTree>
    <p:extLst>
      <p:ext uri="{BB962C8B-B14F-4D97-AF65-F5344CB8AC3E}">
        <p14:creationId xmlns:p14="http://schemas.microsoft.com/office/powerpoint/2010/main" val="82013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0393C-441B-44C0-9055-FD7050FEF214}" type="slidenum">
              <a:rPr lang="fr-FR"/>
              <a:pPr/>
              <a:t>13</a:t>
            </a:fld>
            <a:endParaRPr lang="fr-FR" dirty="0"/>
          </a:p>
        </p:txBody>
      </p:sp>
      <p:sp>
        <p:nvSpPr>
          <p:cNvPr id="629762" name="Rectangle 2"/>
          <p:cNvSpPr>
            <a:spLocks noGrp="1" noRot="1" noChangeAspect="1" noChangeArrowheads="1" noTextEdit="1"/>
          </p:cNvSpPr>
          <p:nvPr>
            <p:ph type="sldImg"/>
          </p:nvPr>
        </p:nvSpPr>
        <p:spPr>
          <a:xfrm>
            <a:off x="30163" y="822325"/>
            <a:ext cx="6594475" cy="3709988"/>
          </a:xfrm>
          <a:ln/>
        </p:spPr>
      </p:sp>
      <p:sp>
        <p:nvSpPr>
          <p:cNvPr id="629763"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118119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D75BE-88B8-4032-B347-EB3A2226DDD3}" type="slidenum">
              <a:rPr lang="fr-FR"/>
              <a:pPr/>
              <a:t>14</a:t>
            </a:fld>
            <a:endParaRPr lang="fr-FR" dirty="0"/>
          </a:p>
        </p:txBody>
      </p:sp>
      <p:sp>
        <p:nvSpPr>
          <p:cNvPr id="635906" name="Rectangle 2"/>
          <p:cNvSpPr>
            <a:spLocks noGrp="1" noRot="1" noChangeAspect="1" noChangeArrowheads="1" noTextEdit="1"/>
          </p:cNvSpPr>
          <p:nvPr>
            <p:ph type="sldImg"/>
          </p:nvPr>
        </p:nvSpPr>
        <p:spPr>
          <a:xfrm>
            <a:off x="30163" y="822325"/>
            <a:ext cx="6594475" cy="3709988"/>
          </a:xfrm>
          <a:ln/>
        </p:spPr>
      </p:sp>
      <p:sp>
        <p:nvSpPr>
          <p:cNvPr id="635907"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159277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90EE6-C4F7-42CB-8959-A68414DB8F07}" type="slidenum">
              <a:rPr lang="fr-FR"/>
              <a:pPr/>
              <a:t>15</a:t>
            </a:fld>
            <a:endParaRPr lang="fr-FR" dirty="0"/>
          </a:p>
        </p:txBody>
      </p:sp>
      <p:sp>
        <p:nvSpPr>
          <p:cNvPr id="648194" name="Rectangle 2"/>
          <p:cNvSpPr>
            <a:spLocks noGrp="1" noRot="1" noChangeAspect="1" noChangeArrowheads="1" noTextEdit="1"/>
          </p:cNvSpPr>
          <p:nvPr>
            <p:ph type="sldImg"/>
          </p:nvPr>
        </p:nvSpPr>
        <p:spPr>
          <a:xfrm>
            <a:off x="30163" y="822325"/>
            <a:ext cx="6594475" cy="3709988"/>
          </a:xfrm>
          <a:ln/>
        </p:spPr>
      </p:sp>
      <p:sp>
        <p:nvSpPr>
          <p:cNvPr id="648195"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307907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813B2-7688-40FB-86C7-6AFA9322EA48}" type="slidenum">
              <a:rPr lang="fr-FR"/>
              <a:pPr/>
              <a:t>16</a:t>
            </a:fld>
            <a:endParaRPr lang="fr-FR" dirty="0"/>
          </a:p>
        </p:txBody>
      </p:sp>
      <p:sp>
        <p:nvSpPr>
          <p:cNvPr id="658434" name="Rectangle 2"/>
          <p:cNvSpPr>
            <a:spLocks noGrp="1" noRot="1" noChangeAspect="1" noChangeArrowheads="1" noTextEdit="1"/>
          </p:cNvSpPr>
          <p:nvPr>
            <p:ph type="sldImg"/>
          </p:nvPr>
        </p:nvSpPr>
        <p:spPr>
          <a:xfrm>
            <a:off x="30163" y="822325"/>
            <a:ext cx="6594475" cy="3709988"/>
          </a:xfrm>
          <a:ln/>
        </p:spPr>
      </p:sp>
      <p:sp>
        <p:nvSpPr>
          <p:cNvPr id="658435"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384329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F32FB-E379-4155-93FF-7874A3A2BEFA}" type="slidenum">
              <a:rPr lang="fr-FR"/>
              <a:pPr/>
              <a:t>17</a:t>
            </a:fld>
            <a:endParaRPr lang="fr-FR" dirty="0"/>
          </a:p>
        </p:txBody>
      </p:sp>
      <p:sp>
        <p:nvSpPr>
          <p:cNvPr id="670722" name="Rectangle 2"/>
          <p:cNvSpPr>
            <a:spLocks noGrp="1" noRot="1" noChangeAspect="1" noChangeArrowheads="1" noTextEdit="1"/>
          </p:cNvSpPr>
          <p:nvPr>
            <p:ph type="sldImg"/>
          </p:nvPr>
        </p:nvSpPr>
        <p:spPr>
          <a:xfrm>
            <a:off x="30163" y="822325"/>
            <a:ext cx="6594475" cy="3709988"/>
          </a:xfrm>
          <a:ln/>
        </p:spPr>
      </p:sp>
      <p:sp>
        <p:nvSpPr>
          <p:cNvPr id="670723"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155393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73841-A30B-46D0-9789-A013CAA8201D}" type="slidenum">
              <a:rPr lang="fr-FR"/>
              <a:pPr/>
              <a:t>18</a:t>
            </a:fld>
            <a:endParaRPr lang="fr-FR" dirty="0"/>
          </a:p>
        </p:txBody>
      </p:sp>
      <p:sp>
        <p:nvSpPr>
          <p:cNvPr id="676866" name="Rectangle 2"/>
          <p:cNvSpPr>
            <a:spLocks noGrp="1" noRot="1" noChangeAspect="1" noChangeArrowheads="1" noTextEdit="1"/>
          </p:cNvSpPr>
          <p:nvPr>
            <p:ph type="sldImg"/>
          </p:nvPr>
        </p:nvSpPr>
        <p:spPr>
          <a:xfrm>
            <a:off x="30163" y="822325"/>
            <a:ext cx="6594475" cy="3709988"/>
          </a:xfrm>
          <a:ln/>
        </p:spPr>
      </p:sp>
      <p:sp>
        <p:nvSpPr>
          <p:cNvPr id="676867"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327118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9A38F-0D59-4ACD-9841-900F161A2C1D}" type="slidenum">
              <a:rPr lang="fr-FR"/>
              <a:pPr/>
              <a:t>19</a:t>
            </a:fld>
            <a:endParaRPr lang="fr-FR" dirty="0"/>
          </a:p>
        </p:txBody>
      </p:sp>
      <p:sp>
        <p:nvSpPr>
          <p:cNvPr id="685058" name="Rectangle 2"/>
          <p:cNvSpPr>
            <a:spLocks noGrp="1" noRot="1" noChangeAspect="1" noChangeArrowheads="1" noTextEdit="1"/>
          </p:cNvSpPr>
          <p:nvPr>
            <p:ph type="sldImg"/>
          </p:nvPr>
        </p:nvSpPr>
        <p:spPr>
          <a:xfrm>
            <a:off x="30163" y="822325"/>
            <a:ext cx="6594475" cy="3709988"/>
          </a:xfrm>
          <a:ln/>
        </p:spPr>
      </p:sp>
      <p:sp>
        <p:nvSpPr>
          <p:cNvPr id="685059"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118011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4A69D-2DBE-483C-A605-F3D79259A934}" type="slidenum">
              <a:rPr lang="fr-FR"/>
              <a:pPr/>
              <a:t>20</a:t>
            </a:fld>
            <a:endParaRPr lang="fr-FR" dirty="0"/>
          </a:p>
        </p:txBody>
      </p:sp>
      <p:sp>
        <p:nvSpPr>
          <p:cNvPr id="705538" name="Rectangle 2"/>
          <p:cNvSpPr>
            <a:spLocks noGrp="1" noRot="1" noChangeAspect="1" noChangeArrowheads="1" noTextEdit="1"/>
          </p:cNvSpPr>
          <p:nvPr>
            <p:ph type="sldImg"/>
          </p:nvPr>
        </p:nvSpPr>
        <p:spPr>
          <a:xfrm>
            <a:off x="30163" y="822325"/>
            <a:ext cx="6594475" cy="3709988"/>
          </a:xfrm>
          <a:ln/>
        </p:spPr>
      </p:sp>
      <p:sp>
        <p:nvSpPr>
          <p:cNvPr id="705539"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1064001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4D5C3-5205-40A3-9ABC-76FEB022AFBD}" type="slidenum">
              <a:rPr lang="fr-FR"/>
              <a:pPr/>
              <a:t>21</a:t>
            </a:fld>
            <a:endParaRPr lang="fr-FR" dirty="0"/>
          </a:p>
        </p:txBody>
      </p:sp>
      <p:sp>
        <p:nvSpPr>
          <p:cNvPr id="711682" name="Rectangle 2"/>
          <p:cNvSpPr>
            <a:spLocks noGrp="1" noRot="1" noChangeAspect="1" noChangeArrowheads="1" noTextEdit="1"/>
          </p:cNvSpPr>
          <p:nvPr>
            <p:ph type="sldImg"/>
          </p:nvPr>
        </p:nvSpPr>
        <p:spPr>
          <a:xfrm>
            <a:off x="30163" y="822325"/>
            <a:ext cx="6594475" cy="3709988"/>
          </a:xfrm>
          <a:ln/>
        </p:spPr>
      </p:sp>
      <p:sp>
        <p:nvSpPr>
          <p:cNvPr id="711683" name="Rectangle 3"/>
          <p:cNvSpPr>
            <a:spLocks noGrp="1" noChangeArrowheads="1"/>
          </p:cNvSpPr>
          <p:nvPr>
            <p:ph type="body" idx="1"/>
          </p:nvPr>
        </p:nvSpPr>
        <p:spPr>
          <a:xfrm>
            <a:off x="1401188" y="5548736"/>
            <a:ext cx="3866717" cy="3385238"/>
          </a:xfrm>
        </p:spPr>
        <p:txBody>
          <a:bodyPr/>
          <a:lstStyle/>
          <a:p>
            <a:r>
              <a:rPr lang="fr-FR" b="1" i="1" dirty="0"/>
              <a:t>Tout système, soumis à de nombreux facteurs, indépendants les uns des autres, et d'un ordre de grandeur équivalent, génère une loi normale</a:t>
            </a:r>
            <a:r>
              <a:rPr lang="fr-FR" dirty="0"/>
              <a:t>.</a:t>
            </a:r>
          </a:p>
          <a:p>
            <a:endParaRPr lang="fr-FR" dirty="0"/>
          </a:p>
        </p:txBody>
      </p:sp>
    </p:spTree>
    <p:extLst>
      <p:ext uri="{BB962C8B-B14F-4D97-AF65-F5344CB8AC3E}">
        <p14:creationId xmlns:p14="http://schemas.microsoft.com/office/powerpoint/2010/main" val="273484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8580" indent="0">
              <a:buNone/>
            </a:pPr>
            <a:r>
              <a:rPr lang="fr-FR" sz="1800" dirty="0"/>
              <a:t> Assurer que les caractéristiques produit au process qui conditionnent la Qualité sont toujours conformes aux spécifications</a:t>
            </a:r>
          </a:p>
          <a:p>
            <a:pPr marL="68580" indent="0">
              <a:buNone/>
            </a:pPr>
            <a:endParaRPr lang="fr-FR" sz="1800" dirty="0"/>
          </a:p>
          <a:p>
            <a:pPr marL="68580" indent="0">
              <a:buNone/>
            </a:pPr>
            <a:r>
              <a:rPr lang="fr-FR" sz="1800" dirty="0"/>
              <a:t>    Etre capable d’analyser les dérives et les interactions entre caractéristiques</a:t>
            </a:r>
            <a:endParaRPr lang="fr-FR" dirty="0"/>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3</a:t>
            </a:fld>
            <a:endParaRPr lang="fr-FR" dirty="0"/>
          </a:p>
        </p:txBody>
      </p:sp>
    </p:spTree>
    <p:extLst>
      <p:ext uri="{BB962C8B-B14F-4D97-AF65-F5344CB8AC3E}">
        <p14:creationId xmlns:p14="http://schemas.microsoft.com/office/powerpoint/2010/main" val="23307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8651A-4B3E-4E7E-9FDD-0E78AF3BB17F}" type="slidenum">
              <a:rPr lang="fr-FR"/>
              <a:pPr/>
              <a:t>22</a:t>
            </a:fld>
            <a:endParaRPr lang="fr-FR" dirty="0"/>
          </a:p>
        </p:txBody>
      </p:sp>
      <p:sp>
        <p:nvSpPr>
          <p:cNvPr id="551938" name="Rectangle 2"/>
          <p:cNvSpPr>
            <a:spLocks noGrp="1" noRot="1" noChangeAspect="1" noChangeArrowheads="1" noTextEdit="1"/>
          </p:cNvSpPr>
          <p:nvPr>
            <p:ph type="sldImg"/>
          </p:nvPr>
        </p:nvSpPr>
        <p:spPr>
          <a:xfrm>
            <a:off x="-611188" y="22225"/>
            <a:ext cx="7543801" cy="4244975"/>
          </a:xfrm>
          <a:ln/>
        </p:spPr>
      </p:sp>
      <p:sp>
        <p:nvSpPr>
          <p:cNvPr id="551939" name="Rectangle 3"/>
          <p:cNvSpPr>
            <a:spLocks noGrp="1" noChangeArrowheads="1"/>
          </p:cNvSpPr>
          <p:nvPr>
            <p:ph type="body" idx="1"/>
          </p:nvPr>
        </p:nvSpPr>
        <p:spPr>
          <a:xfrm>
            <a:off x="0" y="4341314"/>
            <a:ext cx="6669088" cy="5585324"/>
          </a:xfrm>
        </p:spPr>
        <p:txBody>
          <a:bodyPr/>
          <a:lstStyle/>
          <a:p>
            <a:endParaRPr lang="fr-FR" dirty="0"/>
          </a:p>
        </p:txBody>
      </p:sp>
    </p:spTree>
    <p:extLst>
      <p:ext uri="{BB962C8B-B14F-4D97-AF65-F5344CB8AC3E}">
        <p14:creationId xmlns:p14="http://schemas.microsoft.com/office/powerpoint/2010/main" val="292845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30A815A-9A99-4F99-B634-B7B611837514}" type="slidenum">
              <a:rPr lang="fr-FR"/>
              <a:pPr/>
              <a:t>23</a:t>
            </a:fld>
            <a:endParaRPr lang="fr-FR" dirty="0"/>
          </a:p>
        </p:txBody>
      </p:sp>
      <p:sp>
        <p:nvSpPr>
          <p:cNvPr id="5914626" name="Rectangle 2"/>
          <p:cNvSpPr>
            <a:spLocks noGrp="1" noRot="1" noChangeAspect="1" noChangeArrowheads="1" noTextEdit="1"/>
          </p:cNvSpPr>
          <p:nvPr>
            <p:ph type="sldImg"/>
          </p:nvPr>
        </p:nvSpPr>
        <p:spPr>
          <a:xfrm>
            <a:off x="-611188" y="23813"/>
            <a:ext cx="7542213" cy="4243387"/>
          </a:xfrm>
          <a:ln/>
        </p:spPr>
      </p:sp>
      <p:sp>
        <p:nvSpPr>
          <p:cNvPr id="5914627" name="Rectangle 3"/>
          <p:cNvSpPr>
            <a:spLocks noGrp="1" noChangeArrowheads="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4225915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800" dirty="0"/>
              <a:t>Rappel Notions vues en MST</a:t>
            </a:r>
          </a:p>
          <a:p>
            <a:r>
              <a:rPr lang="fr-FR" sz="1800" baseline="0" dirty="0"/>
              <a:t>Causes communes (naturelles) exceptionnelles,  Film ou histogramme pour interpréter, Attention aux pièges</a:t>
            </a:r>
          </a:p>
          <a:p>
            <a:r>
              <a:rPr lang="fr-FR" sz="1800" baseline="0" dirty="0"/>
              <a:t>Moyenne et écart type: on va s’en servir</a:t>
            </a:r>
            <a:endParaRPr lang="fr-FR" sz="1800" dirty="0"/>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24</a:t>
            </a:fld>
            <a:endParaRPr lang="fr-FR" dirty="0"/>
          </a:p>
        </p:txBody>
      </p:sp>
    </p:spTree>
    <p:extLst>
      <p:ext uri="{BB962C8B-B14F-4D97-AF65-F5344CB8AC3E}">
        <p14:creationId xmlns:p14="http://schemas.microsoft.com/office/powerpoint/2010/main" val="995139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AB94C-6679-4A65-93C2-FA3CD757A60D}" type="slidenum">
              <a:rPr lang="fr-FR"/>
              <a:pPr/>
              <a:t>25</a:t>
            </a:fld>
            <a:endParaRPr lang="fr-FR" dirty="0"/>
          </a:p>
        </p:txBody>
      </p:sp>
      <p:sp>
        <p:nvSpPr>
          <p:cNvPr id="556034" name="Rectangle 2"/>
          <p:cNvSpPr>
            <a:spLocks noGrp="1" noRot="1" noChangeAspect="1" noChangeArrowheads="1" noTextEdit="1"/>
          </p:cNvSpPr>
          <p:nvPr>
            <p:ph type="sldImg"/>
          </p:nvPr>
        </p:nvSpPr>
        <p:spPr>
          <a:xfrm>
            <a:off x="-209550" y="581025"/>
            <a:ext cx="7129463" cy="4011613"/>
          </a:xfrm>
          <a:ln w="12700" cap="flat">
            <a:solidFill>
              <a:schemeClr val="tx1"/>
            </a:solidFill>
          </a:ln>
          <a:extLst>
            <a:ext uri="{909E8E84-426E-40DD-AFC4-6F175D3DCCD1}">
              <a14:hiddenFill xmlns:a14="http://schemas.microsoft.com/office/drawing/2010/main">
                <a:noFill/>
              </a14:hiddenFill>
            </a:ext>
          </a:extLst>
        </p:spPr>
      </p:sp>
      <p:sp>
        <p:nvSpPr>
          <p:cNvPr id="556035" name="Rectangle 3"/>
          <p:cNvSpPr>
            <a:spLocks noGrp="1" noChangeArrowheads="1"/>
          </p:cNvSpPr>
          <p:nvPr>
            <p:ph type="body" idx="1"/>
          </p:nvPr>
        </p:nvSpPr>
        <p:spPr>
          <a:xfrm>
            <a:off x="667525" y="4950594"/>
            <a:ext cx="5334040" cy="4468579"/>
          </a:xfrm>
          <a:noFill/>
          <a:ln/>
        </p:spPr>
        <p:txBody>
          <a:bodyPr/>
          <a:lstStyle/>
          <a:p>
            <a:r>
              <a:rPr lang="fr-FR" sz="1800" dirty="0"/>
              <a:t>Approche simpliste du processus capable, mais permet de détecter instantanément</a:t>
            </a:r>
            <a:r>
              <a:rPr lang="fr-FR" sz="1800" baseline="0" dirty="0"/>
              <a:t> une non capabilité… reste à l’expliquer et à la corriger</a:t>
            </a:r>
            <a:endParaRPr lang="fr-FR" sz="1800" dirty="0"/>
          </a:p>
        </p:txBody>
      </p:sp>
    </p:spTree>
    <p:extLst>
      <p:ext uri="{BB962C8B-B14F-4D97-AF65-F5344CB8AC3E}">
        <p14:creationId xmlns:p14="http://schemas.microsoft.com/office/powerpoint/2010/main" val="3943511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0AC6A-1756-4629-836D-D1CE2A0E1974}" type="slidenum">
              <a:rPr lang="fr-FR"/>
              <a:pPr/>
              <a:t>26</a:t>
            </a:fld>
            <a:endParaRPr lang="fr-FR" dirty="0"/>
          </a:p>
        </p:txBody>
      </p:sp>
      <p:sp>
        <p:nvSpPr>
          <p:cNvPr id="558082" name="Rectangle 2"/>
          <p:cNvSpPr>
            <a:spLocks noGrp="1" noRot="1" noChangeAspect="1" noChangeArrowheads="1" noTextEdit="1"/>
          </p:cNvSpPr>
          <p:nvPr>
            <p:ph type="sldImg"/>
          </p:nvPr>
        </p:nvSpPr>
        <p:spPr>
          <a:xfrm>
            <a:off x="-136525" y="619125"/>
            <a:ext cx="6573838" cy="3698875"/>
          </a:xfrm>
          <a:ln/>
        </p:spPr>
      </p:sp>
      <p:sp>
        <p:nvSpPr>
          <p:cNvPr id="558083" name="Rectangle 3"/>
          <p:cNvSpPr>
            <a:spLocks noGrp="1" noChangeArrowheads="1"/>
          </p:cNvSpPr>
          <p:nvPr>
            <p:ph type="body" idx="1"/>
          </p:nvPr>
        </p:nvSpPr>
        <p:spPr>
          <a:xfrm>
            <a:off x="232250" y="4780377"/>
            <a:ext cx="5752396" cy="4401764"/>
          </a:xfrm>
        </p:spPr>
        <p:txBody>
          <a:bodyPr/>
          <a:lstStyle/>
          <a:p>
            <a:r>
              <a:rPr lang="fr-FR" sz="1800" u="sng" dirty="0"/>
              <a:t>Point important:</a:t>
            </a:r>
            <a:r>
              <a:rPr lang="fr-FR" sz="1800" dirty="0"/>
              <a:t> les stagiaires doivent comprendre que la capabilité relie la distribution aux exigences</a:t>
            </a:r>
          </a:p>
          <a:p>
            <a:r>
              <a:rPr lang="fr-FR" sz="1800" dirty="0"/>
              <a:t>Si nécessaire, préciser que le terme capabilité est un mot anglais qui n’est pas dans le « petit robert » et dont la traduction française est aptitude </a:t>
            </a:r>
          </a:p>
          <a:p>
            <a:endParaRPr lang="fr-FR" sz="1800" dirty="0"/>
          </a:p>
          <a:p>
            <a:endParaRPr lang="fr-FR" sz="1800" dirty="0"/>
          </a:p>
        </p:txBody>
      </p:sp>
    </p:spTree>
    <p:extLst>
      <p:ext uri="{BB962C8B-B14F-4D97-AF65-F5344CB8AC3E}">
        <p14:creationId xmlns:p14="http://schemas.microsoft.com/office/powerpoint/2010/main" val="2536908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B3B295-1043-4E8E-AECE-466E7B84CEE8}" type="slidenum">
              <a:rPr lang="fr-FR"/>
              <a:pPr/>
              <a:t>27</a:t>
            </a:fld>
            <a:endParaRPr lang="fr-FR" dirty="0"/>
          </a:p>
        </p:txBody>
      </p:sp>
      <p:sp>
        <p:nvSpPr>
          <p:cNvPr id="5751810" name="Rectangle 2"/>
          <p:cNvSpPr>
            <a:spLocks noGrp="1" noRot="1" noChangeAspect="1" noChangeArrowheads="1" noTextEdit="1"/>
          </p:cNvSpPr>
          <p:nvPr>
            <p:ph type="sldImg"/>
          </p:nvPr>
        </p:nvSpPr>
        <p:spPr>
          <a:xfrm>
            <a:off x="-138113" y="619125"/>
            <a:ext cx="6575426" cy="3698875"/>
          </a:xfrm>
          <a:ln/>
        </p:spPr>
      </p:sp>
      <p:sp>
        <p:nvSpPr>
          <p:cNvPr id="5751811" name="Rectangle 3"/>
          <p:cNvSpPr>
            <a:spLocks noGrp="1" noChangeArrowheads="1"/>
          </p:cNvSpPr>
          <p:nvPr>
            <p:ph type="body" idx="1"/>
          </p:nvPr>
        </p:nvSpPr>
        <p:spPr>
          <a:xfrm>
            <a:off x="231329" y="4780095"/>
            <a:ext cx="5753367" cy="4402046"/>
          </a:xfrm>
        </p:spPr>
        <p:txBody>
          <a:bodyPr/>
          <a:lstStyle/>
          <a:p>
            <a:r>
              <a:rPr lang="fr-FR" dirty="0"/>
              <a:t>Préciser que puisqu’il faut maîtriser la dispersion et le centrage, il est défini (ou il existe) des coefficients de capabilité qui prennent en compte uniquement la dispersion et d’autres qui prennent en compte la dispersion et le (dé)centrage</a:t>
            </a:r>
          </a:p>
        </p:txBody>
      </p:sp>
    </p:spTree>
    <p:extLst>
      <p:ext uri="{BB962C8B-B14F-4D97-AF65-F5344CB8AC3E}">
        <p14:creationId xmlns:p14="http://schemas.microsoft.com/office/powerpoint/2010/main" val="1305949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buFontTx/>
              <a:buNone/>
            </a:pPr>
            <a:endParaRPr lang="el-GR" sz="1200" dirty="0">
              <a:cs typeface="Arial" pitchFamily="34" charset="0"/>
            </a:endParaRPr>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30</a:t>
            </a:fld>
            <a:endParaRPr lang="fr-FR" dirty="0"/>
          </a:p>
        </p:txBody>
      </p:sp>
    </p:spTree>
    <p:extLst>
      <p:ext uri="{BB962C8B-B14F-4D97-AF65-F5344CB8AC3E}">
        <p14:creationId xmlns:p14="http://schemas.microsoft.com/office/powerpoint/2010/main" val="4071944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buFontTx/>
              <a:buNone/>
            </a:pPr>
            <a:endParaRPr lang="el-GR" sz="1200" dirty="0">
              <a:cs typeface="Arial" pitchFamily="34" charset="0"/>
            </a:endParaRPr>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31</a:t>
            </a:fld>
            <a:endParaRPr lang="fr-FR" dirty="0"/>
          </a:p>
        </p:txBody>
      </p:sp>
    </p:spTree>
    <p:extLst>
      <p:ext uri="{BB962C8B-B14F-4D97-AF65-F5344CB8AC3E}">
        <p14:creationId xmlns:p14="http://schemas.microsoft.com/office/powerpoint/2010/main" val="4071944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buFontTx/>
              <a:buNone/>
            </a:pPr>
            <a:endParaRPr lang="el-GR" sz="1200" dirty="0">
              <a:cs typeface="Arial" pitchFamily="34" charset="0"/>
            </a:endParaRPr>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32</a:t>
            </a:fld>
            <a:endParaRPr lang="fr-FR" dirty="0"/>
          </a:p>
        </p:txBody>
      </p:sp>
    </p:spTree>
    <p:extLst>
      <p:ext uri="{BB962C8B-B14F-4D97-AF65-F5344CB8AC3E}">
        <p14:creationId xmlns:p14="http://schemas.microsoft.com/office/powerpoint/2010/main" val="1560393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9AE5E-09B9-4607-B1AB-8F240141DE6B}" type="slidenum">
              <a:rPr lang="fr-FR"/>
              <a:pPr/>
              <a:t>33</a:t>
            </a:fld>
            <a:endParaRPr lang="fr-FR" dirty="0"/>
          </a:p>
        </p:txBody>
      </p:sp>
      <p:sp>
        <p:nvSpPr>
          <p:cNvPr id="773122" name="Rectangle 2"/>
          <p:cNvSpPr>
            <a:spLocks noGrp="1" noRot="1" noChangeAspect="1" noChangeArrowheads="1" noTextEdit="1"/>
          </p:cNvSpPr>
          <p:nvPr>
            <p:ph type="sldImg"/>
          </p:nvPr>
        </p:nvSpPr>
        <p:spPr>
          <a:xfrm>
            <a:off x="-136525" y="619125"/>
            <a:ext cx="6573838" cy="3698875"/>
          </a:xfrm>
          <a:ln/>
        </p:spPr>
      </p:sp>
      <p:sp>
        <p:nvSpPr>
          <p:cNvPr id="773123" name="Rectangle 3"/>
          <p:cNvSpPr>
            <a:spLocks noGrp="1" noChangeArrowheads="1"/>
          </p:cNvSpPr>
          <p:nvPr>
            <p:ph type="body" idx="1"/>
          </p:nvPr>
        </p:nvSpPr>
        <p:spPr>
          <a:xfrm>
            <a:off x="232250" y="4780377"/>
            <a:ext cx="5752396" cy="4401764"/>
          </a:xfrm>
        </p:spPr>
        <p:txBody>
          <a:bodyPr/>
          <a:lstStyle/>
          <a:p>
            <a:r>
              <a:rPr lang="fr-FR" sz="800" dirty="0">
                <a:solidFill>
                  <a:schemeClr val="accent2"/>
                </a:solidFill>
                <a:cs typeface="Times New Roman" pitchFamily="18" charset="0"/>
              </a:rPr>
              <a:t>Illustration des dérives naturelles d’un processus</a:t>
            </a:r>
          </a:p>
        </p:txBody>
      </p:sp>
    </p:spTree>
    <p:extLst>
      <p:ext uri="{BB962C8B-B14F-4D97-AF65-F5344CB8AC3E}">
        <p14:creationId xmlns:p14="http://schemas.microsoft.com/office/powerpoint/2010/main" val="143549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8580" indent="0">
              <a:buNone/>
            </a:pPr>
            <a:endParaRPr lang="fr-FR" dirty="0"/>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4</a:t>
            </a:fld>
            <a:endParaRPr lang="fr-FR" dirty="0"/>
          </a:p>
        </p:txBody>
      </p:sp>
    </p:spTree>
    <p:extLst>
      <p:ext uri="{BB962C8B-B14F-4D97-AF65-F5344CB8AC3E}">
        <p14:creationId xmlns:p14="http://schemas.microsoft.com/office/powerpoint/2010/main" val="889883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45mn</a:t>
            </a:r>
          </a:p>
          <a:p>
            <a:endParaRPr lang="fr-FR" dirty="0"/>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34</a:t>
            </a:fld>
            <a:endParaRPr lang="fr-FR" dirty="0"/>
          </a:p>
        </p:txBody>
      </p:sp>
    </p:spTree>
    <p:extLst>
      <p:ext uri="{BB962C8B-B14F-4D97-AF65-F5344CB8AC3E}">
        <p14:creationId xmlns:p14="http://schemas.microsoft.com/office/powerpoint/2010/main" val="85781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101104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1B40A-EAE2-40A9-AA57-636B498908DD}" type="slidenum">
              <a:rPr lang="fr-FR"/>
              <a:pPr/>
              <a:t>6</a:t>
            </a:fld>
            <a:endParaRPr lang="fr-FR" dirty="0"/>
          </a:p>
        </p:txBody>
      </p:sp>
      <p:sp>
        <p:nvSpPr>
          <p:cNvPr id="780290" name="Rectangle 2"/>
          <p:cNvSpPr>
            <a:spLocks noGrp="1" noRot="1" noChangeAspect="1" noChangeArrowheads="1" noTextEdit="1"/>
          </p:cNvSpPr>
          <p:nvPr>
            <p:ph type="sldImg"/>
          </p:nvPr>
        </p:nvSpPr>
        <p:spPr>
          <a:xfrm>
            <a:off x="30163" y="822325"/>
            <a:ext cx="6594475" cy="3709988"/>
          </a:xfrm>
          <a:ln/>
        </p:spPr>
      </p:sp>
      <p:sp>
        <p:nvSpPr>
          <p:cNvPr id="780291"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197442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1B40A-EAE2-40A9-AA57-636B498908DD}" type="slidenum">
              <a:rPr lang="fr-FR"/>
              <a:pPr/>
              <a:t>7</a:t>
            </a:fld>
            <a:endParaRPr lang="fr-FR" dirty="0"/>
          </a:p>
        </p:txBody>
      </p:sp>
      <p:sp>
        <p:nvSpPr>
          <p:cNvPr id="780290" name="Rectangle 2"/>
          <p:cNvSpPr>
            <a:spLocks noGrp="1" noRot="1" noChangeAspect="1" noChangeArrowheads="1" noTextEdit="1"/>
          </p:cNvSpPr>
          <p:nvPr>
            <p:ph type="sldImg"/>
          </p:nvPr>
        </p:nvSpPr>
        <p:spPr>
          <a:xfrm>
            <a:off x="30163" y="822325"/>
            <a:ext cx="6594475" cy="3709988"/>
          </a:xfrm>
          <a:ln/>
        </p:spPr>
      </p:sp>
      <p:sp>
        <p:nvSpPr>
          <p:cNvPr id="780291"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243546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1B40A-EAE2-40A9-AA57-636B498908DD}" type="slidenum">
              <a:rPr lang="fr-FR"/>
              <a:pPr/>
              <a:t>8</a:t>
            </a:fld>
            <a:endParaRPr lang="fr-FR" dirty="0"/>
          </a:p>
        </p:txBody>
      </p:sp>
      <p:sp>
        <p:nvSpPr>
          <p:cNvPr id="780290" name="Rectangle 2"/>
          <p:cNvSpPr>
            <a:spLocks noGrp="1" noRot="1" noChangeAspect="1" noChangeArrowheads="1" noTextEdit="1"/>
          </p:cNvSpPr>
          <p:nvPr>
            <p:ph type="sldImg"/>
          </p:nvPr>
        </p:nvSpPr>
        <p:spPr>
          <a:xfrm>
            <a:off x="30163" y="822325"/>
            <a:ext cx="6594475" cy="3709988"/>
          </a:xfrm>
          <a:ln/>
        </p:spPr>
      </p:sp>
      <p:sp>
        <p:nvSpPr>
          <p:cNvPr id="780291"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15822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1B40A-EAE2-40A9-AA57-636B498908DD}" type="slidenum">
              <a:rPr lang="fr-FR"/>
              <a:pPr/>
              <a:t>9</a:t>
            </a:fld>
            <a:endParaRPr lang="fr-FR" dirty="0"/>
          </a:p>
        </p:txBody>
      </p:sp>
      <p:sp>
        <p:nvSpPr>
          <p:cNvPr id="780290" name="Rectangle 2"/>
          <p:cNvSpPr>
            <a:spLocks noGrp="1" noRot="1" noChangeAspect="1" noChangeArrowheads="1" noTextEdit="1"/>
          </p:cNvSpPr>
          <p:nvPr>
            <p:ph type="sldImg"/>
          </p:nvPr>
        </p:nvSpPr>
        <p:spPr>
          <a:xfrm>
            <a:off x="30163" y="822325"/>
            <a:ext cx="6594475" cy="3709988"/>
          </a:xfrm>
          <a:ln/>
        </p:spPr>
      </p:sp>
      <p:sp>
        <p:nvSpPr>
          <p:cNvPr id="780291"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297140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1B40A-EAE2-40A9-AA57-636B498908DD}" type="slidenum">
              <a:rPr lang="fr-FR"/>
              <a:pPr/>
              <a:t>10</a:t>
            </a:fld>
            <a:endParaRPr lang="fr-FR" dirty="0"/>
          </a:p>
        </p:txBody>
      </p:sp>
      <p:sp>
        <p:nvSpPr>
          <p:cNvPr id="780290" name="Rectangle 2"/>
          <p:cNvSpPr>
            <a:spLocks noGrp="1" noRot="1" noChangeAspect="1" noChangeArrowheads="1" noTextEdit="1"/>
          </p:cNvSpPr>
          <p:nvPr>
            <p:ph type="sldImg"/>
          </p:nvPr>
        </p:nvSpPr>
        <p:spPr>
          <a:xfrm>
            <a:off x="30163" y="822325"/>
            <a:ext cx="6594475" cy="3709988"/>
          </a:xfrm>
          <a:ln/>
        </p:spPr>
      </p:sp>
      <p:sp>
        <p:nvSpPr>
          <p:cNvPr id="780291" name="Rectangle 3"/>
          <p:cNvSpPr>
            <a:spLocks noGrp="1" noChangeArrowheads="1"/>
          </p:cNvSpPr>
          <p:nvPr>
            <p:ph type="body" idx="1"/>
          </p:nvPr>
        </p:nvSpPr>
        <p:spPr>
          <a:xfrm>
            <a:off x="1401188" y="5548736"/>
            <a:ext cx="3866717" cy="3385238"/>
          </a:xfrm>
        </p:spPr>
        <p:txBody>
          <a:bodyPr/>
          <a:lstStyle/>
          <a:p>
            <a:endParaRPr lang="fr-FR" dirty="0"/>
          </a:p>
        </p:txBody>
      </p:sp>
    </p:spTree>
    <p:extLst>
      <p:ext uri="{BB962C8B-B14F-4D97-AF65-F5344CB8AC3E}">
        <p14:creationId xmlns:p14="http://schemas.microsoft.com/office/powerpoint/2010/main" val="98652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CD2BA-F38A-4CE3-9653-577290A971EB}" type="slidenum">
              <a:rPr lang="fr-FR"/>
              <a:pPr/>
              <a:t>11</a:t>
            </a:fld>
            <a:endParaRPr lang="fr-FR" dirty="0"/>
          </a:p>
        </p:txBody>
      </p:sp>
      <p:sp>
        <p:nvSpPr>
          <p:cNvPr id="625666" name="Rectangle 2"/>
          <p:cNvSpPr>
            <a:spLocks noGrp="1" noRot="1" noChangeAspect="1" noChangeArrowheads="1" noTextEdit="1"/>
          </p:cNvSpPr>
          <p:nvPr>
            <p:ph type="sldImg"/>
          </p:nvPr>
        </p:nvSpPr>
        <p:spPr>
          <a:xfrm>
            <a:off x="30163" y="822325"/>
            <a:ext cx="6594475" cy="3709988"/>
          </a:xfrm>
          <a:ln/>
        </p:spPr>
      </p:sp>
      <p:sp>
        <p:nvSpPr>
          <p:cNvPr id="625667" name="Rectangle 3"/>
          <p:cNvSpPr>
            <a:spLocks noGrp="1" noChangeArrowheads="1"/>
          </p:cNvSpPr>
          <p:nvPr>
            <p:ph type="body" idx="1"/>
          </p:nvPr>
        </p:nvSpPr>
        <p:spPr>
          <a:xfrm>
            <a:off x="1401188" y="5548736"/>
            <a:ext cx="3866717" cy="3385238"/>
          </a:xfrm>
        </p:spPr>
        <p:txBody>
          <a:bodyPr/>
          <a:lstStyle/>
          <a:p>
            <a:r>
              <a:rPr lang="fr-FR" sz="1800" dirty="0"/>
              <a:t>C’est un bon moyen de visualiser rapidement ce qui se passe: statistique descriptive</a:t>
            </a:r>
          </a:p>
        </p:txBody>
      </p:sp>
    </p:spTree>
    <p:extLst>
      <p:ext uri="{BB962C8B-B14F-4D97-AF65-F5344CB8AC3E}">
        <p14:creationId xmlns:p14="http://schemas.microsoft.com/office/powerpoint/2010/main" val="13840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F12252D-CE35-451B-8D05-519A15383411}"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609E2A-B483-45E3-A344-208648D7C91E}"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B321D1C-7A3D-4189-BA9A-8AB64BB23980}"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488259B9-4EF5-499B-899F-69C4B97B4627}"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FF7BD68F-9596-4116-B0ED-CE4511E25979}"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48B5959-4E14-4CC7-A14B-5761F87E254B}"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0C883C-CF76-4588-807B-37159B5A0A42}"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DDDE03-8CD5-4EC3-AF01-032ABEDD9E21}"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802B2F-0D49-4730-837E-96E7A7BE145A}"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B37BB6-1548-4FD7-A230-61ADC96BCEBB}"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9BFDE0B-5019-42E1-9C84-68F8E35D5A21}"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D3333AC-0AA9-42FA-9A1A-B9758C67AD77}" type="datetime1">
              <a:rPr lang="en-US" smtClean="0"/>
              <a:t>5/21/2022</a:t>
            </a:fld>
            <a:endParaRPr lang="en-US" dirty="0"/>
          </a:p>
        </p:txBody>
      </p:sp>
      <p:sp>
        <p:nvSpPr>
          <p:cNvPr id="8" name="Footer Placeholder 7"/>
          <p:cNvSpPr>
            <a:spLocks noGrp="1"/>
          </p:cNvSpPr>
          <p:nvPr>
            <p:ph type="ftr" sz="quarter" idx="11"/>
          </p:nvPr>
        </p:nvSpPr>
        <p:spPr/>
        <p:txBody>
          <a:bodyPr/>
          <a:lstStyle/>
          <a:p>
            <a:r>
              <a:rPr lang="en-US" smtClean="0"/>
              <a:t>Joel Duflot 2022</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336AB37-CB9D-4746-B0DF-E3F9F12E1686}" type="datetime1">
              <a:rPr lang="en-US" smtClean="0"/>
              <a:t>5/21/2022</a:t>
            </a:fld>
            <a:endParaRPr lang="en-US" dirty="0"/>
          </a:p>
        </p:txBody>
      </p:sp>
      <p:sp>
        <p:nvSpPr>
          <p:cNvPr id="4" name="Footer Placeholder 3"/>
          <p:cNvSpPr>
            <a:spLocks noGrp="1"/>
          </p:cNvSpPr>
          <p:nvPr>
            <p:ph type="ftr" sz="quarter" idx="11"/>
          </p:nvPr>
        </p:nvSpPr>
        <p:spPr/>
        <p:txBody>
          <a:bodyPr/>
          <a:lstStyle/>
          <a:p>
            <a:r>
              <a:rPr lang="en-US" smtClean="0"/>
              <a:t>Joel Duflot 2022</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69235-89AB-4C6D-9B53-86E139B0CC1E}" type="datetime1">
              <a:rPr lang="en-US" smtClean="0"/>
              <a:t>5/21/2022</a:t>
            </a:fld>
            <a:endParaRPr lang="en-US" dirty="0"/>
          </a:p>
        </p:txBody>
      </p:sp>
      <p:sp>
        <p:nvSpPr>
          <p:cNvPr id="3" name="Footer Placeholder 2"/>
          <p:cNvSpPr>
            <a:spLocks noGrp="1"/>
          </p:cNvSpPr>
          <p:nvPr>
            <p:ph type="ftr" sz="quarter" idx="11"/>
          </p:nvPr>
        </p:nvSpPr>
        <p:spPr/>
        <p:txBody>
          <a:bodyPr/>
          <a:lstStyle/>
          <a:p>
            <a:r>
              <a:rPr lang="en-US" smtClean="0"/>
              <a:t>Joel Duflot 2022</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79E9A98-E84D-4338-9B28-3AA8CDDF9C66}"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E96AD0-EE4F-415E-BC9A-310D190A447F}"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23F6867-C982-438D-96D1-2CCC80DDDA01}" type="datetime1">
              <a:rPr lang="en-US" smtClean="0"/>
              <a:t>5/21/2022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Joel Duflot 2022</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izibook.eyrolles.com/produit/4557/9782212423235/Lusine%20du%20futur" TargetMode="External"/><Relationship Id="rId2" Type="http://schemas.openxmlformats.org/officeDocument/2006/relationships/hyperlink" Target="https://www.youtube.com/watch?v=kURFWD_CEsk&amp;feature=emb_imp_woyt" TargetMode="External"/><Relationship Id="rId1" Type="http://schemas.openxmlformats.org/officeDocument/2006/relationships/slideLayout" Target="../slideLayouts/slideLayout4.xml"/><Relationship Id="rId5" Type="http://schemas.openxmlformats.org/officeDocument/2006/relationships/hyperlink" Target="https://joelduflot-lean.fr/" TargetMode="Externa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FDC573-0623-468F-A0CA-00E4C244DFFA}"/>
              </a:ext>
            </a:extLst>
          </p:cNvPr>
          <p:cNvSpPr>
            <a:spLocks noGrp="1"/>
          </p:cNvSpPr>
          <p:nvPr>
            <p:ph type="ctrTitle"/>
          </p:nvPr>
        </p:nvSpPr>
        <p:spPr>
          <a:xfrm>
            <a:off x="1433763" y="579974"/>
            <a:ext cx="8915399" cy="1012559"/>
          </a:xfrm>
        </p:spPr>
        <p:txBody>
          <a:bodyPr/>
          <a:lstStyle/>
          <a:p>
            <a:r>
              <a:rPr lang="fr-FR" dirty="0"/>
              <a:t>Fondamentaux du Lean</a:t>
            </a:r>
          </a:p>
        </p:txBody>
      </p:sp>
      <p:sp>
        <p:nvSpPr>
          <p:cNvPr id="3" name="Sous-titre 2">
            <a:extLst>
              <a:ext uri="{FF2B5EF4-FFF2-40B4-BE49-F238E27FC236}">
                <a16:creationId xmlns="" xmlns:a16="http://schemas.microsoft.com/office/drawing/2014/main" id="{4CA241BD-E25A-4F7D-B411-CDDA516B1E20}"/>
              </a:ext>
            </a:extLst>
          </p:cNvPr>
          <p:cNvSpPr>
            <a:spLocks noGrp="1"/>
          </p:cNvSpPr>
          <p:nvPr>
            <p:ph type="subTitle" idx="1"/>
          </p:nvPr>
        </p:nvSpPr>
        <p:spPr>
          <a:xfrm>
            <a:off x="687389" y="2015942"/>
            <a:ext cx="8915399" cy="1134446"/>
          </a:xfrm>
        </p:spPr>
        <p:txBody>
          <a:bodyPr>
            <a:normAutofit fontScale="92500" lnSpcReduction="10000"/>
          </a:bodyPr>
          <a:lstStyle/>
          <a:p>
            <a:pPr>
              <a:lnSpc>
                <a:spcPct val="120000"/>
              </a:lnSpc>
            </a:pPr>
            <a:r>
              <a:rPr lang="fr-FR" sz="3200" dirty="0"/>
              <a:t>7 Maitrise Statistique des Processus</a:t>
            </a:r>
            <a:br>
              <a:rPr lang="fr-FR" sz="3200" dirty="0"/>
            </a:br>
            <a:r>
              <a:rPr lang="fr-FR" sz="3200" dirty="0"/>
              <a:t>   Capabilité</a:t>
            </a:r>
          </a:p>
        </p:txBody>
      </p:sp>
      <p:sp>
        <p:nvSpPr>
          <p:cNvPr id="5" name="Espace réservé du numéro de diapositive 4">
            <a:extLst>
              <a:ext uri="{FF2B5EF4-FFF2-40B4-BE49-F238E27FC236}">
                <a16:creationId xmlns="" xmlns:a16="http://schemas.microsoft.com/office/drawing/2014/main" id="{C31284B1-C5CA-420E-B0AF-2D752DE3D19A}"/>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Image 5">
            <a:extLst>
              <a:ext uri="{FF2B5EF4-FFF2-40B4-BE49-F238E27FC236}">
                <a16:creationId xmlns="" xmlns:a16="http://schemas.microsoft.com/office/drawing/2014/main" id="{8B0CE664-9AC9-45E5-AB12-54DE1617E98A}"/>
              </a:ext>
            </a:extLst>
          </p:cNvPr>
          <p:cNvPicPr>
            <a:picLocks noChangeAspect="1"/>
          </p:cNvPicPr>
          <p:nvPr/>
        </p:nvPicPr>
        <p:blipFill>
          <a:blip r:embed="rId2"/>
          <a:stretch>
            <a:fillRect/>
          </a:stretch>
        </p:blipFill>
        <p:spPr>
          <a:xfrm>
            <a:off x="7170613" y="2583165"/>
            <a:ext cx="4864350" cy="3892750"/>
          </a:xfrm>
          <a:prstGeom prst="rect">
            <a:avLst/>
          </a:prstGeom>
        </p:spPr>
      </p:pic>
      <p:sp>
        <p:nvSpPr>
          <p:cNvPr id="8" name="Espace réservé du pied de page 3">
            <a:extLst>
              <a:ext uri="{FF2B5EF4-FFF2-40B4-BE49-F238E27FC236}">
                <a16:creationId xmlns:a16="http://schemas.microsoft.com/office/drawing/2014/main" xmlns="" id="{8BC8FD67-A5E2-44FB-8AA7-6749CA154624}"/>
              </a:ext>
            </a:extLst>
          </p:cNvPr>
          <p:cNvSpPr>
            <a:spLocks noGrp="1"/>
          </p:cNvSpPr>
          <p:nvPr>
            <p:ph type="ftr" sz="quarter" idx="11"/>
          </p:nvPr>
        </p:nvSpPr>
        <p:spPr>
          <a:xfrm>
            <a:off x="1687170" y="5256871"/>
            <a:ext cx="5590960" cy="1205713"/>
          </a:xfrm>
        </p:spPr>
        <p:txBody>
          <a:bodyPr/>
          <a:lstStyle/>
          <a:p>
            <a:r>
              <a:rPr lang="fr-FR" sz="1600" dirty="0" smtClean="0"/>
              <a:t>Joel Duflot 2022 Conseil en Excellence opérationnelle Blog : https://joelduflot-lean.fr</a:t>
            </a:r>
            <a:endParaRPr lang="fr-FR" sz="1600" dirty="0"/>
          </a:p>
        </p:txBody>
      </p:sp>
    </p:spTree>
    <p:extLst>
      <p:ext uri="{BB962C8B-B14F-4D97-AF65-F5344CB8AC3E}">
        <p14:creationId xmlns:p14="http://schemas.microsoft.com/office/powerpoint/2010/main" val="382309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8" name="Rectangle 4"/>
          <p:cNvSpPr>
            <a:spLocks noGrp="1" noChangeArrowheads="1"/>
          </p:cNvSpPr>
          <p:nvPr>
            <p:ph type="title"/>
          </p:nvPr>
        </p:nvSpPr>
        <p:spPr>
          <a:xfrm>
            <a:off x="2050557" y="228382"/>
            <a:ext cx="7443214" cy="646331"/>
          </a:xfrm>
          <a:noFill/>
          <a:ln/>
        </p:spPr>
        <p:txBody>
          <a:bodyPr vert="horz" lIns="91328" tIns="45664" rIns="91328" bIns="45664" rtlCol="0" anchor="t">
            <a:normAutofit/>
          </a:bodyPr>
          <a:lstStyle/>
          <a:p>
            <a:r>
              <a:rPr lang="fr-FR" sz="2800" dirty="0"/>
              <a:t>1  Le </a:t>
            </a:r>
            <a:r>
              <a:rPr lang="fr-FR" sz="2800" b="1" dirty="0"/>
              <a:t>FILM de mesures</a:t>
            </a:r>
            <a:r>
              <a:rPr lang="en-US" sz="2400" dirty="0"/>
              <a:t>:  Carte de Surveillance</a:t>
            </a:r>
            <a:endParaRPr lang="fr-FR" sz="2400" dirty="0"/>
          </a:p>
        </p:txBody>
      </p:sp>
      <p:sp>
        <p:nvSpPr>
          <p:cNvPr id="4" name="Espace réservé du pied de page 3"/>
          <p:cNvSpPr>
            <a:spLocks noGrp="1"/>
          </p:cNvSpPr>
          <p:nvPr>
            <p:ph type="ftr" sz="quarter" idx="11"/>
          </p:nvPr>
        </p:nvSpPr>
        <p:spPr/>
        <p:txBody>
          <a:bodyPr/>
          <a:lstStyle/>
          <a:p>
            <a:r>
              <a:rPr lang="fr-FR" smtClean="0"/>
              <a:t>Joel Duflot 2022</a:t>
            </a:r>
            <a:endParaRPr lang="fr-FR" dirty="0"/>
          </a:p>
        </p:txBody>
      </p:sp>
      <p:sp>
        <p:nvSpPr>
          <p:cNvPr id="3" name="ZoneTexte 2"/>
          <p:cNvSpPr txBox="1"/>
          <p:nvPr/>
        </p:nvSpPr>
        <p:spPr>
          <a:xfrm>
            <a:off x="6600057" y="761273"/>
            <a:ext cx="3283127" cy="369332"/>
          </a:xfrm>
          <a:prstGeom prst="rect">
            <a:avLst/>
          </a:prstGeom>
          <a:noFill/>
        </p:spPr>
        <p:txBody>
          <a:bodyPr wrap="square" rtlCol="0">
            <a:spAutoFit/>
          </a:bodyPr>
          <a:lstStyle/>
          <a:p>
            <a:r>
              <a:rPr lang="fr-FR" dirty="0"/>
              <a:t>Exemples classiques</a:t>
            </a:r>
          </a:p>
        </p:txBody>
      </p:sp>
      <p:pic>
        <p:nvPicPr>
          <p:cNvPr id="9" name="Image 8">
            <a:extLst>
              <a:ext uri="{FF2B5EF4-FFF2-40B4-BE49-F238E27FC236}">
                <a16:creationId xmlns="" xmlns:a16="http://schemas.microsoft.com/office/drawing/2014/main" id="{28F40D02-C0B7-415D-9387-643E5514E806}"/>
              </a:ext>
            </a:extLst>
          </p:cNvPr>
          <p:cNvPicPr/>
          <p:nvPr/>
        </p:nvPicPr>
        <p:blipFill rotWithShape="1">
          <a:blip r:embed="rId3">
            <a:extLst>
              <a:ext uri="{28A0092B-C50C-407E-A947-70E740481C1C}">
                <a14:useLocalDpi xmlns:a14="http://schemas.microsoft.com/office/drawing/2010/main" val="0"/>
              </a:ext>
            </a:extLst>
          </a:blip>
          <a:srcRect l="4410" r="1578"/>
          <a:stretch/>
        </p:blipFill>
        <p:spPr bwMode="auto">
          <a:xfrm>
            <a:off x="1893536" y="1642331"/>
            <a:ext cx="3576680" cy="2298490"/>
          </a:xfrm>
          <a:prstGeom prst="rect">
            <a:avLst/>
          </a:prstGeom>
          <a:noFill/>
          <a:ln>
            <a:noFill/>
          </a:ln>
        </p:spPr>
      </p:pic>
      <p:pic>
        <p:nvPicPr>
          <p:cNvPr id="10" name="Image 9">
            <a:extLst>
              <a:ext uri="{FF2B5EF4-FFF2-40B4-BE49-F238E27FC236}">
                <a16:creationId xmlns="" xmlns:a16="http://schemas.microsoft.com/office/drawing/2014/main" id="{43E284C9-2D52-4FC7-ADC1-8BDEDEA854D4}"/>
              </a:ext>
            </a:extLst>
          </p:cNvPr>
          <p:cNvPicPr/>
          <p:nvPr/>
        </p:nvPicPr>
        <p:blipFill rotWithShape="1">
          <a:blip r:embed="rId4">
            <a:extLst>
              <a:ext uri="{28A0092B-C50C-407E-A947-70E740481C1C}">
                <a14:useLocalDpi xmlns:a14="http://schemas.microsoft.com/office/drawing/2010/main" val="0"/>
              </a:ext>
            </a:extLst>
          </a:blip>
          <a:srcRect l="4082" r="3462"/>
          <a:stretch/>
        </p:blipFill>
        <p:spPr bwMode="auto">
          <a:xfrm>
            <a:off x="6096000" y="1642332"/>
            <a:ext cx="3493062" cy="2210660"/>
          </a:xfrm>
          <a:prstGeom prst="rect">
            <a:avLst/>
          </a:prstGeom>
          <a:noFill/>
          <a:ln>
            <a:noFill/>
          </a:ln>
        </p:spPr>
      </p:pic>
      <p:sp>
        <p:nvSpPr>
          <p:cNvPr id="14" name="ZoneTexte 13">
            <a:extLst>
              <a:ext uri="{FF2B5EF4-FFF2-40B4-BE49-F238E27FC236}">
                <a16:creationId xmlns="" xmlns:a16="http://schemas.microsoft.com/office/drawing/2014/main" id="{FFC363C7-CD32-4AB4-AFA9-81CB464BB29F}"/>
              </a:ext>
            </a:extLst>
          </p:cNvPr>
          <p:cNvSpPr txBox="1"/>
          <p:nvPr/>
        </p:nvSpPr>
        <p:spPr>
          <a:xfrm>
            <a:off x="2231844" y="4213908"/>
            <a:ext cx="2924024" cy="646331"/>
          </a:xfrm>
          <a:prstGeom prst="rect">
            <a:avLst/>
          </a:prstGeom>
          <a:noFill/>
        </p:spPr>
        <p:txBody>
          <a:bodyPr wrap="square" rtlCol="0">
            <a:spAutoFit/>
          </a:bodyPr>
          <a:lstStyle/>
          <a:p>
            <a:r>
              <a:rPr lang="fr-FR" dirty="0"/>
              <a:t>Hyper stable : recentrer et alléger la surveillance</a:t>
            </a:r>
          </a:p>
        </p:txBody>
      </p:sp>
      <p:sp>
        <p:nvSpPr>
          <p:cNvPr id="15" name="ZoneTexte 14">
            <a:extLst>
              <a:ext uri="{FF2B5EF4-FFF2-40B4-BE49-F238E27FC236}">
                <a16:creationId xmlns="" xmlns:a16="http://schemas.microsoft.com/office/drawing/2014/main" id="{8C7D7D49-8DFF-4AAB-B789-3FC1121E9BA6}"/>
              </a:ext>
            </a:extLst>
          </p:cNvPr>
          <p:cNvSpPr txBox="1"/>
          <p:nvPr/>
        </p:nvSpPr>
        <p:spPr>
          <a:xfrm>
            <a:off x="6295251" y="4071070"/>
            <a:ext cx="3094560" cy="923330"/>
          </a:xfrm>
          <a:prstGeom prst="rect">
            <a:avLst/>
          </a:prstGeom>
          <a:noFill/>
        </p:spPr>
        <p:txBody>
          <a:bodyPr wrap="square" rtlCol="0">
            <a:spAutoFit/>
          </a:bodyPr>
          <a:lstStyle/>
          <a:p>
            <a:r>
              <a:rPr lang="fr-FR" dirty="0"/>
              <a:t>Aléatoire et produisant des défauts : il faut passer au </a:t>
            </a:r>
            <a:r>
              <a:rPr lang="fr-FR" b="1" dirty="0"/>
              <a:t>contrôle à 100%</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4180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Oval 2"/>
          <p:cNvSpPr>
            <a:spLocks noChangeArrowheads="1"/>
          </p:cNvSpPr>
          <p:nvPr/>
        </p:nvSpPr>
        <p:spPr bwMode="auto">
          <a:xfrm>
            <a:off x="5486400" y="3733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43" name="Oval 3"/>
          <p:cNvSpPr>
            <a:spLocks noChangeArrowheads="1"/>
          </p:cNvSpPr>
          <p:nvPr/>
        </p:nvSpPr>
        <p:spPr bwMode="auto">
          <a:xfrm>
            <a:off x="3962400" y="2971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44" name="Oval 4"/>
          <p:cNvSpPr>
            <a:spLocks noChangeArrowheads="1"/>
          </p:cNvSpPr>
          <p:nvPr/>
        </p:nvSpPr>
        <p:spPr bwMode="auto">
          <a:xfrm>
            <a:off x="4114800" y="3429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45" name="Oval 5"/>
          <p:cNvSpPr>
            <a:spLocks noChangeArrowheads="1"/>
          </p:cNvSpPr>
          <p:nvPr/>
        </p:nvSpPr>
        <p:spPr bwMode="auto">
          <a:xfrm>
            <a:off x="42672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46" name="Oval 6"/>
          <p:cNvSpPr>
            <a:spLocks noChangeArrowheads="1"/>
          </p:cNvSpPr>
          <p:nvPr/>
        </p:nvSpPr>
        <p:spPr bwMode="auto">
          <a:xfrm>
            <a:off x="44196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47" name="Oval 7"/>
          <p:cNvSpPr>
            <a:spLocks noChangeArrowheads="1"/>
          </p:cNvSpPr>
          <p:nvPr/>
        </p:nvSpPr>
        <p:spPr bwMode="auto">
          <a:xfrm>
            <a:off x="4572000" y="3124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48" name="Oval 8"/>
          <p:cNvSpPr>
            <a:spLocks noChangeArrowheads="1"/>
          </p:cNvSpPr>
          <p:nvPr/>
        </p:nvSpPr>
        <p:spPr bwMode="auto">
          <a:xfrm>
            <a:off x="4724400" y="3581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49" name="Oval 9"/>
          <p:cNvSpPr>
            <a:spLocks noChangeArrowheads="1"/>
          </p:cNvSpPr>
          <p:nvPr/>
        </p:nvSpPr>
        <p:spPr bwMode="auto">
          <a:xfrm>
            <a:off x="4876800" y="2971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0" name="Oval 10"/>
          <p:cNvSpPr>
            <a:spLocks noChangeArrowheads="1"/>
          </p:cNvSpPr>
          <p:nvPr/>
        </p:nvSpPr>
        <p:spPr bwMode="auto">
          <a:xfrm>
            <a:off x="5029200" y="3429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1" name="Oval 11"/>
          <p:cNvSpPr>
            <a:spLocks noChangeArrowheads="1"/>
          </p:cNvSpPr>
          <p:nvPr/>
        </p:nvSpPr>
        <p:spPr bwMode="auto">
          <a:xfrm>
            <a:off x="5181600" y="3124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2" name="Oval 12"/>
          <p:cNvSpPr>
            <a:spLocks noChangeArrowheads="1"/>
          </p:cNvSpPr>
          <p:nvPr/>
        </p:nvSpPr>
        <p:spPr bwMode="auto">
          <a:xfrm>
            <a:off x="53340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3" name="Oval 13"/>
          <p:cNvSpPr>
            <a:spLocks noChangeArrowheads="1"/>
          </p:cNvSpPr>
          <p:nvPr/>
        </p:nvSpPr>
        <p:spPr bwMode="auto">
          <a:xfrm>
            <a:off x="56388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4" name="Oval 14"/>
          <p:cNvSpPr>
            <a:spLocks noChangeArrowheads="1"/>
          </p:cNvSpPr>
          <p:nvPr/>
        </p:nvSpPr>
        <p:spPr bwMode="auto">
          <a:xfrm>
            <a:off x="5791200" y="3581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5" name="Oval 15"/>
          <p:cNvSpPr>
            <a:spLocks noChangeArrowheads="1"/>
          </p:cNvSpPr>
          <p:nvPr/>
        </p:nvSpPr>
        <p:spPr bwMode="auto">
          <a:xfrm>
            <a:off x="5943600" y="3429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6" name="Oval 16"/>
          <p:cNvSpPr>
            <a:spLocks noChangeArrowheads="1"/>
          </p:cNvSpPr>
          <p:nvPr/>
        </p:nvSpPr>
        <p:spPr bwMode="auto">
          <a:xfrm>
            <a:off x="6096000" y="3581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7" name="Oval 17"/>
          <p:cNvSpPr>
            <a:spLocks noChangeArrowheads="1"/>
          </p:cNvSpPr>
          <p:nvPr/>
        </p:nvSpPr>
        <p:spPr bwMode="auto">
          <a:xfrm>
            <a:off x="6248400" y="2971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8" name="Oval 18"/>
          <p:cNvSpPr>
            <a:spLocks noChangeArrowheads="1"/>
          </p:cNvSpPr>
          <p:nvPr/>
        </p:nvSpPr>
        <p:spPr bwMode="auto">
          <a:xfrm>
            <a:off x="6400800" y="3124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59" name="Oval 19"/>
          <p:cNvSpPr>
            <a:spLocks noChangeArrowheads="1"/>
          </p:cNvSpPr>
          <p:nvPr/>
        </p:nvSpPr>
        <p:spPr bwMode="auto">
          <a:xfrm>
            <a:off x="6553200" y="2971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0" name="Oval 20"/>
          <p:cNvSpPr>
            <a:spLocks noChangeArrowheads="1"/>
          </p:cNvSpPr>
          <p:nvPr/>
        </p:nvSpPr>
        <p:spPr bwMode="auto">
          <a:xfrm>
            <a:off x="67056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1" name="Oval 21"/>
          <p:cNvSpPr>
            <a:spLocks noChangeArrowheads="1"/>
          </p:cNvSpPr>
          <p:nvPr/>
        </p:nvSpPr>
        <p:spPr bwMode="auto">
          <a:xfrm>
            <a:off x="6858000" y="3124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2" name="Oval 22"/>
          <p:cNvSpPr>
            <a:spLocks noChangeArrowheads="1"/>
          </p:cNvSpPr>
          <p:nvPr/>
        </p:nvSpPr>
        <p:spPr bwMode="auto">
          <a:xfrm>
            <a:off x="7010400" y="3429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3" name="Oval 23"/>
          <p:cNvSpPr>
            <a:spLocks noChangeArrowheads="1"/>
          </p:cNvSpPr>
          <p:nvPr/>
        </p:nvSpPr>
        <p:spPr bwMode="auto">
          <a:xfrm>
            <a:off x="7162800" y="3581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4" name="Oval 24"/>
          <p:cNvSpPr>
            <a:spLocks noChangeArrowheads="1"/>
          </p:cNvSpPr>
          <p:nvPr/>
        </p:nvSpPr>
        <p:spPr bwMode="auto">
          <a:xfrm>
            <a:off x="73152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5" name="Oval 25"/>
          <p:cNvSpPr>
            <a:spLocks noChangeArrowheads="1"/>
          </p:cNvSpPr>
          <p:nvPr/>
        </p:nvSpPr>
        <p:spPr bwMode="auto">
          <a:xfrm>
            <a:off x="7467600" y="3429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6" name="Oval 26"/>
          <p:cNvSpPr>
            <a:spLocks noChangeArrowheads="1"/>
          </p:cNvSpPr>
          <p:nvPr/>
        </p:nvSpPr>
        <p:spPr bwMode="auto">
          <a:xfrm>
            <a:off x="7620000" y="3124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7" name="Oval 27"/>
          <p:cNvSpPr>
            <a:spLocks noChangeArrowheads="1"/>
          </p:cNvSpPr>
          <p:nvPr/>
        </p:nvSpPr>
        <p:spPr bwMode="auto">
          <a:xfrm>
            <a:off x="77724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8" name="Oval 28"/>
          <p:cNvSpPr>
            <a:spLocks noChangeArrowheads="1"/>
          </p:cNvSpPr>
          <p:nvPr/>
        </p:nvSpPr>
        <p:spPr bwMode="auto">
          <a:xfrm>
            <a:off x="7924800" y="3124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69" name="Oval 29"/>
          <p:cNvSpPr>
            <a:spLocks noChangeArrowheads="1"/>
          </p:cNvSpPr>
          <p:nvPr/>
        </p:nvSpPr>
        <p:spPr bwMode="auto">
          <a:xfrm>
            <a:off x="8077200" y="3429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70" name="Oval 30"/>
          <p:cNvSpPr>
            <a:spLocks noChangeArrowheads="1"/>
          </p:cNvSpPr>
          <p:nvPr/>
        </p:nvSpPr>
        <p:spPr bwMode="auto">
          <a:xfrm>
            <a:off x="8229600" y="3276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71" name="Oval 31"/>
          <p:cNvSpPr>
            <a:spLocks noChangeArrowheads="1"/>
          </p:cNvSpPr>
          <p:nvPr/>
        </p:nvSpPr>
        <p:spPr bwMode="auto">
          <a:xfrm>
            <a:off x="8382000" y="2817814"/>
            <a:ext cx="152400" cy="153987"/>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nvGrpSpPr>
          <p:cNvPr id="624672" name="Group 32"/>
          <p:cNvGrpSpPr>
            <a:grpSpLocks/>
          </p:cNvGrpSpPr>
          <p:nvPr/>
        </p:nvGrpSpPr>
        <p:grpSpPr bwMode="auto">
          <a:xfrm>
            <a:off x="3554414" y="1982788"/>
            <a:ext cx="5056187" cy="2743200"/>
            <a:chOff x="1278" y="1248"/>
            <a:chExt cx="3186" cy="1728"/>
          </a:xfrm>
        </p:grpSpPr>
        <p:sp>
          <p:nvSpPr>
            <p:cNvPr id="624673" name="Line 33"/>
            <p:cNvSpPr>
              <a:spLocks noChangeShapeType="1"/>
            </p:cNvSpPr>
            <p:nvPr/>
          </p:nvSpPr>
          <p:spPr bwMode="auto">
            <a:xfrm>
              <a:off x="1488" y="211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74" name="Line 34"/>
            <p:cNvSpPr>
              <a:spLocks noChangeShapeType="1"/>
            </p:cNvSpPr>
            <p:nvPr/>
          </p:nvSpPr>
          <p:spPr bwMode="auto">
            <a:xfrm>
              <a:off x="1488" y="259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75" name="Line 35"/>
            <p:cNvSpPr>
              <a:spLocks noChangeShapeType="1"/>
            </p:cNvSpPr>
            <p:nvPr/>
          </p:nvSpPr>
          <p:spPr bwMode="auto">
            <a:xfrm>
              <a:off x="1488" y="163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grpSp>
          <p:nvGrpSpPr>
            <p:cNvPr id="624676" name="Group 36"/>
            <p:cNvGrpSpPr>
              <a:grpSpLocks/>
            </p:cNvGrpSpPr>
            <p:nvPr/>
          </p:nvGrpSpPr>
          <p:grpSpPr bwMode="auto">
            <a:xfrm>
              <a:off x="1536" y="1248"/>
              <a:ext cx="2928" cy="1728"/>
              <a:chOff x="1536" y="1248"/>
              <a:chExt cx="2928" cy="1728"/>
            </a:xfrm>
          </p:grpSpPr>
          <p:grpSp>
            <p:nvGrpSpPr>
              <p:cNvPr id="624677" name="Group 37"/>
              <p:cNvGrpSpPr>
                <a:grpSpLocks/>
              </p:cNvGrpSpPr>
              <p:nvPr/>
            </p:nvGrpSpPr>
            <p:grpSpPr bwMode="auto">
              <a:xfrm>
                <a:off x="1536" y="1440"/>
                <a:ext cx="2928" cy="1344"/>
                <a:chOff x="864" y="1488"/>
                <a:chExt cx="4464" cy="1344"/>
              </a:xfrm>
            </p:grpSpPr>
            <p:grpSp>
              <p:nvGrpSpPr>
                <p:cNvPr id="624678" name="Group 38"/>
                <p:cNvGrpSpPr>
                  <a:grpSpLocks/>
                </p:cNvGrpSpPr>
                <p:nvPr/>
              </p:nvGrpSpPr>
              <p:grpSpPr bwMode="auto">
                <a:xfrm>
                  <a:off x="864" y="2256"/>
                  <a:ext cx="4464" cy="576"/>
                  <a:chOff x="960" y="2256"/>
                  <a:chExt cx="4464" cy="576"/>
                </a:xfrm>
              </p:grpSpPr>
              <p:sp>
                <p:nvSpPr>
                  <p:cNvPr id="624679" name="Line 39"/>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0" name="Line 40"/>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1" name="Line 41"/>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2" name="Line 42"/>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3" name="Line 43"/>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4" name="Line 44"/>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5" name="Line 45"/>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grpSp>
            <p:grpSp>
              <p:nvGrpSpPr>
                <p:cNvPr id="624686" name="Group 46"/>
                <p:cNvGrpSpPr>
                  <a:grpSpLocks/>
                </p:cNvGrpSpPr>
                <p:nvPr/>
              </p:nvGrpSpPr>
              <p:grpSpPr bwMode="auto">
                <a:xfrm>
                  <a:off x="864" y="1488"/>
                  <a:ext cx="4464" cy="576"/>
                  <a:chOff x="1008" y="1488"/>
                  <a:chExt cx="4464" cy="576"/>
                </a:xfrm>
              </p:grpSpPr>
              <p:sp>
                <p:nvSpPr>
                  <p:cNvPr id="624687" name="Line 47"/>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8" name="Line 48"/>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89" name="Line 49"/>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90" name="Line 50"/>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91" name="Line 51"/>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92" name="Line 52"/>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sp>
                <p:nvSpPr>
                  <p:cNvPr id="624693" name="Line 53"/>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grpSp>
          </p:grpSp>
          <p:sp>
            <p:nvSpPr>
              <p:cNvPr id="624694" name="Line 54"/>
              <p:cNvSpPr>
                <a:spLocks noChangeShapeType="1"/>
              </p:cNvSpPr>
              <p:nvPr/>
            </p:nvSpPr>
            <p:spPr bwMode="auto">
              <a:xfrm>
                <a:off x="1536" y="1248"/>
                <a:ext cx="0" cy="1728"/>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473" tIns="68237" rIns="136473" bIns="68237" anchor="ctr"/>
              <a:lstStyle/>
              <a:p>
                <a:endParaRPr lang="fr-FR" dirty="0"/>
              </a:p>
            </p:txBody>
          </p:sp>
        </p:grpSp>
        <p:sp>
          <p:nvSpPr>
            <p:cNvPr id="624695" name="Oval 55"/>
            <p:cNvSpPr>
              <a:spLocks noChangeArrowheads="1"/>
            </p:cNvSpPr>
            <p:nvPr/>
          </p:nvSpPr>
          <p:spPr bwMode="auto">
            <a:xfrm>
              <a:off x="1278" y="2485"/>
              <a:ext cx="218" cy="22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9319" tIns="59657" rIns="119319" bIns="59657" anchor="ctr"/>
            <a:lstStyle/>
            <a:p>
              <a:pPr algn="ctr"/>
              <a:r>
                <a:rPr lang="fr-FR" sz="1500" b="1" i="1" dirty="0">
                  <a:solidFill>
                    <a:srgbClr val="FF0000"/>
                  </a:solidFill>
                  <a:latin typeface="Times New Roman" pitchFamily="18" charset="0"/>
                </a:rPr>
                <a:t>TI</a:t>
              </a:r>
            </a:p>
          </p:txBody>
        </p:sp>
        <p:sp>
          <p:nvSpPr>
            <p:cNvPr id="624696" name="Oval 56"/>
            <p:cNvSpPr>
              <a:spLocks noChangeArrowheads="1"/>
            </p:cNvSpPr>
            <p:nvPr/>
          </p:nvSpPr>
          <p:spPr bwMode="auto">
            <a:xfrm>
              <a:off x="1278" y="1519"/>
              <a:ext cx="218" cy="22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9319" tIns="59657" rIns="119319" bIns="59657" anchor="ctr"/>
            <a:lstStyle/>
            <a:p>
              <a:pPr algn="ctr"/>
              <a:r>
                <a:rPr lang="fr-FR" sz="1500" b="1" i="1" dirty="0">
                  <a:solidFill>
                    <a:srgbClr val="FF0000"/>
                  </a:solidFill>
                  <a:latin typeface="Times New Roman" pitchFamily="18" charset="0"/>
                </a:rPr>
                <a:t>TS</a:t>
              </a:r>
            </a:p>
          </p:txBody>
        </p:sp>
        <p:sp>
          <p:nvSpPr>
            <p:cNvPr id="624697" name="Oval 57"/>
            <p:cNvSpPr>
              <a:spLocks noChangeArrowheads="1"/>
            </p:cNvSpPr>
            <p:nvPr/>
          </p:nvSpPr>
          <p:spPr bwMode="auto">
            <a:xfrm>
              <a:off x="1278" y="2005"/>
              <a:ext cx="218" cy="22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9319" tIns="59657" rIns="119319" bIns="59657" anchor="ctr"/>
            <a:lstStyle/>
            <a:p>
              <a:pPr algn="ctr"/>
              <a:r>
                <a:rPr lang="fr-FR" sz="1500" b="1" i="1" dirty="0">
                  <a:latin typeface="Times New Roman" pitchFamily="18" charset="0"/>
                </a:rPr>
                <a:t>VN</a:t>
              </a:r>
            </a:p>
          </p:txBody>
        </p:sp>
      </p:grpSp>
      <p:grpSp>
        <p:nvGrpSpPr>
          <p:cNvPr id="624698" name="Group 58"/>
          <p:cNvGrpSpPr>
            <a:grpSpLocks noChangeAspect="1"/>
          </p:cNvGrpSpPr>
          <p:nvPr/>
        </p:nvGrpSpPr>
        <p:grpSpPr bwMode="auto">
          <a:xfrm flipH="1">
            <a:off x="9408368" y="3944216"/>
            <a:ext cx="382588" cy="914400"/>
            <a:chOff x="768" y="2815"/>
            <a:chExt cx="370" cy="792"/>
          </a:xfrm>
        </p:grpSpPr>
        <p:sp>
          <p:nvSpPr>
            <p:cNvPr id="624699" name="Freeform 59"/>
            <p:cNvSpPr>
              <a:spLocks noChangeAspect="1"/>
            </p:cNvSpPr>
            <p:nvPr/>
          </p:nvSpPr>
          <p:spPr bwMode="auto">
            <a:xfrm>
              <a:off x="873" y="3021"/>
              <a:ext cx="161" cy="280"/>
            </a:xfrm>
            <a:custGeom>
              <a:avLst/>
              <a:gdLst>
                <a:gd name="T0" fmla="*/ 5 w 161"/>
                <a:gd name="T1" fmla="*/ 32 h 280"/>
                <a:gd name="T2" fmla="*/ 11 w 161"/>
                <a:gd name="T3" fmla="*/ 17 h 280"/>
                <a:gd name="T4" fmla="*/ 21 w 161"/>
                <a:gd name="T5" fmla="*/ 8 h 280"/>
                <a:gd name="T6" fmla="*/ 38 w 161"/>
                <a:gd name="T7" fmla="*/ 2 h 280"/>
                <a:gd name="T8" fmla="*/ 59 w 161"/>
                <a:gd name="T9" fmla="*/ 0 h 280"/>
                <a:gd name="T10" fmla="*/ 79 w 161"/>
                <a:gd name="T11" fmla="*/ 4 h 280"/>
                <a:gd name="T12" fmla="*/ 95 w 161"/>
                <a:gd name="T13" fmla="*/ 17 h 280"/>
                <a:gd name="T14" fmla="*/ 111 w 161"/>
                <a:gd name="T15" fmla="*/ 35 h 280"/>
                <a:gd name="T16" fmla="*/ 126 w 161"/>
                <a:gd name="T17" fmla="*/ 60 h 280"/>
                <a:gd name="T18" fmla="*/ 139 w 161"/>
                <a:gd name="T19" fmla="*/ 86 h 280"/>
                <a:gd name="T20" fmla="*/ 151 w 161"/>
                <a:gd name="T21" fmla="*/ 120 h 280"/>
                <a:gd name="T22" fmla="*/ 157 w 161"/>
                <a:gd name="T23" fmla="*/ 151 h 280"/>
                <a:gd name="T24" fmla="*/ 161 w 161"/>
                <a:gd name="T25" fmla="*/ 181 h 280"/>
                <a:gd name="T26" fmla="*/ 161 w 161"/>
                <a:gd name="T27" fmla="*/ 208 h 280"/>
                <a:gd name="T28" fmla="*/ 154 w 161"/>
                <a:gd name="T29" fmla="*/ 231 h 280"/>
                <a:gd name="T30" fmla="*/ 141 w 161"/>
                <a:gd name="T31" fmla="*/ 251 h 280"/>
                <a:gd name="T32" fmla="*/ 129 w 161"/>
                <a:gd name="T33" fmla="*/ 262 h 280"/>
                <a:gd name="T34" fmla="*/ 111 w 161"/>
                <a:gd name="T35" fmla="*/ 274 h 280"/>
                <a:gd name="T36" fmla="*/ 90 w 161"/>
                <a:gd name="T37" fmla="*/ 279 h 280"/>
                <a:gd name="T38" fmla="*/ 70 w 161"/>
                <a:gd name="T39" fmla="*/ 280 h 280"/>
                <a:gd name="T40" fmla="*/ 54 w 161"/>
                <a:gd name="T41" fmla="*/ 275 h 280"/>
                <a:gd name="T42" fmla="*/ 36 w 161"/>
                <a:gd name="T43" fmla="*/ 266 h 280"/>
                <a:gd name="T44" fmla="*/ 25 w 161"/>
                <a:gd name="T45" fmla="*/ 249 h 280"/>
                <a:gd name="T46" fmla="*/ 15 w 161"/>
                <a:gd name="T47" fmla="*/ 226 h 280"/>
                <a:gd name="T48" fmla="*/ 15 w 161"/>
                <a:gd name="T49" fmla="*/ 199 h 280"/>
                <a:gd name="T50" fmla="*/ 20 w 161"/>
                <a:gd name="T51" fmla="*/ 179 h 280"/>
                <a:gd name="T52" fmla="*/ 26 w 161"/>
                <a:gd name="T53" fmla="*/ 154 h 280"/>
                <a:gd name="T54" fmla="*/ 31 w 161"/>
                <a:gd name="T55" fmla="*/ 130 h 280"/>
                <a:gd name="T56" fmla="*/ 30 w 161"/>
                <a:gd name="T57" fmla="*/ 113 h 280"/>
                <a:gd name="T58" fmla="*/ 25 w 161"/>
                <a:gd name="T59" fmla="*/ 94 h 280"/>
                <a:gd name="T60" fmla="*/ 13 w 161"/>
                <a:gd name="T61" fmla="*/ 79 h 280"/>
                <a:gd name="T62" fmla="*/ 3 w 161"/>
                <a:gd name="T63" fmla="*/ 64 h 280"/>
                <a:gd name="T64" fmla="*/ 0 w 161"/>
                <a:gd name="T65" fmla="*/ 47 h 280"/>
                <a:gd name="T66" fmla="*/ 5 w 161"/>
                <a:gd name="T67" fmla="*/ 3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80">
                  <a:moveTo>
                    <a:pt x="5" y="32"/>
                  </a:moveTo>
                  <a:lnTo>
                    <a:pt x="11" y="17"/>
                  </a:lnTo>
                  <a:lnTo>
                    <a:pt x="21" y="8"/>
                  </a:lnTo>
                  <a:lnTo>
                    <a:pt x="38" y="2"/>
                  </a:lnTo>
                  <a:lnTo>
                    <a:pt x="59" y="0"/>
                  </a:lnTo>
                  <a:lnTo>
                    <a:pt x="79" y="4"/>
                  </a:lnTo>
                  <a:lnTo>
                    <a:pt x="95" y="17"/>
                  </a:lnTo>
                  <a:lnTo>
                    <a:pt x="111" y="35"/>
                  </a:lnTo>
                  <a:lnTo>
                    <a:pt x="126" y="60"/>
                  </a:lnTo>
                  <a:lnTo>
                    <a:pt x="139" y="86"/>
                  </a:lnTo>
                  <a:lnTo>
                    <a:pt x="151" y="120"/>
                  </a:lnTo>
                  <a:lnTo>
                    <a:pt x="157" y="151"/>
                  </a:lnTo>
                  <a:lnTo>
                    <a:pt x="161" y="181"/>
                  </a:lnTo>
                  <a:lnTo>
                    <a:pt x="161" y="208"/>
                  </a:lnTo>
                  <a:lnTo>
                    <a:pt x="154" y="231"/>
                  </a:lnTo>
                  <a:lnTo>
                    <a:pt x="141" y="251"/>
                  </a:lnTo>
                  <a:lnTo>
                    <a:pt x="129" y="262"/>
                  </a:lnTo>
                  <a:lnTo>
                    <a:pt x="111" y="274"/>
                  </a:lnTo>
                  <a:lnTo>
                    <a:pt x="90" y="279"/>
                  </a:lnTo>
                  <a:lnTo>
                    <a:pt x="70" y="280"/>
                  </a:lnTo>
                  <a:lnTo>
                    <a:pt x="54" y="275"/>
                  </a:lnTo>
                  <a:lnTo>
                    <a:pt x="36" y="266"/>
                  </a:lnTo>
                  <a:lnTo>
                    <a:pt x="25" y="249"/>
                  </a:lnTo>
                  <a:lnTo>
                    <a:pt x="15" y="226"/>
                  </a:lnTo>
                  <a:lnTo>
                    <a:pt x="15" y="199"/>
                  </a:lnTo>
                  <a:lnTo>
                    <a:pt x="20" y="179"/>
                  </a:lnTo>
                  <a:lnTo>
                    <a:pt x="26" y="154"/>
                  </a:lnTo>
                  <a:lnTo>
                    <a:pt x="31" y="130"/>
                  </a:lnTo>
                  <a:lnTo>
                    <a:pt x="30" y="113"/>
                  </a:lnTo>
                  <a:lnTo>
                    <a:pt x="25" y="94"/>
                  </a:lnTo>
                  <a:lnTo>
                    <a:pt x="13" y="79"/>
                  </a:lnTo>
                  <a:lnTo>
                    <a:pt x="3" y="64"/>
                  </a:lnTo>
                  <a:lnTo>
                    <a:pt x="0" y="47"/>
                  </a:lnTo>
                  <a:lnTo>
                    <a:pt x="5" y="32"/>
                  </a:lnTo>
                  <a:close/>
                </a:path>
              </a:pathLst>
            </a:custGeom>
            <a:solidFill>
              <a:srgbClr val="000000"/>
            </a:solidFill>
            <a:ln w="9525">
              <a:solidFill>
                <a:srgbClr val="0B002E"/>
              </a:solidFill>
              <a:round/>
              <a:headEnd/>
              <a:tailEnd/>
            </a:ln>
          </p:spPr>
          <p:txBody>
            <a:bodyPr/>
            <a:lstStyle/>
            <a:p>
              <a:endParaRPr lang="fr-FR" dirty="0"/>
            </a:p>
          </p:txBody>
        </p:sp>
        <p:sp>
          <p:nvSpPr>
            <p:cNvPr id="624700" name="Freeform 60"/>
            <p:cNvSpPr>
              <a:spLocks noChangeAspect="1"/>
            </p:cNvSpPr>
            <p:nvPr/>
          </p:nvSpPr>
          <p:spPr bwMode="auto">
            <a:xfrm>
              <a:off x="919" y="3026"/>
              <a:ext cx="219" cy="350"/>
            </a:xfrm>
            <a:custGeom>
              <a:avLst/>
              <a:gdLst>
                <a:gd name="T0" fmla="*/ 68 w 219"/>
                <a:gd name="T1" fmla="*/ 25 h 350"/>
                <a:gd name="T2" fmla="*/ 119 w 219"/>
                <a:gd name="T3" fmla="*/ 94 h 350"/>
                <a:gd name="T4" fmla="*/ 165 w 219"/>
                <a:gd name="T5" fmla="*/ 193 h 350"/>
                <a:gd name="T6" fmla="*/ 188 w 219"/>
                <a:gd name="T7" fmla="*/ 285 h 350"/>
                <a:gd name="T8" fmla="*/ 191 w 219"/>
                <a:gd name="T9" fmla="*/ 293 h 350"/>
                <a:gd name="T10" fmla="*/ 196 w 219"/>
                <a:gd name="T11" fmla="*/ 300 h 350"/>
                <a:gd name="T12" fmla="*/ 201 w 219"/>
                <a:gd name="T13" fmla="*/ 308 h 350"/>
                <a:gd name="T14" fmla="*/ 207 w 219"/>
                <a:gd name="T15" fmla="*/ 314 h 350"/>
                <a:gd name="T16" fmla="*/ 215 w 219"/>
                <a:gd name="T17" fmla="*/ 319 h 350"/>
                <a:gd name="T18" fmla="*/ 216 w 219"/>
                <a:gd name="T19" fmla="*/ 327 h 350"/>
                <a:gd name="T20" fmla="*/ 219 w 219"/>
                <a:gd name="T21" fmla="*/ 335 h 350"/>
                <a:gd name="T22" fmla="*/ 219 w 219"/>
                <a:gd name="T23" fmla="*/ 342 h 350"/>
                <a:gd name="T24" fmla="*/ 211 w 219"/>
                <a:gd name="T25" fmla="*/ 349 h 350"/>
                <a:gd name="T26" fmla="*/ 203 w 219"/>
                <a:gd name="T27" fmla="*/ 350 h 350"/>
                <a:gd name="T28" fmla="*/ 196 w 219"/>
                <a:gd name="T29" fmla="*/ 347 h 350"/>
                <a:gd name="T30" fmla="*/ 188 w 219"/>
                <a:gd name="T31" fmla="*/ 339 h 350"/>
                <a:gd name="T32" fmla="*/ 183 w 219"/>
                <a:gd name="T33" fmla="*/ 331 h 350"/>
                <a:gd name="T34" fmla="*/ 179 w 219"/>
                <a:gd name="T35" fmla="*/ 323 h 350"/>
                <a:gd name="T36" fmla="*/ 178 w 219"/>
                <a:gd name="T37" fmla="*/ 316 h 350"/>
                <a:gd name="T38" fmla="*/ 173 w 219"/>
                <a:gd name="T39" fmla="*/ 308 h 350"/>
                <a:gd name="T40" fmla="*/ 165 w 219"/>
                <a:gd name="T41" fmla="*/ 308 h 350"/>
                <a:gd name="T42" fmla="*/ 162 w 219"/>
                <a:gd name="T43" fmla="*/ 316 h 350"/>
                <a:gd name="T44" fmla="*/ 153 w 219"/>
                <a:gd name="T45" fmla="*/ 317 h 350"/>
                <a:gd name="T46" fmla="*/ 145 w 219"/>
                <a:gd name="T47" fmla="*/ 316 h 350"/>
                <a:gd name="T48" fmla="*/ 137 w 219"/>
                <a:gd name="T49" fmla="*/ 309 h 350"/>
                <a:gd name="T50" fmla="*/ 132 w 219"/>
                <a:gd name="T51" fmla="*/ 301 h 350"/>
                <a:gd name="T52" fmla="*/ 130 w 219"/>
                <a:gd name="T53" fmla="*/ 293 h 350"/>
                <a:gd name="T54" fmla="*/ 129 w 219"/>
                <a:gd name="T55" fmla="*/ 286 h 350"/>
                <a:gd name="T56" fmla="*/ 131 w 219"/>
                <a:gd name="T57" fmla="*/ 278 h 350"/>
                <a:gd name="T58" fmla="*/ 139 w 219"/>
                <a:gd name="T59" fmla="*/ 272 h 350"/>
                <a:gd name="T60" fmla="*/ 148 w 219"/>
                <a:gd name="T61" fmla="*/ 268 h 350"/>
                <a:gd name="T62" fmla="*/ 155 w 219"/>
                <a:gd name="T63" fmla="*/ 262 h 350"/>
                <a:gd name="T64" fmla="*/ 157 w 219"/>
                <a:gd name="T65" fmla="*/ 254 h 350"/>
                <a:gd name="T66" fmla="*/ 155 w 219"/>
                <a:gd name="T67" fmla="*/ 229 h 350"/>
                <a:gd name="T68" fmla="*/ 124 w 219"/>
                <a:gd name="T69" fmla="*/ 143 h 350"/>
                <a:gd name="T70" fmla="*/ 55 w 219"/>
                <a:gd name="T71" fmla="*/ 56 h 350"/>
                <a:gd name="T72" fmla="*/ 0 w 219"/>
                <a:gd name="T73" fmla="*/ 21 h 350"/>
                <a:gd name="T74" fmla="*/ 28 w 219"/>
                <a:gd name="T7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350">
                  <a:moveTo>
                    <a:pt x="28" y="0"/>
                  </a:moveTo>
                  <a:lnTo>
                    <a:pt x="68" y="25"/>
                  </a:lnTo>
                  <a:lnTo>
                    <a:pt x="93" y="51"/>
                  </a:lnTo>
                  <a:lnTo>
                    <a:pt x="119" y="94"/>
                  </a:lnTo>
                  <a:lnTo>
                    <a:pt x="144" y="144"/>
                  </a:lnTo>
                  <a:lnTo>
                    <a:pt x="165" y="193"/>
                  </a:lnTo>
                  <a:lnTo>
                    <a:pt x="180" y="249"/>
                  </a:lnTo>
                  <a:lnTo>
                    <a:pt x="188" y="285"/>
                  </a:lnTo>
                  <a:lnTo>
                    <a:pt x="188" y="288"/>
                  </a:lnTo>
                  <a:lnTo>
                    <a:pt x="191" y="293"/>
                  </a:lnTo>
                  <a:lnTo>
                    <a:pt x="193" y="296"/>
                  </a:lnTo>
                  <a:lnTo>
                    <a:pt x="196" y="300"/>
                  </a:lnTo>
                  <a:lnTo>
                    <a:pt x="199" y="304"/>
                  </a:lnTo>
                  <a:lnTo>
                    <a:pt x="201" y="308"/>
                  </a:lnTo>
                  <a:lnTo>
                    <a:pt x="203" y="311"/>
                  </a:lnTo>
                  <a:lnTo>
                    <a:pt x="207" y="314"/>
                  </a:lnTo>
                  <a:lnTo>
                    <a:pt x="211" y="317"/>
                  </a:lnTo>
                  <a:lnTo>
                    <a:pt x="215" y="319"/>
                  </a:lnTo>
                  <a:lnTo>
                    <a:pt x="216" y="323"/>
                  </a:lnTo>
                  <a:lnTo>
                    <a:pt x="216" y="327"/>
                  </a:lnTo>
                  <a:lnTo>
                    <a:pt x="219" y="331"/>
                  </a:lnTo>
                  <a:lnTo>
                    <a:pt x="219" y="335"/>
                  </a:lnTo>
                  <a:lnTo>
                    <a:pt x="219" y="339"/>
                  </a:lnTo>
                  <a:lnTo>
                    <a:pt x="219" y="342"/>
                  </a:lnTo>
                  <a:lnTo>
                    <a:pt x="216" y="347"/>
                  </a:lnTo>
                  <a:lnTo>
                    <a:pt x="211" y="349"/>
                  </a:lnTo>
                  <a:lnTo>
                    <a:pt x="207" y="350"/>
                  </a:lnTo>
                  <a:lnTo>
                    <a:pt x="203" y="350"/>
                  </a:lnTo>
                  <a:lnTo>
                    <a:pt x="199" y="350"/>
                  </a:lnTo>
                  <a:lnTo>
                    <a:pt x="196" y="347"/>
                  </a:lnTo>
                  <a:lnTo>
                    <a:pt x="191" y="342"/>
                  </a:lnTo>
                  <a:lnTo>
                    <a:pt x="188" y="339"/>
                  </a:lnTo>
                  <a:lnTo>
                    <a:pt x="186" y="335"/>
                  </a:lnTo>
                  <a:lnTo>
                    <a:pt x="183" y="331"/>
                  </a:lnTo>
                  <a:lnTo>
                    <a:pt x="183" y="327"/>
                  </a:lnTo>
                  <a:lnTo>
                    <a:pt x="179" y="323"/>
                  </a:lnTo>
                  <a:lnTo>
                    <a:pt x="178" y="319"/>
                  </a:lnTo>
                  <a:lnTo>
                    <a:pt x="178" y="316"/>
                  </a:lnTo>
                  <a:lnTo>
                    <a:pt x="176" y="311"/>
                  </a:lnTo>
                  <a:lnTo>
                    <a:pt x="173" y="308"/>
                  </a:lnTo>
                  <a:lnTo>
                    <a:pt x="168" y="305"/>
                  </a:lnTo>
                  <a:lnTo>
                    <a:pt x="165" y="308"/>
                  </a:lnTo>
                  <a:lnTo>
                    <a:pt x="163" y="311"/>
                  </a:lnTo>
                  <a:lnTo>
                    <a:pt x="162" y="316"/>
                  </a:lnTo>
                  <a:lnTo>
                    <a:pt x="157" y="316"/>
                  </a:lnTo>
                  <a:lnTo>
                    <a:pt x="153" y="317"/>
                  </a:lnTo>
                  <a:lnTo>
                    <a:pt x="149" y="317"/>
                  </a:lnTo>
                  <a:lnTo>
                    <a:pt x="145" y="316"/>
                  </a:lnTo>
                  <a:lnTo>
                    <a:pt x="142" y="313"/>
                  </a:lnTo>
                  <a:lnTo>
                    <a:pt x="137" y="309"/>
                  </a:lnTo>
                  <a:lnTo>
                    <a:pt x="134" y="305"/>
                  </a:lnTo>
                  <a:lnTo>
                    <a:pt x="132" y="301"/>
                  </a:lnTo>
                  <a:lnTo>
                    <a:pt x="131" y="298"/>
                  </a:lnTo>
                  <a:lnTo>
                    <a:pt x="130" y="293"/>
                  </a:lnTo>
                  <a:lnTo>
                    <a:pt x="129" y="290"/>
                  </a:lnTo>
                  <a:lnTo>
                    <a:pt x="129" y="286"/>
                  </a:lnTo>
                  <a:lnTo>
                    <a:pt x="130" y="282"/>
                  </a:lnTo>
                  <a:lnTo>
                    <a:pt x="131" y="278"/>
                  </a:lnTo>
                  <a:lnTo>
                    <a:pt x="135" y="275"/>
                  </a:lnTo>
                  <a:lnTo>
                    <a:pt x="139" y="272"/>
                  </a:lnTo>
                  <a:lnTo>
                    <a:pt x="144" y="269"/>
                  </a:lnTo>
                  <a:lnTo>
                    <a:pt x="148" y="268"/>
                  </a:lnTo>
                  <a:lnTo>
                    <a:pt x="152" y="265"/>
                  </a:lnTo>
                  <a:lnTo>
                    <a:pt x="155" y="262"/>
                  </a:lnTo>
                  <a:lnTo>
                    <a:pt x="155" y="257"/>
                  </a:lnTo>
                  <a:lnTo>
                    <a:pt x="157" y="254"/>
                  </a:lnTo>
                  <a:lnTo>
                    <a:pt x="160" y="250"/>
                  </a:lnTo>
                  <a:lnTo>
                    <a:pt x="155" y="229"/>
                  </a:lnTo>
                  <a:lnTo>
                    <a:pt x="142" y="187"/>
                  </a:lnTo>
                  <a:lnTo>
                    <a:pt x="124" y="143"/>
                  </a:lnTo>
                  <a:lnTo>
                    <a:pt x="91" y="92"/>
                  </a:lnTo>
                  <a:lnTo>
                    <a:pt x="55" y="56"/>
                  </a:lnTo>
                  <a:lnTo>
                    <a:pt x="13" y="38"/>
                  </a:lnTo>
                  <a:lnTo>
                    <a:pt x="0" y="21"/>
                  </a:lnTo>
                  <a:lnTo>
                    <a:pt x="8" y="5"/>
                  </a:lnTo>
                  <a:lnTo>
                    <a:pt x="28" y="0"/>
                  </a:lnTo>
                  <a:close/>
                </a:path>
              </a:pathLst>
            </a:custGeom>
            <a:solidFill>
              <a:srgbClr val="000000"/>
            </a:solidFill>
            <a:ln w="9525">
              <a:solidFill>
                <a:srgbClr val="0B002E"/>
              </a:solidFill>
              <a:round/>
              <a:headEnd/>
              <a:tailEnd/>
            </a:ln>
          </p:spPr>
          <p:txBody>
            <a:bodyPr/>
            <a:lstStyle/>
            <a:p>
              <a:endParaRPr lang="fr-FR" dirty="0"/>
            </a:p>
          </p:txBody>
        </p:sp>
        <p:sp>
          <p:nvSpPr>
            <p:cNvPr id="624701" name="Freeform 61"/>
            <p:cNvSpPr>
              <a:spLocks noChangeAspect="1"/>
            </p:cNvSpPr>
            <p:nvPr/>
          </p:nvSpPr>
          <p:spPr bwMode="auto">
            <a:xfrm>
              <a:off x="780" y="3044"/>
              <a:ext cx="145" cy="255"/>
            </a:xfrm>
            <a:custGeom>
              <a:avLst/>
              <a:gdLst>
                <a:gd name="T0" fmla="*/ 65 w 145"/>
                <a:gd name="T1" fmla="*/ 38 h 255"/>
                <a:gd name="T2" fmla="*/ 100 w 145"/>
                <a:gd name="T3" fmla="*/ 9 h 255"/>
                <a:gd name="T4" fmla="*/ 126 w 145"/>
                <a:gd name="T5" fmla="*/ 0 h 255"/>
                <a:gd name="T6" fmla="*/ 141 w 145"/>
                <a:gd name="T7" fmla="*/ 4 h 255"/>
                <a:gd name="T8" fmla="*/ 141 w 145"/>
                <a:gd name="T9" fmla="*/ 8 h 255"/>
                <a:gd name="T10" fmla="*/ 145 w 145"/>
                <a:gd name="T11" fmla="*/ 27 h 255"/>
                <a:gd name="T12" fmla="*/ 127 w 145"/>
                <a:gd name="T13" fmla="*/ 46 h 255"/>
                <a:gd name="T14" fmla="*/ 114 w 145"/>
                <a:gd name="T15" fmla="*/ 54 h 255"/>
                <a:gd name="T16" fmla="*/ 111 w 145"/>
                <a:gd name="T17" fmla="*/ 56 h 255"/>
                <a:gd name="T18" fmla="*/ 106 w 145"/>
                <a:gd name="T19" fmla="*/ 56 h 255"/>
                <a:gd name="T20" fmla="*/ 103 w 145"/>
                <a:gd name="T21" fmla="*/ 56 h 255"/>
                <a:gd name="T22" fmla="*/ 99 w 145"/>
                <a:gd name="T23" fmla="*/ 57 h 255"/>
                <a:gd name="T24" fmla="*/ 93 w 145"/>
                <a:gd name="T25" fmla="*/ 58 h 255"/>
                <a:gd name="T26" fmla="*/ 88 w 145"/>
                <a:gd name="T27" fmla="*/ 59 h 255"/>
                <a:gd name="T28" fmla="*/ 85 w 145"/>
                <a:gd name="T29" fmla="*/ 61 h 255"/>
                <a:gd name="T30" fmla="*/ 80 w 145"/>
                <a:gd name="T31" fmla="*/ 63 h 255"/>
                <a:gd name="T32" fmla="*/ 75 w 145"/>
                <a:gd name="T33" fmla="*/ 67 h 255"/>
                <a:gd name="T34" fmla="*/ 59 w 145"/>
                <a:gd name="T35" fmla="*/ 79 h 255"/>
                <a:gd name="T36" fmla="*/ 36 w 145"/>
                <a:gd name="T37" fmla="*/ 106 h 255"/>
                <a:gd name="T38" fmla="*/ 27 w 145"/>
                <a:gd name="T39" fmla="*/ 126 h 255"/>
                <a:gd name="T40" fmla="*/ 26 w 145"/>
                <a:gd name="T41" fmla="*/ 130 h 255"/>
                <a:gd name="T42" fmla="*/ 26 w 145"/>
                <a:gd name="T43" fmla="*/ 134 h 255"/>
                <a:gd name="T44" fmla="*/ 29 w 145"/>
                <a:gd name="T45" fmla="*/ 136 h 255"/>
                <a:gd name="T46" fmla="*/ 31 w 145"/>
                <a:gd name="T47" fmla="*/ 141 h 255"/>
                <a:gd name="T48" fmla="*/ 34 w 145"/>
                <a:gd name="T49" fmla="*/ 141 h 255"/>
                <a:gd name="T50" fmla="*/ 60 w 145"/>
                <a:gd name="T51" fmla="*/ 152 h 255"/>
                <a:gd name="T52" fmla="*/ 103 w 145"/>
                <a:gd name="T53" fmla="*/ 170 h 255"/>
                <a:gd name="T54" fmla="*/ 116 w 145"/>
                <a:gd name="T55" fmla="*/ 179 h 255"/>
                <a:gd name="T56" fmla="*/ 119 w 145"/>
                <a:gd name="T57" fmla="*/ 190 h 255"/>
                <a:gd name="T58" fmla="*/ 117 w 145"/>
                <a:gd name="T59" fmla="*/ 205 h 255"/>
                <a:gd name="T60" fmla="*/ 85 w 145"/>
                <a:gd name="T61" fmla="*/ 234 h 255"/>
                <a:gd name="T62" fmla="*/ 82 w 145"/>
                <a:gd name="T63" fmla="*/ 239 h 255"/>
                <a:gd name="T64" fmla="*/ 78 w 145"/>
                <a:gd name="T65" fmla="*/ 242 h 255"/>
                <a:gd name="T66" fmla="*/ 73 w 145"/>
                <a:gd name="T67" fmla="*/ 249 h 255"/>
                <a:gd name="T68" fmla="*/ 64 w 145"/>
                <a:gd name="T69" fmla="*/ 255 h 255"/>
                <a:gd name="T70" fmla="*/ 55 w 145"/>
                <a:gd name="T71" fmla="*/ 255 h 255"/>
                <a:gd name="T72" fmla="*/ 47 w 145"/>
                <a:gd name="T73" fmla="*/ 251 h 255"/>
                <a:gd name="T74" fmla="*/ 47 w 145"/>
                <a:gd name="T75" fmla="*/ 244 h 255"/>
                <a:gd name="T76" fmla="*/ 49 w 145"/>
                <a:gd name="T77" fmla="*/ 234 h 255"/>
                <a:gd name="T78" fmla="*/ 51 w 145"/>
                <a:gd name="T79" fmla="*/ 227 h 255"/>
                <a:gd name="T80" fmla="*/ 57 w 145"/>
                <a:gd name="T81" fmla="*/ 223 h 255"/>
                <a:gd name="T82" fmla="*/ 67 w 145"/>
                <a:gd name="T83" fmla="*/ 219 h 255"/>
                <a:gd name="T84" fmla="*/ 86 w 145"/>
                <a:gd name="T85" fmla="*/ 200 h 255"/>
                <a:gd name="T86" fmla="*/ 82 w 145"/>
                <a:gd name="T87" fmla="*/ 185 h 255"/>
                <a:gd name="T88" fmla="*/ 23 w 145"/>
                <a:gd name="T89" fmla="*/ 159 h 255"/>
                <a:gd name="T90" fmla="*/ 9 w 145"/>
                <a:gd name="T91" fmla="*/ 151 h 255"/>
                <a:gd name="T92" fmla="*/ 0 w 145"/>
                <a:gd name="T93" fmla="*/ 142 h 255"/>
                <a:gd name="T94" fmla="*/ 3 w 145"/>
                <a:gd name="T95" fmla="*/ 118 h 255"/>
                <a:gd name="T96" fmla="*/ 21 w 145"/>
                <a:gd name="T97" fmla="*/ 87 h 255"/>
                <a:gd name="T98" fmla="*/ 37 w 145"/>
                <a:gd name="T99" fmla="*/ 64 h 255"/>
                <a:gd name="T100" fmla="*/ 51 w 145"/>
                <a:gd name="T101" fmla="*/ 51 h 255"/>
                <a:gd name="T102" fmla="*/ 65 w 145"/>
                <a:gd name="T103" fmla="*/ 3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255">
                  <a:moveTo>
                    <a:pt x="65" y="38"/>
                  </a:moveTo>
                  <a:lnTo>
                    <a:pt x="100" y="9"/>
                  </a:lnTo>
                  <a:lnTo>
                    <a:pt x="126" y="0"/>
                  </a:lnTo>
                  <a:lnTo>
                    <a:pt x="141" y="4"/>
                  </a:lnTo>
                  <a:lnTo>
                    <a:pt x="141" y="8"/>
                  </a:lnTo>
                  <a:lnTo>
                    <a:pt x="145" y="27"/>
                  </a:lnTo>
                  <a:lnTo>
                    <a:pt x="127" y="46"/>
                  </a:lnTo>
                  <a:lnTo>
                    <a:pt x="114" y="54"/>
                  </a:lnTo>
                  <a:lnTo>
                    <a:pt x="111" y="56"/>
                  </a:lnTo>
                  <a:lnTo>
                    <a:pt x="106" y="56"/>
                  </a:lnTo>
                  <a:lnTo>
                    <a:pt x="103" y="56"/>
                  </a:lnTo>
                  <a:lnTo>
                    <a:pt x="99" y="57"/>
                  </a:lnTo>
                  <a:lnTo>
                    <a:pt x="93" y="58"/>
                  </a:lnTo>
                  <a:lnTo>
                    <a:pt x="88" y="59"/>
                  </a:lnTo>
                  <a:lnTo>
                    <a:pt x="85" y="61"/>
                  </a:lnTo>
                  <a:lnTo>
                    <a:pt x="80" y="63"/>
                  </a:lnTo>
                  <a:lnTo>
                    <a:pt x="75" y="67"/>
                  </a:lnTo>
                  <a:lnTo>
                    <a:pt x="59" y="79"/>
                  </a:lnTo>
                  <a:lnTo>
                    <a:pt x="36" y="106"/>
                  </a:lnTo>
                  <a:lnTo>
                    <a:pt x="27" y="126"/>
                  </a:lnTo>
                  <a:lnTo>
                    <a:pt x="26" y="130"/>
                  </a:lnTo>
                  <a:lnTo>
                    <a:pt x="26" y="134"/>
                  </a:lnTo>
                  <a:lnTo>
                    <a:pt x="29" y="136"/>
                  </a:lnTo>
                  <a:lnTo>
                    <a:pt x="31" y="141"/>
                  </a:lnTo>
                  <a:lnTo>
                    <a:pt x="34" y="141"/>
                  </a:lnTo>
                  <a:lnTo>
                    <a:pt x="60" y="152"/>
                  </a:lnTo>
                  <a:lnTo>
                    <a:pt x="103" y="170"/>
                  </a:lnTo>
                  <a:lnTo>
                    <a:pt x="116" y="179"/>
                  </a:lnTo>
                  <a:lnTo>
                    <a:pt x="119" y="190"/>
                  </a:lnTo>
                  <a:lnTo>
                    <a:pt x="117" y="205"/>
                  </a:lnTo>
                  <a:lnTo>
                    <a:pt x="85" y="234"/>
                  </a:lnTo>
                  <a:lnTo>
                    <a:pt x="82" y="239"/>
                  </a:lnTo>
                  <a:lnTo>
                    <a:pt x="78" y="242"/>
                  </a:lnTo>
                  <a:lnTo>
                    <a:pt x="73" y="249"/>
                  </a:lnTo>
                  <a:lnTo>
                    <a:pt x="64" y="255"/>
                  </a:lnTo>
                  <a:lnTo>
                    <a:pt x="55" y="255"/>
                  </a:lnTo>
                  <a:lnTo>
                    <a:pt x="47" y="251"/>
                  </a:lnTo>
                  <a:lnTo>
                    <a:pt x="47" y="244"/>
                  </a:lnTo>
                  <a:lnTo>
                    <a:pt x="49" y="234"/>
                  </a:lnTo>
                  <a:lnTo>
                    <a:pt x="51" y="227"/>
                  </a:lnTo>
                  <a:lnTo>
                    <a:pt x="57" y="223"/>
                  </a:lnTo>
                  <a:lnTo>
                    <a:pt x="67" y="219"/>
                  </a:lnTo>
                  <a:lnTo>
                    <a:pt x="86" y="200"/>
                  </a:lnTo>
                  <a:lnTo>
                    <a:pt x="82" y="185"/>
                  </a:lnTo>
                  <a:lnTo>
                    <a:pt x="23" y="159"/>
                  </a:lnTo>
                  <a:lnTo>
                    <a:pt x="9" y="151"/>
                  </a:lnTo>
                  <a:lnTo>
                    <a:pt x="0" y="142"/>
                  </a:lnTo>
                  <a:lnTo>
                    <a:pt x="3" y="118"/>
                  </a:lnTo>
                  <a:lnTo>
                    <a:pt x="21" y="87"/>
                  </a:lnTo>
                  <a:lnTo>
                    <a:pt x="37" y="64"/>
                  </a:lnTo>
                  <a:lnTo>
                    <a:pt x="51" y="51"/>
                  </a:lnTo>
                  <a:lnTo>
                    <a:pt x="65" y="38"/>
                  </a:lnTo>
                  <a:close/>
                </a:path>
              </a:pathLst>
            </a:custGeom>
            <a:solidFill>
              <a:srgbClr val="000000"/>
            </a:solidFill>
            <a:ln w="9525">
              <a:solidFill>
                <a:srgbClr val="0B002E"/>
              </a:solidFill>
              <a:round/>
              <a:headEnd/>
              <a:tailEnd/>
            </a:ln>
          </p:spPr>
          <p:txBody>
            <a:bodyPr/>
            <a:lstStyle/>
            <a:p>
              <a:endParaRPr lang="fr-FR" dirty="0"/>
            </a:p>
          </p:txBody>
        </p:sp>
        <p:sp>
          <p:nvSpPr>
            <p:cNvPr id="624702" name="Freeform 62"/>
            <p:cNvSpPr>
              <a:spLocks noChangeAspect="1"/>
            </p:cNvSpPr>
            <p:nvPr/>
          </p:nvSpPr>
          <p:spPr bwMode="auto">
            <a:xfrm>
              <a:off x="768" y="2815"/>
              <a:ext cx="244" cy="193"/>
            </a:xfrm>
            <a:custGeom>
              <a:avLst/>
              <a:gdLst>
                <a:gd name="T0" fmla="*/ 26 w 244"/>
                <a:gd name="T1" fmla="*/ 15 h 193"/>
                <a:gd name="T2" fmla="*/ 46 w 244"/>
                <a:gd name="T3" fmla="*/ 5 h 193"/>
                <a:gd name="T4" fmla="*/ 70 w 244"/>
                <a:gd name="T5" fmla="*/ 0 h 193"/>
                <a:gd name="T6" fmla="*/ 92 w 244"/>
                <a:gd name="T7" fmla="*/ 0 h 193"/>
                <a:gd name="T8" fmla="*/ 113 w 244"/>
                <a:gd name="T9" fmla="*/ 7 h 193"/>
                <a:gd name="T10" fmla="*/ 131 w 244"/>
                <a:gd name="T11" fmla="*/ 23 h 193"/>
                <a:gd name="T12" fmla="*/ 146 w 244"/>
                <a:gd name="T13" fmla="*/ 45 h 193"/>
                <a:gd name="T14" fmla="*/ 155 w 244"/>
                <a:gd name="T15" fmla="*/ 67 h 193"/>
                <a:gd name="T16" fmla="*/ 162 w 244"/>
                <a:gd name="T17" fmla="*/ 81 h 193"/>
                <a:gd name="T18" fmla="*/ 172 w 244"/>
                <a:gd name="T19" fmla="*/ 87 h 193"/>
                <a:gd name="T20" fmla="*/ 192 w 244"/>
                <a:gd name="T21" fmla="*/ 84 h 193"/>
                <a:gd name="T22" fmla="*/ 211 w 244"/>
                <a:gd name="T23" fmla="*/ 72 h 193"/>
                <a:gd name="T24" fmla="*/ 222 w 244"/>
                <a:gd name="T25" fmla="*/ 64 h 193"/>
                <a:gd name="T26" fmla="*/ 232 w 244"/>
                <a:gd name="T27" fmla="*/ 64 h 193"/>
                <a:gd name="T28" fmla="*/ 241 w 244"/>
                <a:gd name="T29" fmla="*/ 71 h 193"/>
                <a:gd name="T30" fmla="*/ 244 w 244"/>
                <a:gd name="T31" fmla="*/ 82 h 193"/>
                <a:gd name="T32" fmla="*/ 239 w 244"/>
                <a:gd name="T33" fmla="*/ 94 h 193"/>
                <a:gd name="T34" fmla="*/ 227 w 244"/>
                <a:gd name="T35" fmla="*/ 103 h 193"/>
                <a:gd name="T36" fmla="*/ 206 w 244"/>
                <a:gd name="T37" fmla="*/ 107 h 193"/>
                <a:gd name="T38" fmla="*/ 177 w 244"/>
                <a:gd name="T39" fmla="*/ 111 h 193"/>
                <a:gd name="T40" fmla="*/ 173 w 244"/>
                <a:gd name="T41" fmla="*/ 118 h 193"/>
                <a:gd name="T42" fmla="*/ 172 w 244"/>
                <a:gd name="T43" fmla="*/ 144 h 193"/>
                <a:gd name="T44" fmla="*/ 168 w 244"/>
                <a:gd name="T45" fmla="*/ 164 h 193"/>
                <a:gd name="T46" fmla="*/ 159 w 244"/>
                <a:gd name="T47" fmla="*/ 177 h 193"/>
                <a:gd name="T48" fmla="*/ 149 w 244"/>
                <a:gd name="T49" fmla="*/ 183 h 193"/>
                <a:gd name="T50" fmla="*/ 131 w 244"/>
                <a:gd name="T51" fmla="*/ 191 h 193"/>
                <a:gd name="T52" fmla="*/ 116 w 244"/>
                <a:gd name="T53" fmla="*/ 193 h 193"/>
                <a:gd name="T54" fmla="*/ 95 w 244"/>
                <a:gd name="T55" fmla="*/ 191 h 193"/>
                <a:gd name="T56" fmla="*/ 75 w 244"/>
                <a:gd name="T57" fmla="*/ 185 h 193"/>
                <a:gd name="T58" fmla="*/ 56 w 244"/>
                <a:gd name="T59" fmla="*/ 173 h 193"/>
                <a:gd name="T60" fmla="*/ 34 w 244"/>
                <a:gd name="T61" fmla="*/ 149 h 193"/>
                <a:gd name="T62" fmla="*/ 17 w 244"/>
                <a:gd name="T63" fmla="*/ 125 h 193"/>
                <a:gd name="T64" fmla="*/ 7 w 244"/>
                <a:gd name="T65" fmla="*/ 105 h 193"/>
                <a:gd name="T66" fmla="*/ 0 w 244"/>
                <a:gd name="T67" fmla="*/ 76 h 193"/>
                <a:gd name="T68" fmla="*/ 0 w 244"/>
                <a:gd name="T69" fmla="*/ 53 h 193"/>
                <a:gd name="T70" fmla="*/ 7 w 244"/>
                <a:gd name="T71" fmla="*/ 35 h 193"/>
                <a:gd name="T72" fmla="*/ 15 w 244"/>
                <a:gd name="T73" fmla="*/ 23 h 193"/>
                <a:gd name="T74" fmla="*/ 26 w 244"/>
                <a:gd name="T75" fmla="*/ 1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93">
                  <a:moveTo>
                    <a:pt x="26" y="15"/>
                  </a:moveTo>
                  <a:lnTo>
                    <a:pt x="46" y="5"/>
                  </a:lnTo>
                  <a:lnTo>
                    <a:pt x="70" y="0"/>
                  </a:lnTo>
                  <a:lnTo>
                    <a:pt x="92" y="0"/>
                  </a:lnTo>
                  <a:lnTo>
                    <a:pt x="113" y="7"/>
                  </a:lnTo>
                  <a:lnTo>
                    <a:pt x="131" y="23"/>
                  </a:lnTo>
                  <a:lnTo>
                    <a:pt x="146" y="45"/>
                  </a:lnTo>
                  <a:lnTo>
                    <a:pt x="155" y="67"/>
                  </a:lnTo>
                  <a:lnTo>
                    <a:pt x="162" y="81"/>
                  </a:lnTo>
                  <a:lnTo>
                    <a:pt x="172" y="87"/>
                  </a:lnTo>
                  <a:lnTo>
                    <a:pt x="192" y="84"/>
                  </a:lnTo>
                  <a:lnTo>
                    <a:pt x="211" y="72"/>
                  </a:lnTo>
                  <a:lnTo>
                    <a:pt x="222" y="64"/>
                  </a:lnTo>
                  <a:lnTo>
                    <a:pt x="232" y="64"/>
                  </a:lnTo>
                  <a:lnTo>
                    <a:pt x="241" y="71"/>
                  </a:lnTo>
                  <a:lnTo>
                    <a:pt x="244" y="82"/>
                  </a:lnTo>
                  <a:lnTo>
                    <a:pt x="239" y="94"/>
                  </a:lnTo>
                  <a:lnTo>
                    <a:pt x="227" y="103"/>
                  </a:lnTo>
                  <a:lnTo>
                    <a:pt x="206" y="107"/>
                  </a:lnTo>
                  <a:lnTo>
                    <a:pt x="177" y="111"/>
                  </a:lnTo>
                  <a:lnTo>
                    <a:pt x="173" y="118"/>
                  </a:lnTo>
                  <a:lnTo>
                    <a:pt x="172" y="144"/>
                  </a:lnTo>
                  <a:lnTo>
                    <a:pt x="168" y="164"/>
                  </a:lnTo>
                  <a:lnTo>
                    <a:pt x="159" y="177"/>
                  </a:lnTo>
                  <a:lnTo>
                    <a:pt x="149" y="183"/>
                  </a:lnTo>
                  <a:lnTo>
                    <a:pt x="131" y="191"/>
                  </a:lnTo>
                  <a:lnTo>
                    <a:pt x="116" y="193"/>
                  </a:lnTo>
                  <a:lnTo>
                    <a:pt x="95" y="191"/>
                  </a:lnTo>
                  <a:lnTo>
                    <a:pt x="75" y="185"/>
                  </a:lnTo>
                  <a:lnTo>
                    <a:pt x="56" y="173"/>
                  </a:lnTo>
                  <a:lnTo>
                    <a:pt x="34" y="149"/>
                  </a:lnTo>
                  <a:lnTo>
                    <a:pt x="17" y="125"/>
                  </a:lnTo>
                  <a:lnTo>
                    <a:pt x="7" y="105"/>
                  </a:lnTo>
                  <a:lnTo>
                    <a:pt x="0" y="76"/>
                  </a:lnTo>
                  <a:lnTo>
                    <a:pt x="0" y="53"/>
                  </a:lnTo>
                  <a:lnTo>
                    <a:pt x="7" y="35"/>
                  </a:lnTo>
                  <a:lnTo>
                    <a:pt x="15" y="23"/>
                  </a:lnTo>
                  <a:lnTo>
                    <a:pt x="26" y="15"/>
                  </a:lnTo>
                  <a:close/>
                </a:path>
              </a:pathLst>
            </a:custGeom>
            <a:solidFill>
              <a:srgbClr val="000000"/>
            </a:solidFill>
            <a:ln w="9525">
              <a:solidFill>
                <a:srgbClr val="0B002E"/>
              </a:solidFill>
              <a:round/>
              <a:headEnd/>
              <a:tailEnd/>
            </a:ln>
          </p:spPr>
          <p:txBody>
            <a:bodyPr/>
            <a:lstStyle/>
            <a:p>
              <a:endParaRPr lang="fr-FR" dirty="0"/>
            </a:p>
          </p:txBody>
        </p:sp>
        <p:sp>
          <p:nvSpPr>
            <p:cNvPr id="624703" name="Freeform 63"/>
            <p:cNvSpPr>
              <a:spLocks noChangeAspect="1"/>
            </p:cNvSpPr>
            <p:nvPr/>
          </p:nvSpPr>
          <p:spPr bwMode="auto">
            <a:xfrm>
              <a:off x="891" y="3226"/>
              <a:ext cx="134" cy="375"/>
            </a:xfrm>
            <a:custGeom>
              <a:avLst/>
              <a:gdLst>
                <a:gd name="T0" fmla="*/ 8 w 134"/>
                <a:gd name="T1" fmla="*/ 57 h 375"/>
                <a:gd name="T2" fmla="*/ 3 w 134"/>
                <a:gd name="T3" fmla="*/ 27 h 375"/>
                <a:gd name="T4" fmla="*/ 13 w 134"/>
                <a:gd name="T5" fmla="*/ 5 h 375"/>
                <a:gd name="T6" fmla="*/ 32 w 134"/>
                <a:gd name="T7" fmla="*/ 0 h 375"/>
                <a:gd name="T8" fmla="*/ 52 w 134"/>
                <a:gd name="T9" fmla="*/ 12 h 375"/>
                <a:gd name="T10" fmla="*/ 54 w 134"/>
                <a:gd name="T11" fmla="*/ 33 h 375"/>
                <a:gd name="T12" fmla="*/ 54 w 134"/>
                <a:gd name="T13" fmla="*/ 38 h 375"/>
                <a:gd name="T14" fmla="*/ 50 w 134"/>
                <a:gd name="T15" fmla="*/ 66 h 375"/>
                <a:gd name="T16" fmla="*/ 44 w 134"/>
                <a:gd name="T17" fmla="*/ 107 h 375"/>
                <a:gd name="T18" fmla="*/ 36 w 134"/>
                <a:gd name="T19" fmla="*/ 164 h 375"/>
                <a:gd name="T20" fmla="*/ 34 w 134"/>
                <a:gd name="T21" fmla="*/ 200 h 375"/>
                <a:gd name="T22" fmla="*/ 34 w 134"/>
                <a:gd name="T23" fmla="*/ 259 h 375"/>
                <a:gd name="T24" fmla="*/ 37 w 134"/>
                <a:gd name="T25" fmla="*/ 313 h 375"/>
                <a:gd name="T26" fmla="*/ 37 w 134"/>
                <a:gd name="T27" fmla="*/ 317 h 375"/>
                <a:gd name="T28" fmla="*/ 41 w 134"/>
                <a:gd name="T29" fmla="*/ 318 h 375"/>
                <a:gd name="T30" fmla="*/ 45 w 134"/>
                <a:gd name="T31" fmla="*/ 318 h 375"/>
                <a:gd name="T32" fmla="*/ 49 w 134"/>
                <a:gd name="T33" fmla="*/ 316 h 375"/>
                <a:gd name="T34" fmla="*/ 52 w 134"/>
                <a:gd name="T35" fmla="*/ 311 h 375"/>
                <a:gd name="T36" fmla="*/ 77 w 134"/>
                <a:gd name="T37" fmla="*/ 277 h 375"/>
                <a:gd name="T38" fmla="*/ 82 w 134"/>
                <a:gd name="T39" fmla="*/ 272 h 375"/>
                <a:gd name="T40" fmla="*/ 106 w 134"/>
                <a:gd name="T41" fmla="*/ 269 h 375"/>
                <a:gd name="T42" fmla="*/ 131 w 134"/>
                <a:gd name="T43" fmla="*/ 280 h 375"/>
                <a:gd name="T44" fmla="*/ 134 w 134"/>
                <a:gd name="T45" fmla="*/ 290 h 375"/>
                <a:gd name="T46" fmla="*/ 127 w 134"/>
                <a:gd name="T47" fmla="*/ 303 h 375"/>
                <a:gd name="T48" fmla="*/ 99 w 134"/>
                <a:gd name="T49" fmla="*/ 314 h 375"/>
                <a:gd name="T50" fmla="*/ 70 w 134"/>
                <a:gd name="T51" fmla="*/ 334 h 375"/>
                <a:gd name="T52" fmla="*/ 46 w 134"/>
                <a:gd name="T53" fmla="*/ 357 h 375"/>
                <a:gd name="T54" fmla="*/ 45 w 134"/>
                <a:gd name="T55" fmla="*/ 360 h 375"/>
                <a:gd name="T56" fmla="*/ 42 w 134"/>
                <a:gd name="T57" fmla="*/ 370 h 375"/>
                <a:gd name="T58" fmla="*/ 31 w 134"/>
                <a:gd name="T59" fmla="*/ 373 h 375"/>
                <a:gd name="T60" fmla="*/ 27 w 134"/>
                <a:gd name="T61" fmla="*/ 375 h 375"/>
                <a:gd name="T62" fmla="*/ 13 w 134"/>
                <a:gd name="T63" fmla="*/ 368 h 375"/>
                <a:gd name="T64" fmla="*/ 3 w 134"/>
                <a:gd name="T65" fmla="*/ 357 h 375"/>
                <a:gd name="T66" fmla="*/ 0 w 134"/>
                <a:gd name="T67" fmla="*/ 340 h 375"/>
                <a:gd name="T68" fmla="*/ 3 w 134"/>
                <a:gd name="T69" fmla="*/ 323 h 375"/>
                <a:gd name="T70" fmla="*/ 10 w 134"/>
                <a:gd name="T71" fmla="*/ 304 h 375"/>
                <a:gd name="T72" fmla="*/ 13 w 134"/>
                <a:gd name="T73" fmla="*/ 283 h 375"/>
                <a:gd name="T74" fmla="*/ 8 w 134"/>
                <a:gd name="T75" fmla="*/ 244 h 375"/>
                <a:gd name="T76" fmla="*/ 8 w 134"/>
                <a:gd name="T77" fmla="*/ 213 h 375"/>
                <a:gd name="T78" fmla="*/ 10 w 134"/>
                <a:gd name="T79" fmla="*/ 180 h 375"/>
                <a:gd name="T80" fmla="*/ 9 w 134"/>
                <a:gd name="T81" fmla="*/ 146 h 375"/>
                <a:gd name="T82" fmla="*/ 8 w 134"/>
                <a:gd name="T83" fmla="*/ 100 h 375"/>
                <a:gd name="T84" fmla="*/ 8 w 134"/>
                <a:gd name="T85" fmla="*/ 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375">
                  <a:moveTo>
                    <a:pt x="8" y="57"/>
                  </a:moveTo>
                  <a:lnTo>
                    <a:pt x="3" y="27"/>
                  </a:lnTo>
                  <a:lnTo>
                    <a:pt x="13" y="5"/>
                  </a:lnTo>
                  <a:lnTo>
                    <a:pt x="32" y="0"/>
                  </a:lnTo>
                  <a:lnTo>
                    <a:pt x="52" y="12"/>
                  </a:lnTo>
                  <a:lnTo>
                    <a:pt x="54" y="33"/>
                  </a:lnTo>
                  <a:lnTo>
                    <a:pt x="54" y="38"/>
                  </a:lnTo>
                  <a:lnTo>
                    <a:pt x="50" y="66"/>
                  </a:lnTo>
                  <a:lnTo>
                    <a:pt x="44" y="107"/>
                  </a:lnTo>
                  <a:lnTo>
                    <a:pt x="36" y="164"/>
                  </a:lnTo>
                  <a:lnTo>
                    <a:pt x="34" y="200"/>
                  </a:lnTo>
                  <a:lnTo>
                    <a:pt x="34" y="259"/>
                  </a:lnTo>
                  <a:lnTo>
                    <a:pt x="37" y="313"/>
                  </a:lnTo>
                  <a:lnTo>
                    <a:pt x="37" y="317"/>
                  </a:lnTo>
                  <a:lnTo>
                    <a:pt x="41" y="318"/>
                  </a:lnTo>
                  <a:lnTo>
                    <a:pt x="45" y="318"/>
                  </a:lnTo>
                  <a:lnTo>
                    <a:pt x="49" y="316"/>
                  </a:lnTo>
                  <a:lnTo>
                    <a:pt x="52" y="311"/>
                  </a:lnTo>
                  <a:lnTo>
                    <a:pt x="77" y="277"/>
                  </a:lnTo>
                  <a:lnTo>
                    <a:pt x="82" y="272"/>
                  </a:lnTo>
                  <a:lnTo>
                    <a:pt x="106" y="269"/>
                  </a:lnTo>
                  <a:lnTo>
                    <a:pt x="131" y="280"/>
                  </a:lnTo>
                  <a:lnTo>
                    <a:pt x="134" y="290"/>
                  </a:lnTo>
                  <a:lnTo>
                    <a:pt x="127" y="303"/>
                  </a:lnTo>
                  <a:lnTo>
                    <a:pt x="99" y="314"/>
                  </a:lnTo>
                  <a:lnTo>
                    <a:pt x="70" y="334"/>
                  </a:lnTo>
                  <a:lnTo>
                    <a:pt x="46" y="357"/>
                  </a:lnTo>
                  <a:lnTo>
                    <a:pt x="45" y="360"/>
                  </a:lnTo>
                  <a:lnTo>
                    <a:pt x="42" y="370"/>
                  </a:lnTo>
                  <a:lnTo>
                    <a:pt x="31" y="373"/>
                  </a:lnTo>
                  <a:lnTo>
                    <a:pt x="27" y="375"/>
                  </a:lnTo>
                  <a:lnTo>
                    <a:pt x="13" y="368"/>
                  </a:lnTo>
                  <a:lnTo>
                    <a:pt x="3" y="357"/>
                  </a:lnTo>
                  <a:lnTo>
                    <a:pt x="0" y="340"/>
                  </a:lnTo>
                  <a:lnTo>
                    <a:pt x="3" y="323"/>
                  </a:lnTo>
                  <a:lnTo>
                    <a:pt x="10" y="304"/>
                  </a:lnTo>
                  <a:lnTo>
                    <a:pt x="13" y="283"/>
                  </a:lnTo>
                  <a:lnTo>
                    <a:pt x="8" y="244"/>
                  </a:lnTo>
                  <a:lnTo>
                    <a:pt x="8" y="213"/>
                  </a:lnTo>
                  <a:lnTo>
                    <a:pt x="10" y="180"/>
                  </a:lnTo>
                  <a:lnTo>
                    <a:pt x="9" y="146"/>
                  </a:lnTo>
                  <a:lnTo>
                    <a:pt x="8" y="100"/>
                  </a:lnTo>
                  <a:lnTo>
                    <a:pt x="8" y="57"/>
                  </a:lnTo>
                  <a:close/>
                </a:path>
              </a:pathLst>
            </a:custGeom>
            <a:solidFill>
              <a:srgbClr val="000000"/>
            </a:solidFill>
            <a:ln w="9525">
              <a:solidFill>
                <a:srgbClr val="0B002E"/>
              </a:solidFill>
              <a:round/>
              <a:headEnd/>
              <a:tailEnd/>
            </a:ln>
          </p:spPr>
          <p:txBody>
            <a:bodyPr/>
            <a:lstStyle/>
            <a:p>
              <a:endParaRPr lang="fr-FR" dirty="0"/>
            </a:p>
          </p:txBody>
        </p:sp>
        <p:sp>
          <p:nvSpPr>
            <p:cNvPr id="624704" name="Freeform 64"/>
            <p:cNvSpPr>
              <a:spLocks noChangeAspect="1"/>
            </p:cNvSpPr>
            <p:nvPr/>
          </p:nvSpPr>
          <p:spPr bwMode="auto">
            <a:xfrm>
              <a:off x="963" y="3231"/>
              <a:ext cx="149" cy="376"/>
            </a:xfrm>
            <a:custGeom>
              <a:avLst/>
              <a:gdLst>
                <a:gd name="T0" fmla="*/ 7 w 149"/>
                <a:gd name="T1" fmla="*/ 59 h 376"/>
                <a:gd name="T2" fmla="*/ 0 w 149"/>
                <a:gd name="T3" fmla="*/ 31 h 376"/>
                <a:gd name="T4" fmla="*/ 8 w 149"/>
                <a:gd name="T5" fmla="*/ 7 h 376"/>
                <a:gd name="T6" fmla="*/ 27 w 149"/>
                <a:gd name="T7" fmla="*/ 0 h 376"/>
                <a:gd name="T8" fmla="*/ 47 w 149"/>
                <a:gd name="T9" fmla="*/ 12 h 376"/>
                <a:gd name="T10" fmla="*/ 52 w 149"/>
                <a:gd name="T11" fmla="*/ 32 h 376"/>
                <a:gd name="T12" fmla="*/ 52 w 149"/>
                <a:gd name="T13" fmla="*/ 37 h 376"/>
                <a:gd name="T14" fmla="*/ 49 w 149"/>
                <a:gd name="T15" fmla="*/ 66 h 376"/>
                <a:gd name="T16" fmla="*/ 46 w 149"/>
                <a:gd name="T17" fmla="*/ 107 h 376"/>
                <a:gd name="T18" fmla="*/ 42 w 149"/>
                <a:gd name="T19" fmla="*/ 165 h 376"/>
                <a:gd name="T20" fmla="*/ 43 w 149"/>
                <a:gd name="T21" fmla="*/ 201 h 376"/>
                <a:gd name="T22" fmla="*/ 47 w 149"/>
                <a:gd name="T23" fmla="*/ 259 h 376"/>
                <a:gd name="T24" fmla="*/ 53 w 149"/>
                <a:gd name="T25" fmla="*/ 314 h 376"/>
                <a:gd name="T26" fmla="*/ 54 w 149"/>
                <a:gd name="T27" fmla="*/ 317 h 376"/>
                <a:gd name="T28" fmla="*/ 58 w 149"/>
                <a:gd name="T29" fmla="*/ 319 h 376"/>
                <a:gd name="T30" fmla="*/ 62 w 149"/>
                <a:gd name="T31" fmla="*/ 318 h 376"/>
                <a:gd name="T32" fmla="*/ 66 w 149"/>
                <a:gd name="T33" fmla="*/ 315 h 376"/>
                <a:gd name="T34" fmla="*/ 69 w 149"/>
                <a:gd name="T35" fmla="*/ 311 h 376"/>
                <a:gd name="T36" fmla="*/ 91 w 149"/>
                <a:gd name="T37" fmla="*/ 275 h 376"/>
                <a:gd name="T38" fmla="*/ 96 w 149"/>
                <a:gd name="T39" fmla="*/ 270 h 376"/>
                <a:gd name="T40" fmla="*/ 120 w 149"/>
                <a:gd name="T41" fmla="*/ 265 h 376"/>
                <a:gd name="T42" fmla="*/ 145 w 149"/>
                <a:gd name="T43" fmla="*/ 274 h 376"/>
                <a:gd name="T44" fmla="*/ 149 w 149"/>
                <a:gd name="T45" fmla="*/ 284 h 376"/>
                <a:gd name="T46" fmla="*/ 143 w 149"/>
                <a:gd name="T47" fmla="*/ 297 h 376"/>
                <a:gd name="T48" fmla="*/ 115 w 149"/>
                <a:gd name="T49" fmla="*/ 310 h 376"/>
                <a:gd name="T50" fmla="*/ 88 w 149"/>
                <a:gd name="T51" fmla="*/ 332 h 376"/>
                <a:gd name="T52" fmla="*/ 66 w 149"/>
                <a:gd name="T53" fmla="*/ 357 h 376"/>
                <a:gd name="T54" fmla="*/ 65 w 149"/>
                <a:gd name="T55" fmla="*/ 360 h 376"/>
                <a:gd name="T56" fmla="*/ 63 w 149"/>
                <a:gd name="T57" fmla="*/ 370 h 376"/>
                <a:gd name="T58" fmla="*/ 52 w 149"/>
                <a:gd name="T59" fmla="*/ 374 h 376"/>
                <a:gd name="T60" fmla="*/ 47 w 149"/>
                <a:gd name="T61" fmla="*/ 376 h 376"/>
                <a:gd name="T62" fmla="*/ 34 w 149"/>
                <a:gd name="T63" fmla="*/ 370 h 376"/>
                <a:gd name="T64" fmla="*/ 22 w 149"/>
                <a:gd name="T65" fmla="*/ 360 h 376"/>
                <a:gd name="T66" fmla="*/ 19 w 149"/>
                <a:gd name="T67" fmla="*/ 343 h 376"/>
                <a:gd name="T68" fmla="*/ 21 w 149"/>
                <a:gd name="T69" fmla="*/ 327 h 376"/>
                <a:gd name="T70" fmla="*/ 27 w 149"/>
                <a:gd name="T71" fmla="*/ 306 h 376"/>
                <a:gd name="T72" fmla="*/ 27 w 149"/>
                <a:gd name="T73" fmla="*/ 285 h 376"/>
                <a:gd name="T74" fmla="*/ 20 w 149"/>
                <a:gd name="T75" fmla="*/ 247 h 376"/>
                <a:gd name="T76" fmla="*/ 17 w 149"/>
                <a:gd name="T77" fmla="*/ 216 h 376"/>
                <a:gd name="T78" fmla="*/ 18 w 149"/>
                <a:gd name="T79" fmla="*/ 183 h 376"/>
                <a:gd name="T80" fmla="*/ 14 w 149"/>
                <a:gd name="T81" fmla="*/ 148 h 376"/>
                <a:gd name="T82" fmla="*/ 9 w 149"/>
                <a:gd name="T83" fmla="*/ 103 h 376"/>
                <a:gd name="T84" fmla="*/ 7 w 149"/>
                <a:gd name="T85" fmla="*/ 5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376">
                  <a:moveTo>
                    <a:pt x="7" y="59"/>
                  </a:moveTo>
                  <a:lnTo>
                    <a:pt x="0" y="31"/>
                  </a:lnTo>
                  <a:lnTo>
                    <a:pt x="8" y="7"/>
                  </a:lnTo>
                  <a:lnTo>
                    <a:pt x="27" y="0"/>
                  </a:lnTo>
                  <a:lnTo>
                    <a:pt x="47" y="12"/>
                  </a:lnTo>
                  <a:lnTo>
                    <a:pt x="52" y="32"/>
                  </a:lnTo>
                  <a:lnTo>
                    <a:pt x="52" y="37"/>
                  </a:lnTo>
                  <a:lnTo>
                    <a:pt x="49" y="66"/>
                  </a:lnTo>
                  <a:lnTo>
                    <a:pt x="46" y="107"/>
                  </a:lnTo>
                  <a:lnTo>
                    <a:pt x="42" y="165"/>
                  </a:lnTo>
                  <a:lnTo>
                    <a:pt x="43" y="201"/>
                  </a:lnTo>
                  <a:lnTo>
                    <a:pt x="47" y="259"/>
                  </a:lnTo>
                  <a:lnTo>
                    <a:pt x="53" y="314"/>
                  </a:lnTo>
                  <a:lnTo>
                    <a:pt x="54" y="317"/>
                  </a:lnTo>
                  <a:lnTo>
                    <a:pt x="58" y="319"/>
                  </a:lnTo>
                  <a:lnTo>
                    <a:pt x="62" y="318"/>
                  </a:lnTo>
                  <a:lnTo>
                    <a:pt x="66" y="315"/>
                  </a:lnTo>
                  <a:lnTo>
                    <a:pt x="69" y="311"/>
                  </a:lnTo>
                  <a:lnTo>
                    <a:pt x="91" y="275"/>
                  </a:lnTo>
                  <a:lnTo>
                    <a:pt x="96" y="270"/>
                  </a:lnTo>
                  <a:lnTo>
                    <a:pt x="120" y="265"/>
                  </a:lnTo>
                  <a:lnTo>
                    <a:pt x="145" y="274"/>
                  </a:lnTo>
                  <a:lnTo>
                    <a:pt x="149" y="284"/>
                  </a:lnTo>
                  <a:lnTo>
                    <a:pt x="143" y="297"/>
                  </a:lnTo>
                  <a:lnTo>
                    <a:pt x="115" y="310"/>
                  </a:lnTo>
                  <a:lnTo>
                    <a:pt x="88" y="332"/>
                  </a:lnTo>
                  <a:lnTo>
                    <a:pt x="66" y="357"/>
                  </a:lnTo>
                  <a:lnTo>
                    <a:pt x="65" y="360"/>
                  </a:lnTo>
                  <a:lnTo>
                    <a:pt x="63" y="370"/>
                  </a:lnTo>
                  <a:lnTo>
                    <a:pt x="52" y="374"/>
                  </a:lnTo>
                  <a:lnTo>
                    <a:pt x="47" y="376"/>
                  </a:lnTo>
                  <a:lnTo>
                    <a:pt x="34" y="370"/>
                  </a:lnTo>
                  <a:lnTo>
                    <a:pt x="22" y="360"/>
                  </a:lnTo>
                  <a:lnTo>
                    <a:pt x="19" y="343"/>
                  </a:lnTo>
                  <a:lnTo>
                    <a:pt x="21" y="327"/>
                  </a:lnTo>
                  <a:lnTo>
                    <a:pt x="27" y="306"/>
                  </a:lnTo>
                  <a:lnTo>
                    <a:pt x="27" y="285"/>
                  </a:lnTo>
                  <a:lnTo>
                    <a:pt x="20" y="247"/>
                  </a:lnTo>
                  <a:lnTo>
                    <a:pt x="17" y="216"/>
                  </a:lnTo>
                  <a:lnTo>
                    <a:pt x="18" y="183"/>
                  </a:lnTo>
                  <a:lnTo>
                    <a:pt x="14" y="148"/>
                  </a:lnTo>
                  <a:lnTo>
                    <a:pt x="9" y="103"/>
                  </a:lnTo>
                  <a:lnTo>
                    <a:pt x="7" y="59"/>
                  </a:lnTo>
                  <a:close/>
                </a:path>
              </a:pathLst>
            </a:custGeom>
            <a:solidFill>
              <a:srgbClr val="000000"/>
            </a:solidFill>
            <a:ln w="9525">
              <a:solidFill>
                <a:srgbClr val="0B002E"/>
              </a:solidFill>
              <a:round/>
              <a:headEnd/>
              <a:tailEnd/>
            </a:ln>
          </p:spPr>
          <p:txBody>
            <a:bodyPr/>
            <a:lstStyle/>
            <a:p>
              <a:endParaRPr lang="fr-FR" dirty="0"/>
            </a:p>
          </p:txBody>
        </p:sp>
      </p:grpSp>
      <p:sp>
        <p:nvSpPr>
          <p:cNvPr id="624705" name="Freeform 65"/>
          <p:cNvSpPr>
            <a:spLocks/>
          </p:cNvSpPr>
          <p:nvPr/>
        </p:nvSpPr>
        <p:spPr bwMode="auto">
          <a:xfrm>
            <a:off x="4075113" y="2879725"/>
            <a:ext cx="4419600" cy="915988"/>
          </a:xfrm>
          <a:custGeom>
            <a:avLst/>
            <a:gdLst>
              <a:gd name="T0" fmla="*/ 0 w 2784"/>
              <a:gd name="T1" fmla="*/ 96 h 576"/>
              <a:gd name="T2" fmla="*/ 96 w 2784"/>
              <a:gd name="T3" fmla="*/ 384 h 576"/>
              <a:gd name="T4" fmla="*/ 192 w 2784"/>
              <a:gd name="T5" fmla="*/ 288 h 576"/>
              <a:gd name="T6" fmla="*/ 288 w 2784"/>
              <a:gd name="T7" fmla="*/ 288 h 576"/>
              <a:gd name="T8" fmla="*/ 384 w 2784"/>
              <a:gd name="T9" fmla="*/ 192 h 576"/>
              <a:gd name="T10" fmla="*/ 480 w 2784"/>
              <a:gd name="T11" fmla="*/ 480 h 576"/>
              <a:gd name="T12" fmla="*/ 576 w 2784"/>
              <a:gd name="T13" fmla="*/ 96 h 576"/>
              <a:gd name="T14" fmla="*/ 672 w 2784"/>
              <a:gd name="T15" fmla="*/ 384 h 576"/>
              <a:gd name="T16" fmla="*/ 768 w 2784"/>
              <a:gd name="T17" fmla="*/ 192 h 576"/>
              <a:gd name="T18" fmla="*/ 864 w 2784"/>
              <a:gd name="T19" fmla="*/ 288 h 576"/>
              <a:gd name="T20" fmla="*/ 960 w 2784"/>
              <a:gd name="T21" fmla="*/ 576 h 576"/>
              <a:gd name="T22" fmla="*/ 1056 w 2784"/>
              <a:gd name="T23" fmla="*/ 288 h 576"/>
              <a:gd name="T24" fmla="*/ 1152 w 2784"/>
              <a:gd name="T25" fmla="*/ 480 h 576"/>
              <a:gd name="T26" fmla="*/ 1248 w 2784"/>
              <a:gd name="T27" fmla="*/ 384 h 576"/>
              <a:gd name="T28" fmla="*/ 1344 w 2784"/>
              <a:gd name="T29" fmla="*/ 480 h 576"/>
              <a:gd name="T30" fmla="*/ 1440 w 2784"/>
              <a:gd name="T31" fmla="*/ 96 h 576"/>
              <a:gd name="T32" fmla="*/ 1536 w 2784"/>
              <a:gd name="T33" fmla="*/ 192 h 576"/>
              <a:gd name="T34" fmla="*/ 1632 w 2784"/>
              <a:gd name="T35" fmla="*/ 96 h 576"/>
              <a:gd name="T36" fmla="*/ 1728 w 2784"/>
              <a:gd name="T37" fmla="*/ 288 h 576"/>
              <a:gd name="T38" fmla="*/ 1824 w 2784"/>
              <a:gd name="T39" fmla="*/ 192 h 576"/>
              <a:gd name="T40" fmla="*/ 1920 w 2784"/>
              <a:gd name="T41" fmla="*/ 384 h 576"/>
              <a:gd name="T42" fmla="*/ 2016 w 2784"/>
              <a:gd name="T43" fmla="*/ 480 h 576"/>
              <a:gd name="T44" fmla="*/ 2112 w 2784"/>
              <a:gd name="T45" fmla="*/ 288 h 576"/>
              <a:gd name="T46" fmla="*/ 2208 w 2784"/>
              <a:gd name="T47" fmla="*/ 384 h 576"/>
              <a:gd name="T48" fmla="*/ 2304 w 2784"/>
              <a:gd name="T49" fmla="*/ 192 h 576"/>
              <a:gd name="T50" fmla="*/ 2400 w 2784"/>
              <a:gd name="T51" fmla="*/ 288 h 576"/>
              <a:gd name="T52" fmla="*/ 2496 w 2784"/>
              <a:gd name="T53" fmla="*/ 192 h 576"/>
              <a:gd name="T54" fmla="*/ 2592 w 2784"/>
              <a:gd name="T55" fmla="*/ 384 h 576"/>
              <a:gd name="T56" fmla="*/ 2688 w 2784"/>
              <a:gd name="T57" fmla="*/ 288 h 576"/>
              <a:gd name="T58" fmla="*/ 2784 w 2784"/>
              <a:gd name="T5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84" h="576">
                <a:moveTo>
                  <a:pt x="0" y="96"/>
                </a:moveTo>
                <a:lnTo>
                  <a:pt x="96" y="384"/>
                </a:lnTo>
                <a:lnTo>
                  <a:pt x="192" y="288"/>
                </a:lnTo>
                <a:lnTo>
                  <a:pt x="288" y="288"/>
                </a:lnTo>
                <a:lnTo>
                  <a:pt x="384" y="192"/>
                </a:lnTo>
                <a:lnTo>
                  <a:pt x="480" y="480"/>
                </a:lnTo>
                <a:lnTo>
                  <a:pt x="576" y="96"/>
                </a:lnTo>
                <a:lnTo>
                  <a:pt x="672" y="384"/>
                </a:lnTo>
                <a:lnTo>
                  <a:pt x="768" y="192"/>
                </a:lnTo>
                <a:lnTo>
                  <a:pt x="864" y="288"/>
                </a:lnTo>
                <a:lnTo>
                  <a:pt x="960" y="576"/>
                </a:lnTo>
                <a:lnTo>
                  <a:pt x="1056" y="288"/>
                </a:lnTo>
                <a:lnTo>
                  <a:pt x="1152" y="480"/>
                </a:lnTo>
                <a:lnTo>
                  <a:pt x="1248" y="384"/>
                </a:lnTo>
                <a:lnTo>
                  <a:pt x="1344" y="480"/>
                </a:lnTo>
                <a:lnTo>
                  <a:pt x="1440" y="96"/>
                </a:lnTo>
                <a:lnTo>
                  <a:pt x="1536" y="192"/>
                </a:lnTo>
                <a:lnTo>
                  <a:pt x="1632" y="96"/>
                </a:lnTo>
                <a:lnTo>
                  <a:pt x="1728" y="288"/>
                </a:lnTo>
                <a:lnTo>
                  <a:pt x="1824" y="192"/>
                </a:lnTo>
                <a:lnTo>
                  <a:pt x="1920" y="384"/>
                </a:lnTo>
                <a:lnTo>
                  <a:pt x="2016" y="480"/>
                </a:lnTo>
                <a:lnTo>
                  <a:pt x="2112" y="288"/>
                </a:lnTo>
                <a:lnTo>
                  <a:pt x="2208" y="384"/>
                </a:lnTo>
                <a:lnTo>
                  <a:pt x="2304" y="192"/>
                </a:lnTo>
                <a:lnTo>
                  <a:pt x="2400" y="288"/>
                </a:lnTo>
                <a:lnTo>
                  <a:pt x="2496" y="192"/>
                </a:lnTo>
                <a:lnTo>
                  <a:pt x="2592" y="384"/>
                </a:lnTo>
                <a:lnTo>
                  <a:pt x="2688" y="288"/>
                </a:lnTo>
                <a:lnTo>
                  <a:pt x="2784" y="0"/>
                </a:lnTo>
              </a:path>
            </a:pathLst>
          </a:custGeom>
          <a:noFill/>
          <a:ln w="28575" cmpd="sng">
            <a:solidFill>
              <a:srgbClr val="0B00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4706" name="Rectangle 66"/>
          <p:cNvSpPr>
            <a:spLocks noChangeArrowheads="1"/>
          </p:cNvSpPr>
          <p:nvPr/>
        </p:nvSpPr>
        <p:spPr bwMode="auto">
          <a:xfrm>
            <a:off x="2106613" y="5100638"/>
            <a:ext cx="7482709" cy="11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 	</a:t>
            </a:r>
            <a:r>
              <a:rPr lang="fr-FR" b="1" dirty="0">
                <a:solidFill>
                  <a:srgbClr val="080022"/>
                </a:solidFill>
                <a:sym typeface="Symbol" pitchFamily="18" charset="2"/>
              </a:rPr>
              <a:t>Visualisation du centrage et de la dispersion, </a:t>
            </a:r>
          </a:p>
          <a:p>
            <a:pPr marL="468313" lvl="2" indent="38100" defTabSz="860425">
              <a:lnSpc>
                <a:spcPct val="120000"/>
              </a:lnSpc>
              <a:spcBef>
                <a:spcPct val="20000"/>
              </a:spcBef>
              <a:tabLst>
                <a:tab pos="544513" algn="l"/>
              </a:tabLst>
            </a:pPr>
            <a:r>
              <a:rPr lang="fr-FR" b="1" dirty="0">
                <a:solidFill>
                  <a:srgbClr val="080022"/>
                </a:solidFill>
                <a:latin typeface="Helvetica Condensed" pitchFamily="34" charset="0"/>
                <a:sym typeface="Symbol" pitchFamily="18" charset="2"/>
              </a:rPr>
              <a:t>Détection des points aberrants, des dérives, des déréglages, …</a:t>
            </a:r>
            <a:r>
              <a:rPr lang="fr-FR" b="1" dirty="0">
                <a:solidFill>
                  <a:srgbClr val="080022"/>
                </a:solidFill>
                <a:sym typeface="Symbol" pitchFamily="18" charset="2"/>
              </a:rPr>
              <a:t> </a:t>
            </a:r>
          </a:p>
          <a:p>
            <a:pPr marL="468313" lvl="2" indent="38100" defTabSz="860425">
              <a:lnSpc>
                <a:spcPct val="120000"/>
              </a:lnSpc>
              <a:spcBef>
                <a:spcPct val="20000"/>
              </a:spcBef>
              <a:buBlip>
                <a:blip r:embed="rId4"/>
              </a:buBlip>
              <a:tabLst>
                <a:tab pos="544513" algn="l"/>
              </a:tabLst>
            </a:pPr>
            <a:endParaRPr lang="fr-FR"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624707" name="Rectangle 67"/>
          <p:cNvSpPr>
            <a:spLocks noGrp="1" noChangeArrowheads="1"/>
          </p:cNvSpPr>
          <p:nvPr>
            <p:ph type="title"/>
          </p:nvPr>
        </p:nvSpPr>
        <p:spPr>
          <a:noFill/>
          <a:ln/>
        </p:spPr>
        <p:txBody>
          <a:bodyPr>
            <a:normAutofit/>
          </a:bodyPr>
          <a:lstStyle/>
          <a:p>
            <a:r>
              <a:rPr lang="fr-FR" dirty="0"/>
              <a:t> 2 </a:t>
            </a:r>
            <a:r>
              <a:rPr lang="fr-FR" sz="2800" dirty="0"/>
              <a:t>Construction du film de mesure</a:t>
            </a:r>
            <a:r>
              <a:rPr lang="fr-FR" sz="3200" dirty="0">
                <a:solidFill>
                  <a:srgbClr val="080022"/>
                </a:solidFill>
              </a:rPr>
              <a:t> </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a:t>
            </a:fld>
            <a:endParaRPr lang="en-US" dirty="0"/>
          </a:p>
        </p:txBody>
      </p:sp>
    </p:spTree>
    <p:custDataLst>
      <p:tags r:id="rId1"/>
    </p:custDataLst>
    <p:extLst>
      <p:ext uri="{BB962C8B-B14F-4D97-AF65-F5344CB8AC3E}">
        <p14:creationId xmlns:p14="http://schemas.microsoft.com/office/powerpoint/2010/main" val="32577037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24672"/>
                                        </p:tgtEl>
                                        <p:attrNameLst>
                                          <p:attrName>style.visibility</p:attrName>
                                        </p:attrNameLst>
                                      </p:cBhvr>
                                      <p:to>
                                        <p:strVal val="visible"/>
                                      </p:to>
                                    </p:set>
                                    <p:animEffect transition="in" filter="wipe(left)">
                                      <p:cBhvr>
                                        <p:cTn id="7" dur="500"/>
                                        <p:tgtEl>
                                          <p:spTgt spid="624672"/>
                                        </p:tgtEl>
                                      </p:cBhvr>
                                    </p:animEffect>
                                  </p:childTnLst>
                                </p:cTn>
                              </p:par>
                            </p:childTnLst>
                          </p:cTn>
                        </p:par>
                        <p:par>
                          <p:cTn id="8" fill="hold" nodeType="afterGroup">
                            <p:stCondLst>
                              <p:cond delay="500"/>
                            </p:stCondLst>
                            <p:childTnLst>
                              <p:par>
                                <p:cTn id="9" presetID="1" presetClass="entr" presetSubtype="0" fill="hold" grpId="0" nodeType="afterEffect">
                                  <p:stCondLst>
                                    <p:cond delay="200"/>
                                  </p:stCondLst>
                                  <p:childTnLst>
                                    <p:set>
                                      <p:cBhvr>
                                        <p:cTn id="10" dur="1" fill="hold">
                                          <p:stCondLst>
                                            <p:cond delay="499"/>
                                          </p:stCondLst>
                                        </p:cTn>
                                        <p:tgtEl>
                                          <p:spTgt spid="624643"/>
                                        </p:tgtEl>
                                        <p:attrNameLst>
                                          <p:attrName>style.visibility</p:attrName>
                                        </p:attrNameLst>
                                      </p:cBhvr>
                                      <p:to>
                                        <p:strVal val="visible"/>
                                      </p:to>
                                    </p:set>
                                  </p:childTnLst>
                                </p:cTn>
                              </p:par>
                            </p:childTnLst>
                          </p:cTn>
                        </p:par>
                        <p:par>
                          <p:cTn id="11" fill="hold" nodeType="afterGroup">
                            <p:stCondLst>
                              <p:cond delay="1200"/>
                            </p:stCondLst>
                            <p:childTnLst>
                              <p:par>
                                <p:cTn id="12" presetID="1" presetClass="entr" presetSubtype="0" fill="hold" grpId="0" nodeType="afterEffect">
                                  <p:stCondLst>
                                    <p:cond delay="200"/>
                                  </p:stCondLst>
                                  <p:childTnLst>
                                    <p:set>
                                      <p:cBhvr>
                                        <p:cTn id="13" dur="1" fill="hold">
                                          <p:stCondLst>
                                            <p:cond delay="499"/>
                                          </p:stCondLst>
                                        </p:cTn>
                                        <p:tgtEl>
                                          <p:spTgt spid="624644"/>
                                        </p:tgtEl>
                                        <p:attrNameLst>
                                          <p:attrName>style.visibility</p:attrName>
                                        </p:attrNameLst>
                                      </p:cBhvr>
                                      <p:to>
                                        <p:strVal val="visible"/>
                                      </p:to>
                                    </p:set>
                                  </p:childTnLst>
                                </p:cTn>
                              </p:par>
                            </p:childTnLst>
                          </p:cTn>
                        </p:par>
                        <p:par>
                          <p:cTn id="14" fill="hold" nodeType="afterGroup">
                            <p:stCondLst>
                              <p:cond delay="1900"/>
                            </p:stCondLst>
                            <p:childTnLst>
                              <p:par>
                                <p:cTn id="15" presetID="1" presetClass="entr" presetSubtype="0" fill="hold" grpId="0" nodeType="afterEffect">
                                  <p:stCondLst>
                                    <p:cond delay="200"/>
                                  </p:stCondLst>
                                  <p:childTnLst>
                                    <p:set>
                                      <p:cBhvr>
                                        <p:cTn id="16" dur="1" fill="hold">
                                          <p:stCondLst>
                                            <p:cond delay="499"/>
                                          </p:stCondLst>
                                        </p:cTn>
                                        <p:tgtEl>
                                          <p:spTgt spid="624645"/>
                                        </p:tgtEl>
                                        <p:attrNameLst>
                                          <p:attrName>style.visibility</p:attrName>
                                        </p:attrNameLst>
                                      </p:cBhvr>
                                      <p:to>
                                        <p:strVal val="visible"/>
                                      </p:to>
                                    </p:set>
                                  </p:childTnLst>
                                </p:cTn>
                              </p:par>
                            </p:childTnLst>
                          </p:cTn>
                        </p:par>
                        <p:par>
                          <p:cTn id="17" fill="hold" nodeType="afterGroup">
                            <p:stCondLst>
                              <p:cond delay="2600"/>
                            </p:stCondLst>
                            <p:childTnLst>
                              <p:par>
                                <p:cTn id="18" presetID="1" presetClass="entr" presetSubtype="0" fill="hold" grpId="0" nodeType="afterEffect">
                                  <p:stCondLst>
                                    <p:cond delay="200"/>
                                  </p:stCondLst>
                                  <p:childTnLst>
                                    <p:set>
                                      <p:cBhvr>
                                        <p:cTn id="19" dur="1" fill="hold">
                                          <p:stCondLst>
                                            <p:cond delay="499"/>
                                          </p:stCondLst>
                                        </p:cTn>
                                        <p:tgtEl>
                                          <p:spTgt spid="624646"/>
                                        </p:tgtEl>
                                        <p:attrNameLst>
                                          <p:attrName>style.visibility</p:attrName>
                                        </p:attrNameLst>
                                      </p:cBhvr>
                                      <p:to>
                                        <p:strVal val="visible"/>
                                      </p:to>
                                    </p:set>
                                  </p:childTnLst>
                                </p:cTn>
                              </p:par>
                            </p:childTnLst>
                          </p:cTn>
                        </p:par>
                        <p:par>
                          <p:cTn id="20" fill="hold" nodeType="afterGroup">
                            <p:stCondLst>
                              <p:cond delay="3300"/>
                            </p:stCondLst>
                            <p:childTnLst>
                              <p:par>
                                <p:cTn id="21" presetID="1" presetClass="entr" presetSubtype="0" fill="hold" grpId="0" nodeType="afterEffect">
                                  <p:stCondLst>
                                    <p:cond delay="200"/>
                                  </p:stCondLst>
                                  <p:childTnLst>
                                    <p:set>
                                      <p:cBhvr>
                                        <p:cTn id="22" dur="1" fill="hold">
                                          <p:stCondLst>
                                            <p:cond delay="499"/>
                                          </p:stCondLst>
                                        </p:cTn>
                                        <p:tgtEl>
                                          <p:spTgt spid="624647"/>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200"/>
                                  </p:stCondLst>
                                  <p:childTnLst>
                                    <p:set>
                                      <p:cBhvr>
                                        <p:cTn id="25" dur="1" fill="hold">
                                          <p:stCondLst>
                                            <p:cond delay="499"/>
                                          </p:stCondLst>
                                        </p:cTn>
                                        <p:tgtEl>
                                          <p:spTgt spid="624648"/>
                                        </p:tgtEl>
                                        <p:attrNameLst>
                                          <p:attrName>style.visibility</p:attrName>
                                        </p:attrNameLst>
                                      </p:cBhvr>
                                      <p:to>
                                        <p:strVal val="visible"/>
                                      </p:to>
                                    </p:set>
                                  </p:childTnLst>
                                </p:cTn>
                              </p:par>
                            </p:childTnLst>
                          </p:cTn>
                        </p:par>
                        <p:par>
                          <p:cTn id="26" fill="hold" nodeType="afterGroup">
                            <p:stCondLst>
                              <p:cond delay="4700"/>
                            </p:stCondLst>
                            <p:childTnLst>
                              <p:par>
                                <p:cTn id="27" presetID="1" presetClass="entr" presetSubtype="0" fill="hold" grpId="0" nodeType="afterEffect">
                                  <p:stCondLst>
                                    <p:cond delay="200"/>
                                  </p:stCondLst>
                                  <p:childTnLst>
                                    <p:set>
                                      <p:cBhvr>
                                        <p:cTn id="28" dur="1" fill="hold">
                                          <p:stCondLst>
                                            <p:cond delay="499"/>
                                          </p:stCondLst>
                                        </p:cTn>
                                        <p:tgtEl>
                                          <p:spTgt spid="624649"/>
                                        </p:tgtEl>
                                        <p:attrNameLst>
                                          <p:attrName>style.visibility</p:attrName>
                                        </p:attrNameLst>
                                      </p:cBhvr>
                                      <p:to>
                                        <p:strVal val="visible"/>
                                      </p:to>
                                    </p:set>
                                  </p:childTnLst>
                                </p:cTn>
                              </p:par>
                            </p:childTnLst>
                          </p:cTn>
                        </p:par>
                        <p:par>
                          <p:cTn id="29" fill="hold" nodeType="afterGroup">
                            <p:stCondLst>
                              <p:cond delay="5400"/>
                            </p:stCondLst>
                            <p:childTnLst>
                              <p:par>
                                <p:cTn id="30" presetID="1" presetClass="entr" presetSubtype="0" fill="hold" grpId="0" nodeType="afterEffect">
                                  <p:stCondLst>
                                    <p:cond delay="200"/>
                                  </p:stCondLst>
                                  <p:childTnLst>
                                    <p:set>
                                      <p:cBhvr>
                                        <p:cTn id="31" dur="1" fill="hold">
                                          <p:stCondLst>
                                            <p:cond delay="499"/>
                                          </p:stCondLst>
                                        </p:cTn>
                                        <p:tgtEl>
                                          <p:spTgt spid="624650"/>
                                        </p:tgtEl>
                                        <p:attrNameLst>
                                          <p:attrName>style.visibility</p:attrName>
                                        </p:attrNameLst>
                                      </p:cBhvr>
                                      <p:to>
                                        <p:strVal val="visible"/>
                                      </p:to>
                                    </p:set>
                                  </p:childTnLst>
                                </p:cTn>
                              </p:par>
                            </p:childTnLst>
                          </p:cTn>
                        </p:par>
                        <p:par>
                          <p:cTn id="32" fill="hold" nodeType="afterGroup">
                            <p:stCondLst>
                              <p:cond delay="6100"/>
                            </p:stCondLst>
                            <p:childTnLst>
                              <p:par>
                                <p:cTn id="33" presetID="1" presetClass="entr" presetSubtype="0" fill="hold" grpId="0" nodeType="afterEffect">
                                  <p:stCondLst>
                                    <p:cond delay="200"/>
                                  </p:stCondLst>
                                  <p:childTnLst>
                                    <p:set>
                                      <p:cBhvr>
                                        <p:cTn id="34" dur="1" fill="hold">
                                          <p:stCondLst>
                                            <p:cond delay="499"/>
                                          </p:stCondLst>
                                        </p:cTn>
                                        <p:tgtEl>
                                          <p:spTgt spid="624651"/>
                                        </p:tgtEl>
                                        <p:attrNameLst>
                                          <p:attrName>style.visibility</p:attrName>
                                        </p:attrNameLst>
                                      </p:cBhvr>
                                      <p:to>
                                        <p:strVal val="visible"/>
                                      </p:to>
                                    </p:set>
                                  </p:childTnLst>
                                </p:cTn>
                              </p:par>
                            </p:childTnLst>
                          </p:cTn>
                        </p:par>
                        <p:par>
                          <p:cTn id="35" fill="hold" nodeType="afterGroup">
                            <p:stCondLst>
                              <p:cond delay="6800"/>
                            </p:stCondLst>
                            <p:childTnLst>
                              <p:par>
                                <p:cTn id="36" presetID="1" presetClass="entr" presetSubtype="0" fill="hold" grpId="0" nodeType="afterEffect">
                                  <p:stCondLst>
                                    <p:cond delay="200"/>
                                  </p:stCondLst>
                                  <p:childTnLst>
                                    <p:set>
                                      <p:cBhvr>
                                        <p:cTn id="37" dur="1" fill="hold">
                                          <p:stCondLst>
                                            <p:cond delay="499"/>
                                          </p:stCondLst>
                                        </p:cTn>
                                        <p:tgtEl>
                                          <p:spTgt spid="624652"/>
                                        </p:tgtEl>
                                        <p:attrNameLst>
                                          <p:attrName>style.visibility</p:attrName>
                                        </p:attrNameLst>
                                      </p:cBhvr>
                                      <p:to>
                                        <p:strVal val="visible"/>
                                      </p:to>
                                    </p:set>
                                  </p:childTnLst>
                                </p:cTn>
                              </p:par>
                            </p:childTnLst>
                          </p:cTn>
                        </p:par>
                        <p:par>
                          <p:cTn id="38" fill="hold" nodeType="afterGroup">
                            <p:stCondLst>
                              <p:cond delay="7500"/>
                            </p:stCondLst>
                            <p:childTnLst>
                              <p:par>
                                <p:cTn id="39" presetID="1" presetClass="entr" presetSubtype="0" fill="hold" grpId="0" nodeType="afterEffect">
                                  <p:stCondLst>
                                    <p:cond delay="200"/>
                                  </p:stCondLst>
                                  <p:childTnLst>
                                    <p:set>
                                      <p:cBhvr>
                                        <p:cTn id="40" dur="1" fill="hold">
                                          <p:stCondLst>
                                            <p:cond delay="499"/>
                                          </p:stCondLst>
                                        </p:cTn>
                                        <p:tgtEl>
                                          <p:spTgt spid="624642"/>
                                        </p:tgtEl>
                                        <p:attrNameLst>
                                          <p:attrName>style.visibility</p:attrName>
                                        </p:attrNameLst>
                                      </p:cBhvr>
                                      <p:to>
                                        <p:strVal val="visible"/>
                                      </p:to>
                                    </p:set>
                                  </p:childTnLst>
                                </p:cTn>
                              </p:par>
                            </p:childTnLst>
                          </p:cTn>
                        </p:par>
                        <p:par>
                          <p:cTn id="41" fill="hold" nodeType="afterGroup">
                            <p:stCondLst>
                              <p:cond delay="8200"/>
                            </p:stCondLst>
                            <p:childTnLst>
                              <p:par>
                                <p:cTn id="42" presetID="1" presetClass="entr" presetSubtype="0" fill="hold" grpId="0" nodeType="afterEffect">
                                  <p:stCondLst>
                                    <p:cond delay="199"/>
                                  </p:stCondLst>
                                  <p:childTnLst>
                                    <p:set>
                                      <p:cBhvr>
                                        <p:cTn id="43" dur="1" fill="hold">
                                          <p:stCondLst>
                                            <p:cond delay="499"/>
                                          </p:stCondLst>
                                        </p:cTn>
                                        <p:tgtEl>
                                          <p:spTgt spid="624653"/>
                                        </p:tgtEl>
                                        <p:attrNameLst>
                                          <p:attrName>style.visibility</p:attrName>
                                        </p:attrNameLst>
                                      </p:cBhvr>
                                      <p:to>
                                        <p:strVal val="visible"/>
                                      </p:to>
                                    </p:set>
                                  </p:childTnLst>
                                </p:cTn>
                              </p:par>
                            </p:childTnLst>
                          </p:cTn>
                        </p:par>
                        <p:par>
                          <p:cTn id="44" fill="hold" nodeType="afterGroup">
                            <p:stCondLst>
                              <p:cond delay="8899"/>
                            </p:stCondLst>
                            <p:childTnLst>
                              <p:par>
                                <p:cTn id="45" presetID="1" presetClass="entr" presetSubtype="0" fill="hold" grpId="0" nodeType="afterEffect">
                                  <p:stCondLst>
                                    <p:cond delay="200"/>
                                  </p:stCondLst>
                                  <p:childTnLst>
                                    <p:set>
                                      <p:cBhvr>
                                        <p:cTn id="46" dur="1" fill="hold">
                                          <p:stCondLst>
                                            <p:cond delay="499"/>
                                          </p:stCondLst>
                                        </p:cTn>
                                        <p:tgtEl>
                                          <p:spTgt spid="624654"/>
                                        </p:tgtEl>
                                        <p:attrNameLst>
                                          <p:attrName>style.visibility</p:attrName>
                                        </p:attrNameLst>
                                      </p:cBhvr>
                                      <p:to>
                                        <p:strVal val="visible"/>
                                      </p:to>
                                    </p:set>
                                  </p:childTnLst>
                                </p:cTn>
                              </p:par>
                            </p:childTnLst>
                          </p:cTn>
                        </p:par>
                        <p:par>
                          <p:cTn id="47" fill="hold" nodeType="afterGroup">
                            <p:stCondLst>
                              <p:cond delay="9599"/>
                            </p:stCondLst>
                            <p:childTnLst>
                              <p:par>
                                <p:cTn id="48" presetID="1" presetClass="entr" presetSubtype="0" fill="hold" grpId="0" nodeType="afterEffect">
                                  <p:stCondLst>
                                    <p:cond delay="200"/>
                                  </p:stCondLst>
                                  <p:childTnLst>
                                    <p:set>
                                      <p:cBhvr>
                                        <p:cTn id="49" dur="1" fill="hold">
                                          <p:stCondLst>
                                            <p:cond delay="499"/>
                                          </p:stCondLst>
                                        </p:cTn>
                                        <p:tgtEl>
                                          <p:spTgt spid="624655"/>
                                        </p:tgtEl>
                                        <p:attrNameLst>
                                          <p:attrName>style.visibility</p:attrName>
                                        </p:attrNameLst>
                                      </p:cBhvr>
                                      <p:to>
                                        <p:strVal val="visible"/>
                                      </p:to>
                                    </p:set>
                                  </p:childTnLst>
                                </p:cTn>
                              </p:par>
                            </p:childTnLst>
                          </p:cTn>
                        </p:par>
                        <p:par>
                          <p:cTn id="50" fill="hold" nodeType="afterGroup">
                            <p:stCondLst>
                              <p:cond delay="10299"/>
                            </p:stCondLst>
                            <p:childTnLst>
                              <p:par>
                                <p:cTn id="51" presetID="1" presetClass="entr" presetSubtype="0" fill="hold" grpId="0" nodeType="afterEffect">
                                  <p:stCondLst>
                                    <p:cond delay="200"/>
                                  </p:stCondLst>
                                  <p:childTnLst>
                                    <p:set>
                                      <p:cBhvr>
                                        <p:cTn id="52" dur="1" fill="hold">
                                          <p:stCondLst>
                                            <p:cond delay="499"/>
                                          </p:stCondLst>
                                        </p:cTn>
                                        <p:tgtEl>
                                          <p:spTgt spid="624656"/>
                                        </p:tgtEl>
                                        <p:attrNameLst>
                                          <p:attrName>style.visibility</p:attrName>
                                        </p:attrNameLst>
                                      </p:cBhvr>
                                      <p:to>
                                        <p:strVal val="visible"/>
                                      </p:to>
                                    </p:set>
                                  </p:childTnLst>
                                </p:cTn>
                              </p:par>
                            </p:childTnLst>
                          </p:cTn>
                        </p:par>
                        <p:par>
                          <p:cTn id="53" fill="hold" nodeType="afterGroup">
                            <p:stCondLst>
                              <p:cond delay="10999"/>
                            </p:stCondLst>
                            <p:childTnLst>
                              <p:par>
                                <p:cTn id="54" presetID="1" presetClass="entr" presetSubtype="0" fill="hold" grpId="0" nodeType="afterEffect">
                                  <p:stCondLst>
                                    <p:cond delay="200"/>
                                  </p:stCondLst>
                                  <p:childTnLst>
                                    <p:set>
                                      <p:cBhvr>
                                        <p:cTn id="55" dur="1" fill="hold">
                                          <p:stCondLst>
                                            <p:cond delay="499"/>
                                          </p:stCondLst>
                                        </p:cTn>
                                        <p:tgtEl>
                                          <p:spTgt spid="624657"/>
                                        </p:tgtEl>
                                        <p:attrNameLst>
                                          <p:attrName>style.visibility</p:attrName>
                                        </p:attrNameLst>
                                      </p:cBhvr>
                                      <p:to>
                                        <p:strVal val="visible"/>
                                      </p:to>
                                    </p:set>
                                  </p:childTnLst>
                                </p:cTn>
                              </p:par>
                            </p:childTnLst>
                          </p:cTn>
                        </p:par>
                        <p:par>
                          <p:cTn id="56" fill="hold" nodeType="afterGroup">
                            <p:stCondLst>
                              <p:cond delay="11699"/>
                            </p:stCondLst>
                            <p:childTnLst>
                              <p:par>
                                <p:cTn id="57" presetID="1" presetClass="entr" presetSubtype="0" fill="hold" grpId="0" nodeType="afterEffect">
                                  <p:stCondLst>
                                    <p:cond delay="200"/>
                                  </p:stCondLst>
                                  <p:childTnLst>
                                    <p:set>
                                      <p:cBhvr>
                                        <p:cTn id="58" dur="1" fill="hold">
                                          <p:stCondLst>
                                            <p:cond delay="499"/>
                                          </p:stCondLst>
                                        </p:cTn>
                                        <p:tgtEl>
                                          <p:spTgt spid="624658"/>
                                        </p:tgtEl>
                                        <p:attrNameLst>
                                          <p:attrName>style.visibility</p:attrName>
                                        </p:attrNameLst>
                                      </p:cBhvr>
                                      <p:to>
                                        <p:strVal val="visible"/>
                                      </p:to>
                                    </p:set>
                                  </p:childTnLst>
                                </p:cTn>
                              </p:par>
                            </p:childTnLst>
                          </p:cTn>
                        </p:par>
                        <p:par>
                          <p:cTn id="59" fill="hold" nodeType="afterGroup">
                            <p:stCondLst>
                              <p:cond delay="12399"/>
                            </p:stCondLst>
                            <p:childTnLst>
                              <p:par>
                                <p:cTn id="60" presetID="1" presetClass="entr" presetSubtype="0" fill="hold" grpId="0" nodeType="afterEffect">
                                  <p:stCondLst>
                                    <p:cond delay="200"/>
                                  </p:stCondLst>
                                  <p:childTnLst>
                                    <p:set>
                                      <p:cBhvr>
                                        <p:cTn id="61" dur="1" fill="hold">
                                          <p:stCondLst>
                                            <p:cond delay="499"/>
                                          </p:stCondLst>
                                        </p:cTn>
                                        <p:tgtEl>
                                          <p:spTgt spid="624659"/>
                                        </p:tgtEl>
                                        <p:attrNameLst>
                                          <p:attrName>style.visibility</p:attrName>
                                        </p:attrNameLst>
                                      </p:cBhvr>
                                      <p:to>
                                        <p:strVal val="visible"/>
                                      </p:to>
                                    </p:set>
                                  </p:childTnLst>
                                </p:cTn>
                              </p:par>
                            </p:childTnLst>
                          </p:cTn>
                        </p:par>
                        <p:par>
                          <p:cTn id="62" fill="hold" nodeType="afterGroup">
                            <p:stCondLst>
                              <p:cond delay="13099"/>
                            </p:stCondLst>
                            <p:childTnLst>
                              <p:par>
                                <p:cTn id="63" presetID="1" presetClass="entr" presetSubtype="0" fill="hold" grpId="0" nodeType="afterEffect">
                                  <p:stCondLst>
                                    <p:cond delay="200"/>
                                  </p:stCondLst>
                                  <p:childTnLst>
                                    <p:set>
                                      <p:cBhvr>
                                        <p:cTn id="64" dur="1" fill="hold">
                                          <p:stCondLst>
                                            <p:cond delay="499"/>
                                          </p:stCondLst>
                                        </p:cTn>
                                        <p:tgtEl>
                                          <p:spTgt spid="624660"/>
                                        </p:tgtEl>
                                        <p:attrNameLst>
                                          <p:attrName>style.visibility</p:attrName>
                                        </p:attrNameLst>
                                      </p:cBhvr>
                                      <p:to>
                                        <p:strVal val="visible"/>
                                      </p:to>
                                    </p:set>
                                  </p:childTnLst>
                                </p:cTn>
                              </p:par>
                            </p:childTnLst>
                          </p:cTn>
                        </p:par>
                        <p:par>
                          <p:cTn id="65" fill="hold" nodeType="afterGroup">
                            <p:stCondLst>
                              <p:cond delay="13799"/>
                            </p:stCondLst>
                            <p:childTnLst>
                              <p:par>
                                <p:cTn id="66" presetID="1" presetClass="entr" presetSubtype="0" fill="hold" grpId="0" nodeType="afterEffect">
                                  <p:stCondLst>
                                    <p:cond delay="200"/>
                                  </p:stCondLst>
                                  <p:childTnLst>
                                    <p:set>
                                      <p:cBhvr>
                                        <p:cTn id="67" dur="1" fill="hold">
                                          <p:stCondLst>
                                            <p:cond delay="499"/>
                                          </p:stCondLst>
                                        </p:cTn>
                                        <p:tgtEl>
                                          <p:spTgt spid="624661"/>
                                        </p:tgtEl>
                                        <p:attrNameLst>
                                          <p:attrName>style.visibility</p:attrName>
                                        </p:attrNameLst>
                                      </p:cBhvr>
                                      <p:to>
                                        <p:strVal val="visible"/>
                                      </p:to>
                                    </p:set>
                                  </p:childTnLst>
                                </p:cTn>
                              </p:par>
                            </p:childTnLst>
                          </p:cTn>
                        </p:par>
                        <p:par>
                          <p:cTn id="68" fill="hold" nodeType="afterGroup">
                            <p:stCondLst>
                              <p:cond delay="14499"/>
                            </p:stCondLst>
                            <p:childTnLst>
                              <p:par>
                                <p:cTn id="69" presetID="1" presetClass="entr" presetSubtype="0" fill="hold" grpId="0" nodeType="afterEffect">
                                  <p:stCondLst>
                                    <p:cond delay="200"/>
                                  </p:stCondLst>
                                  <p:childTnLst>
                                    <p:set>
                                      <p:cBhvr>
                                        <p:cTn id="70" dur="1" fill="hold">
                                          <p:stCondLst>
                                            <p:cond delay="499"/>
                                          </p:stCondLst>
                                        </p:cTn>
                                        <p:tgtEl>
                                          <p:spTgt spid="624662"/>
                                        </p:tgtEl>
                                        <p:attrNameLst>
                                          <p:attrName>style.visibility</p:attrName>
                                        </p:attrNameLst>
                                      </p:cBhvr>
                                      <p:to>
                                        <p:strVal val="visible"/>
                                      </p:to>
                                    </p:set>
                                  </p:childTnLst>
                                </p:cTn>
                              </p:par>
                            </p:childTnLst>
                          </p:cTn>
                        </p:par>
                        <p:par>
                          <p:cTn id="71" fill="hold" nodeType="afterGroup">
                            <p:stCondLst>
                              <p:cond delay="15199"/>
                            </p:stCondLst>
                            <p:childTnLst>
                              <p:par>
                                <p:cTn id="72" presetID="1" presetClass="entr" presetSubtype="0" fill="hold" grpId="0" nodeType="afterEffect">
                                  <p:stCondLst>
                                    <p:cond delay="200"/>
                                  </p:stCondLst>
                                  <p:childTnLst>
                                    <p:set>
                                      <p:cBhvr>
                                        <p:cTn id="73" dur="1" fill="hold">
                                          <p:stCondLst>
                                            <p:cond delay="499"/>
                                          </p:stCondLst>
                                        </p:cTn>
                                        <p:tgtEl>
                                          <p:spTgt spid="624663"/>
                                        </p:tgtEl>
                                        <p:attrNameLst>
                                          <p:attrName>style.visibility</p:attrName>
                                        </p:attrNameLst>
                                      </p:cBhvr>
                                      <p:to>
                                        <p:strVal val="visible"/>
                                      </p:to>
                                    </p:set>
                                  </p:childTnLst>
                                </p:cTn>
                              </p:par>
                            </p:childTnLst>
                          </p:cTn>
                        </p:par>
                        <p:par>
                          <p:cTn id="74" fill="hold" nodeType="afterGroup">
                            <p:stCondLst>
                              <p:cond delay="15899"/>
                            </p:stCondLst>
                            <p:childTnLst>
                              <p:par>
                                <p:cTn id="75" presetID="1" presetClass="entr" presetSubtype="0" fill="hold" grpId="0" nodeType="afterEffect">
                                  <p:stCondLst>
                                    <p:cond delay="200"/>
                                  </p:stCondLst>
                                  <p:childTnLst>
                                    <p:set>
                                      <p:cBhvr>
                                        <p:cTn id="76" dur="1" fill="hold">
                                          <p:stCondLst>
                                            <p:cond delay="499"/>
                                          </p:stCondLst>
                                        </p:cTn>
                                        <p:tgtEl>
                                          <p:spTgt spid="624664"/>
                                        </p:tgtEl>
                                        <p:attrNameLst>
                                          <p:attrName>style.visibility</p:attrName>
                                        </p:attrNameLst>
                                      </p:cBhvr>
                                      <p:to>
                                        <p:strVal val="visible"/>
                                      </p:to>
                                    </p:set>
                                  </p:childTnLst>
                                </p:cTn>
                              </p:par>
                            </p:childTnLst>
                          </p:cTn>
                        </p:par>
                        <p:par>
                          <p:cTn id="77" fill="hold" nodeType="afterGroup">
                            <p:stCondLst>
                              <p:cond delay="16599"/>
                            </p:stCondLst>
                            <p:childTnLst>
                              <p:par>
                                <p:cTn id="78" presetID="1" presetClass="entr" presetSubtype="0" fill="hold" grpId="0" nodeType="afterEffect">
                                  <p:stCondLst>
                                    <p:cond delay="200"/>
                                  </p:stCondLst>
                                  <p:childTnLst>
                                    <p:set>
                                      <p:cBhvr>
                                        <p:cTn id="79" dur="1" fill="hold">
                                          <p:stCondLst>
                                            <p:cond delay="499"/>
                                          </p:stCondLst>
                                        </p:cTn>
                                        <p:tgtEl>
                                          <p:spTgt spid="624665"/>
                                        </p:tgtEl>
                                        <p:attrNameLst>
                                          <p:attrName>style.visibility</p:attrName>
                                        </p:attrNameLst>
                                      </p:cBhvr>
                                      <p:to>
                                        <p:strVal val="visible"/>
                                      </p:to>
                                    </p:set>
                                  </p:childTnLst>
                                </p:cTn>
                              </p:par>
                            </p:childTnLst>
                          </p:cTn>
                        </p:par>
                        <p:par>
                          <p:cTn id="80" fill="hold" nodeType="afterGroup">
                            <p:stCondLst>
                              <p:cond delay="17299"/>
                            </p:stCondLst>
                            <p:childTnLst>
                              <p:par>
                                <p:cTn id="81" presetID="1" presetClass="entr" presetSubtype="0" fill="hold" grpId="0" nodeType="afterEffect">
                                  <p:stCondLst>
                                    <p:cond delay="200"/>
                                  </p:stCondLst>
                                  <p:childTnLst>
                                    <p:set>
                                      <p:cBhvr>
                                        <p:cTn id="82" dur="1" fill="hold">
                                          <p:stCondLst>
                                            <p:cond delay="499"/>
                                          </p:stCondLst>
                                        </p:cTn>
                                        <p:tgtEl>
                                          <p:spTgt spid="624666"/>
                                        </p:tgtEl>
                                        <p:attrNameLst>
                                          <p:attrName>style.visibility</p:attrName>
                                        </p:attrNameLst>
                                      </p:cBhvr>
                                      <p:to>
                                        <p:strVal val="visible"/>
                                      </p:to>
                                    </p:set>
                                  </p:childTnLst>
                                </p:cTn>
                              </p:par>
                            </p:childTnLst>
                          </p:cTn>
                        </p:par>
                        <p:par>
                          <p:cTn id="83" fill="hold" nodeType="afterGroup">
                            <p:stCondLst>
                              <p:cond delay="17999"/>
                            </p:stCondLst>
                            <p:childTnLst>
                              <p:par>
                                <p:cTn id="84" presetID="1" presetClass="entr" presetSubtype="0" fill="hold" grpId="0" nodeType="afterEffect">
                                  <p:stCondLst>
                                    <p:cond delay="200"/>
                                  </p:stCondLst>
                                  <p:childTnLst>
                                    <p:set>
                                      <p:cBhvr>
                                        <p:cTn id="85" dur="1" fill="hold">
                                          <p:stCondLst>
                                            <p:cond delay="499"/>
                                          </p:stCondLst>
                                        </p:cTn>
                                        <p:tgtEl>
                                          <p:spTgt spid="624667"/>
                                        </p:tgtEl>
                                        <p:attrNameLst>
                                          <p:attrName>style.visibility</p:attrName>
                                        </p:attrNameLst>
                                      </p:cBhvr>
                                      <p:to>
                                        <p:strVal val="visible"/>
                                      </p:to>
                                    </p:set>
                                  </p:childTnLst>
                                </p:cTn>
                              </p:par>
                            </p:childTnLst>
                          </p:cTn>
                        </p:par>
                        <p:par>
                          <p:cTn id="86" fill="hold" nodeType="afterGroup">
                            <p:stCondLst>
                              <p:cond delay="18699"/>
                            </p:stCondLst>
                            <p:childTnLst>
                              <p:par>
                                <p:cTn id="87" presetID="1" presetClass="entr" presetSubtype="0" fill="hold" grpId="0" nodeType="afterEffect">
                                  <p:stCondLst>
                                    <p:cond delay="200"/>
                                  </p:stCondLst>
                                  <p:childTnLst>
                                    <p:set>
                                      <p:cBhvr>
                                        <p:cTn id="88" dur="1" fill="hold">
                                          <p:stCondLst>
                                            <p:cond delay="499"/>
                                          </p:stCondLst>
                                        </p:cTn>
                                        <p:tgtEl>
                                          <p:spTgt spid="624668"/>
                                        </p:tgtEl>
                                        <p:attrNameLst>
                                          <p:attrName>style.visibility</p:attrName>
                                        </p:attrNameLst>
                                      </p:cBhvr>
                                      <p:to>
                                        <p:strVal val="visible"/>
                                      </p:to>
                                    </p:set>
                                  </p:childTnLst>
                                </p:cTn>
                              </p:par>
                            </p:childTnLst>
                          </p:cTn>
                        </p:par>
                        <p:par>
                          <p:cTn id="89" fill="hold" nodeType="afterGroup">
                            <p:stCondLst>
                              <p:cond delay="19399"/>
                            </p:stCondLst>
                            <p:childTnLst>
                              <p:par>
                                <p:cTn id="90" presetID="1" presetClass="entr" presetSubtype="0" fill="hold" grpId="0" nodeType="afterEffect">
                                  <p:stCondLst>
                                    <p:cond delay="200"/>
                                  </p:stCondLst>
                                  <p:childTnLst>
                                    <p:set>
                                      <p:cBhvr>
                                        <p:cTn id="91" dur="1" fill="hold">
                                          <p:stCondLst>
                                            <p:cond delay="499"/>
                                          </p:stCondLst>
                                        </p:cTn>
                                        <p:tgtEl>
                                          <p:spTgt spid="624669"/>
                                        </p:tgtEl>
                                        <p:attrNameLst>
                                          <p:attrName>style.visibility</p:attrName>
                                        </p:attrNameLst>
                                      </p:cBhvr>
                                      <p:to>
                                        <p:strVal val="visible"/>
                                      </p:to>
                                    </p:set>
                                  </p:childTnLst>
                                </p:cTn>
                              </p:par>
                            </p:childTnLst>
                          </p:cTn>
                        </p:par>
                        <p:par>
                          <p:cTn id="92" fill="hold" nodeType="afterGroup">
                            <p:stCondLst>
                              <p:cond delay="20099"/>
                            </p:stCondLst>
                            <p:childTnLst>
                              <p:par>
                                <p:cTn id="93" presetID="1" presetClass="entr" presetSubtype="0" fill="hold" grpId="0" nodeType="afterEffect">
                                  <p:stCondLst>
                                    <p:cond delay="200"/>
                                  </p:stCondLst>
                                  <p:childTnLst>
                                    <p:set>
                                      <p:cBhvr>
                                        <p:cTn id="94" dur="1" fill="hold">
                                          <p:stCondLst>
                                            <p:cond delay="499"/>
                                          </p:stCondLst>
                                        </p:cTn>
                                        <p:tgtEl>
                                          <p:spTgt spid="624670"/>
                                        </p:tgtEl>
                                        <p:attrNameLst>
                                          <p:attrName>style.visibility</p:attrName>
                                        </p:attrNameLst>
                                      </p:cBhvr>
                                      <p:to>
                                        <p:strVal val="visible"/>
                                      </p:to>
                                    </p:set>
                                  </p:childTnLst>
                                </p:cTn>
                              </p:par>
                            </p:childTnLst>
                          </p:cTn>
                        </p:par>
                        <p:par>
                          <p:cTn id="95" fill="hold" nodeType="afterGroup">
                            <p:stCondLst>
                              <p:cond delay="20799"/>
                            </p:stCondLst>
                            <p:childTnLst>
                              <p:par>
                                <p:cTn id="96" presetID="1" presetClass="entr" presetSubtype="0" fill="hold" grpId="0" nodeType="afterEffect">
                                  <p:stCondLst>
                                    <p:cond delay="200"/>
                                  </p:stCondLst>
                                  <p:childTnLst>
                                    <p:set>
                                      <p:cBhvr>
                                        <p:cTn id="97" dur="1" fill="hold">
                                          <p:stCondLst>
                                            <p:cond delay="499"/>
                                          </p:stCondLst>
                                        </p:cTn>
                                        <p:tgtEl>
                                          <p:spTgt spid="624671"/>
                                        </p:tgtEl>
                                        <p:attrNameLst>
                                          <p:attrName>style.visibility</p:attrName>
                                        </p:attrNameLst>
                                      </p:cBhvr>
                                      <p:to>
                                        <p:strVal val="visible"/>
                                      </p:to>
                                    </p:set>
                                  </p:childTnLst>
                                </p:cTn>
                              </p:par>
                            </p:childTnLst>
                          </p:cTn>
                        </p:par>
                        <p:par>
                          <p:cTn id="98" fill="hold" nodeType="afterGroup">
                            <p:stCondLst>
                              <p:cond delay="21499"/>
                            </p:stCondLst>
                            <p:childTnLst>
                              <p:par>
                                <p:cTn id="99" presetID="22" presetClass="entr" presetSubtype="8" fill="hold" grpId="0" nodeType="afterEffect">
                                  <p:stCondLst>
                                    <p:cond delay="0"/>
                                  </p:stCondLst>
                                  <p:childTnLst>
                                    <p:set>
                                      <p:cBhvr>
                                        <p:cTn id="100" dur="1" fill="hold">
                                          <p:stCondLst>
                                            <p:cond delay="0"/>
                                          </p:stCondLst>
                                        </p:cTn>
                                        <p:tgtEl>
                                          <p:spTgt spid="624705"/>
                                        </p:tgtEl>
                                        <p:attrNameLst>
                                          <p:attrName>style.visibility</p:attrName>
                                        </p:attrNameLst>
                                      </p:cBhvr>
                                      <p:to>
                                        <p:strVal val="visible"/>
                                      </p:to>
                                    </p:set>
                                    <p:animEffect transition="in" filter="wipe(left)">
                                      <p:cBhvr>
                                        <p:cTn id="101" dur="500"/>
                                        <p:tgtEl>
                                          <p:spTgt spid="624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2" grpId="0" animBg="1"/>
      <p:bldP spid="624643" grpId="0" animBg="1"/>
      <p:bldP spid="624644" grpId="0" animBg="1"/>
      <p:bldP spid="624645" grpId="0" animBg="1"/>
      <p:bldP spid="624646" grpId="0" animBg="1"/>
      <p:bldP spid="624647" grpId="0" animBg="1"/>
      <p:bldP spid="624648" grpId="0" animBg="1"/>
      <p:bldP spid="624649" grpId="0" animBg="1"/>
      <p:bldP spid="624650" grpId="0" animBg="1"/>
      <p:bldP spid="624651" grpId="0" animBg="1"/>
      <p:bldP spid="624652" grpId="0" animBg="1"/>
      <p:bldP spid="624653" grpId="0" animBg="1"/>
      <p:bldP spid="624654" grpId="0" animBg="1"/>
      <p:bldP spid="624655" grpId="0" animBg="1"/>
      <p:bldP spid="624656" grpId="0" animBg="1"/>
      <p:bldP spid="624657" grpId="0" animBg="1"/>
      <p:bldP spid="624658" grpId="0" animBg="1"/>
      <p:bldP spid="624659" grpId="0" animBg="1"/>
      <p:bldP spid="624660" grpId="0" animBg="1"/>
      <p:bldP spid="624661" grpId="0" animBg="1"/>
      <p:bldP spid="624662" grpId="0" animBg="1"/>
      <p:bldP spid="624663" grpId="0" animBg="1"/>
      <p:bldP spid="624664" grpId="0" animBg="1"/>
      <p:bldP spid="624665" grpId="0" animBg="1"/>
      <p:bldP spid="624666" grpId="0" animBg="1"/>
      <p:bldP spid="624667" grpId="0" animBg="1"/>
      <p:bldP spid="624668" grpId="0" animBg="1"/>
      <p:bldP spid="624669" grpId="0" animBg="1"/>
      <p:bldP spid="624670" grpId="0" animBg="1"/>
      <p:bldP spid="624671" grpId="0" animBg="1"/>
      <p:bldP spid="6247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6690" name="Group 2"/>
          <p:cNvGrpSpPr>
            <a:grpSpLocks/>
          </p:cNvGrpSpPr>
          <p:nvPr/>
        </p:nvGrpSpPr>
        <p:grpSpPr bwMode="auto">
          <a:xfrm>
            <a:off x="3886200" y="1982788"/>
            <a:ext cx="4724400" cy="2743200"/>
            <a:chOff x="1488" y="1248"/>
            <a:chExt cx="2976" cy="1728"/>
          </a:xfrm>
        </p:grpSpPr>
        <p:sp>
          <p:nvSpPr>
            <p:cNvPr id="626691" name="Oval 3"/>
            <p:cNvSpPr>
              <a:spLocks noChangeArrowheads="1"/>
            </p:cNvSpPr>
            <p:nvPr/>
          </p:nvSpPr>
          <p:spPr bwMode="auto">
            <a:xfrm>
              <a:off x="2496" y="235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2" name="Oval 4"/>
            <p:cNvSpPr>
              <a:spLocks noChangeArrowheads="1"/>
            </p:cNvSpPr>
            <p:nvPr/>
          </p:nvSpPr>
          <p:spPr bwMode="auto">
            <a:xfrm>
              <a:off x="1536"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3" name="Oval 5"/>
            <p:cNvSpPr>
              <a:spLocks noChangeArrowheads="1"/>
            </p:cNvSpPr>
            <p:nvPr/>
          </p:nvSpPr>
          <p:spPr bwMode="auto">
            <a:xfrm>
              <a:off x="1632"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4" name="Oval 6"/>
            <p:cNvSpPr>
              <a:spLocks noChangeArrowheads="1"/>
            </p:cNvSpPr>
            <p:nvPr/>
          </p:nvSpPr>
          <p:spPr bwMode="auto">
            <a:xfrm>
              <a:off x="1728"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5" name="Oval 7"/>
            <p:cNvSpPr>
              <a:spLocks noChangeArrowheads="1"/>
            </p:cNvSpPr>
            <p:nvPr/>
          </p:nvSpPr>
          <p:spPr bwMode="auto">
            <a:xfrm>
              <a:off x="182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6" name="Oval 8"/>
            <p:cNvSpPr>
              <a:spLocks noChangeArrowheads="1"/>
            </p:cNvSpPr>
            <p:nvPr/>
          </p:nvSpPr>
          <p:spPr bwMode="auto">
            <a:xfrm>
              <a:off x="192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7" name="Oval 9"/>
            <p:cNvSpPr>
              <a:spLocks noChangeArrowheads="1"/>
            </p:cNvSpPr>
            <p:nvPr/>
          </p:nvSpPr>
          <p:spPr bwMode="auto">
            <a:xfrm>
              <a:off x="2016"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8" name="Oval 10"/>
            <p:cNvSpPr>
              <a:spLocks noChangeArrowheads="1"/>
            </p:cNvSpPr>
            <p:nvPr/>
          </p:nvSpPr>
          <p:spPr bwMode="auto">
            <a:xfrm>
              <a:off x="2112"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699" name="Oval 11"/>
            <p:cNvSpPr>
              <a:spLocks noChangeArrowheads="1"/>
            </p:cNvSpPr>
            <p:nvPr/>
          </p:nvSpPr>
          <p:spPr bwMode="auto">
            <a:xfrm>
              <a:off x="2208"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0" name="Oval 12"/>
            <p:cNvSpPr>
              <a:spLocks noChangeArrowheads="1"/>
            </p:cNvSpPr>
            <p:nvPr/>
          </p:nvSpPr>
          <p:spPr bwMode="auto">
            <a:xfrm>
              <a:off x="2304"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1" name="Oval 13"/>
            <p:cNvSpPr>
              <a:spLocks noChangeArrowheads="1"/>
            </p:cNvSpPr>
            <p:nvPr/>
          </p:nvSpPr>
          <p:spPr bwMode="auto">
            <a:xfrm>
              <a:off x="2400"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2" name="Oval 14"/>
            <p:cNvSpPr>
              <a:spLocks noChangeArrowheads="1"/>
            </p:cNvSpPr>
            <p:nvPr/>
          </p:nvSpPr>
          <p:spPr bwMode="auto">
            <a:xfrm>
              <a:off x="2592"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3" name="Oval 15"/>
            <p:cNvSpPr>
              <a:spLocks noChangeArrowheads="1"/>
            </p:cNvSpPr>
            <p:nvPr/>
          </p:nvSpPr>
          <p:spPr bwMode="auto">
            <a:xfrm>
              <a:off x="2688"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4" name="Oval 16"/>
            <p:cNvSpPr>
              <a:spLocks noChangeArrowheads="1"/>
            </p:cNvSpPr>
            <p:nvPr/>
          </p:nvSpPr>
          <p:spPr bwMode="auto">
            <a:xfrm>
              <a:off x="2784"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5" name="Oval 17"/>
            <p:cNvSpPr>
              <a:spLocks noChangeArrowheads="1"/>
            </p:cNvSpPr>
            <p:nvPr/>
          </p:nvSpPr>
          <p:spPr bwMode="auto">
            <a:xfrm>
              <a:off x="2880"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6" name="Oval 18"/>
            <p:cNvSpPr>
              <a:spLocks noChangeArrowheads="1"/>
            </p:cNvSpPr>
            <p:nvPr/>
          </p:nvSpPr>
          <p:spPr bwMode="auto">
            <a:xfrm>
              <a:off x="2976"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7" name="Oval 19"/>
            <p:cNvSpPr>
              <a:spLocks noChangeArrowheads="1"/>
            </p:cNvSpPr>
            <p:nvPr/>
          </p:nvSpPr>
          <p:spPr bwMode="auto">
            <a:xfrm>
              <a:off x="3072"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8" name="Oval 20"/>
            <p:cNvSpPr>
              <a:spLocks noChangeArrowheads="1"/>
            </p:cNvSpPr>
            <p:nvPr/>
          </p:nvSpPr>
          <p:spPr bwMode="auto">
            <a:xfrm>
              <a:off x="3168"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09" name="Oval 21"/>
            <p:cNvSpPr>
              <a:spLocks noChangeArrowheads="1"/>
            </p:cNvSpPr>
            <p:nvPr/>
          </p:nvSpPr>
          <p:spPr bwMode="auto">
            <a:xfrm>
              <a:off x="326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0" name="Oval 22"/>
            <p:cNvSpPr>
              <a:spLocks noChangeArrowheads="1"/>
            </p:cNvSpPr>
            <p:nvPr/>
          </p:nvSpPr>
          <p:spPr bwMode="auto">
            <a:xfrm>
              <a:off x="336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1" name="Oval 23"/>
            <p:cNvSpPr>
              <a:spLocks noChangeArrowheads="1"/>
            </p:cNvSpPr>
            <p:nvPr/>
          </p:nvSpPr>
          <p:spPr bwMode="auto">
            <a:xfrm>
              <a:off x="3456"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2" name="Oval 24"/>
            <p:cNvSpPr>
              <a:spLocks noChangeArrowheads="1"/>
            </p:cNvSpPr>
            <p:nvPr/>
          </p:nvSpPr>
          <p:spPr bwMode="auto">
            <a:xfrm>
              <a:off x="3552"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3" name="Oval 25"/>
            <p:cNvSpPr>
              <a:spLocks noChangeArrowheads="1"/>
            </p:cNvSpPr>
            <p:nvPr/>
          </p:nvSpPr>
          <p:spPr bwMode="auto">
            <a:xfrm>
              <a:off x="3648"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4" name="Oval 26"/>
            <p:cNvSpPr>
              <a:spLocks noChangeArrowheads="1"/>
            </p:cNvSpPr>
            <p:nvPr/>
          </p:nvSpPr>
          <p:spPr bwMode="auto">
            <a:xfrm>
              <a:off x="3744"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5" name="Oval 27"/>
            <p:cNvSpPr>
              <a:spLocks noChangeArrowheads="1"/>
            </p:cNvSpPr>
            <p:nvPr/>
          </p:nvSpPr>
          <p:spPr bwMode="auto">
            <a:xfrm>
              <a:off x="384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6" name="Oval 28"/>
            <p:cNvSpPr>
              <a:spLocks noChangeArrowheads="1"/>
            </p:cNvSpPr>
            <p:nvPr/>
          </p:nvSpPr>
          <p:spPr bwMode="auto">
            <a:xfrm>
              <a:off x="3936"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7" name="Oval 29"/>
            <p:cNvSpPr>
              <a:spLocks noChangeArrowheads="1"/>
            </p:cNvSpPr>
            <p:nvPr/>
          </p:nvSpPr>
          <p:spPr bwMode="auto">
            <a:xfrm>
              <a:off x="4032"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8" name="Oval 30"/>
            <p:cNvSpPr>
              <a:spLocks noChangeArrowheads="1"/>
            </p:cNvSpPr>
            <p:nvPr/>
          </p:nvSpPr>
          <p:spPr bwMode="auto">
            <a:xfrm>
              <a:off x="4128"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19" name="Oval 31"/>
            <p:cNvSpPr>
              <a:spLocks noChangeArrowheads="1"/>
            </p:cNvSpPr>
            <p:nvPr/>
          </p:nvSpPr>
          <p:spPr bwMode="auto">
            <a:xfrm>
              <a:off x="422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20" name="Oval 32"/>
            <p:cNvSpPr>
              <a:spLocks noChangeArrowheads="1"/>
            </p:cNvSpPr>
            <p:nvPr/>
          </p:nvSpPr>
          <p:spPr bwMode="auto">
            <a:xfrm>
              <a:off x="4320" y="177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6721" name="Line 33"/>
            <p:cNvSpPr>
              <a:spLocks noChangeShapeType="1"/>
            </p:cNvSpPr>
            <p:nvPr/>
          </p:nvSpPr>
          <p:spPr bwMode="auto">
            <a:xfrm>
              <a:off x="1488" y="211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22" name="Line 34"/>
            <p:cNvSpPr>
              <a:spLocks noChangeShapeType="1"/>
            </p:cNvSpPr>
            <p:nvPr/>
          </p:nvSpPr>
          <p:spPr bwMode="auto">
            <a:xfrm>
              <a:off x="1488" y="163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23" name="Line 35"/>
            <p:cNvSpPr>
              <a:spLocks noChangeShapeType="1"/>
            </p:cNvSpPr>
            <p:nvPr/>
          </p:nvSpPr>
          <p:spPr bwMode="auto">
            <a:xfrm>
              <a:off x="1488" y="259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26724" name="Group 36"/>
            <p:cNvGrpSpPr>
              <a:grpSpLocks/>
            </p:cNvGrpSpPr>
            <p:nvPr/>
          </p:nvGrpSpPr>
          <p:grpSpPr bwMode="auto">
            <a:xfrm>
              <a:off x="1536" y="1440"/>
              <a:ext cx="2928" cy="1344"/>
              <a:chOff x="864" y="1488"/>
              <a:chExt cx="4464" cy="1344"/>
            </a:xfrm>
          </p:grpSpPr>
          <p:grpSp>
            <p:nvGrpSpPr>
              <p:cNvPr id="626725" name="Group 37"/>
              <p:cNvGrpSpPr>
                <a:grpSpLocks/>
              </p:cNvGrpSpPr>
              <p:nvPr/>
            </p:nvGrpSpPr>
            <p:grpSpPr bwMode="auto">
              <a:xfrm>
                <a:off x="864" y="2256"/>
                <a:ext cx="4464" cy="576"/>
                <a:chOff x="960" y="2256"/>
                <a:chExt cx="4464" cy="576"/>
              </a:xfrm>
            </p:grpSpPr>
            <p:sp>
              <p:nvSpPr>
                <p:cNvPr id="626726" name="Line 38"/>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27" name="Line 39"/>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28" name="Line 40"/>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29" name="Line 41"/>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0" name="Line 42"/>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1" name="Line 43"/>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2" name="Line 44"/>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26733" name="Group 45"/>
              <p:cNvGrpSpPr>
                <a:grpSpLocks/>
              </p:cNvGrpSpPr>
              <p:nvPr/>
            </p:nvGrpSpPr>
            <p:grpSpPr bwMode="auto">
              <a:xfrm>
                <a:off x="864" y="1488"/>
                <a:ext cx="4464" cy="576"/>
                <a:chOff x="1008" y="1488"/>
                <a:chExt cx="4464" cy="576"/>
              </a:xfrm>
            </p:grpSpPr>
            <p:sp>
              <p:nvSpPr>
                <p:cNvPr id="626734" name="Line 46"/>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5" name="Line 47"/>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6" name="Line 48"/>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7" name="Line 49"/>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8" name="Line 50"/>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39" name="Line 51"/>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6740" name="Line 52"/>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sp>
          <p:nvSpPr>
            <p:cNvPr id="626741" name="Line 53"/>
            <p:cNvSpPr>
              <a:spLocks noChangeShapeType="1"/>
            </p:cNvSpPr>
            <p:nvPr/>
          </p:nvSpPr>
          <p:spPr bwMode="auto">
            <a:xfrm>
              <a:off x="1536" y="1248"/>
              <a:ext cx="0" cy="1728"/>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626742" name="Oval 54"/>
          <p:cNvSpPr>
            <a:spLocks noChangeArrowheads="1"/>
          </p:cNvSpPr>
          <p:nvPr/>
        </p:nvSpPr>
        <p:spPr bwMode="auto">
          <a:xfrm>
            <a:off x="3554413" y="3944938"/>
            <a:ext cx="342900"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626743" name="Oval 55"/>
          <p:cNvSpPr>
            <a:spLocks noChangeArrowheads="1"/>
          </p:cNvSpPr>
          <p:nvPr/>
        </p:nvSpPr>
        <p:spPr bwMode="auto">
          <a:xfrm>
            <a:off x="3554413" y="2411413"/>
            <a:ext cx="342900" cy="347662"/>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26744" name="Oval 56"/>
          <p:cNvSpPr>
            <a:spLocks noChangeArrowheads="1"/>
          </p:cNvSpPr>
          <p:nvPr/>
        </p:nvSpPr>
        <p:spPr bwMode="auto">
          <a:xfrm>
            <a:off x="3554413" y="3182938"/>
            <a:ext cx="342900"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grpSp>
        <p:nvGrpSpPr>
          <p:cNvPr id="626745" name="Group 57"/>
          <p:cNvGrpSpPr>
            <a:grpSpLocks noChangeAspect="1"/>
          </p:cNvGrpSpPr>
          <p:nvPr/>
        </p:nvGrpSpPr>
        <p:grpSpPr bwMode="auto">
          <a:xfrm flipH="1">
            <a:off x="8083550" y="5153025"/>
            <a:ext cx="382588" cy="914400"/>
            <a:chOff x="768" y="2815"/>
            <a:chExt cx="370" cy="792"/>
          </a:xfrm>
        </p:grpSpPr>
        <p:sp>
          <p:nvSpPr>
            <p:cNvPr id="626746" name="Freeform 58"/>
            <p:cNvSpPr>
              <a:spLocks noChangeAspect="1"/>
            </p:cNvSpPr>
            <p:nvPr/>
          </p:nvSpPr>
          <p:spPr bwMode="auto">
            <a:xfrm>
              <a:off x="873" y="3021"/>
              <a:ext cx="161" cy="280"/>
            </a:xfrm>
            <a:custGeom>
              <a:avLst/>
              <a:gdLst>
                <a:gd name="T0" fmla="*/ 5 w 161"/>
                <a:gd name="T1" fmla="*/ 32 h 280"/>
                <a:gd name="T2" fmla="*/ 11 w 161"/>
                <a:gd name="T3" fmla="*/ 17 h 280"/>
                <a:gd name="T4" fmla="*/ 21 w 161"/>
                <a:gd name="T5" fmla="*/ 8 h 280"/>
                <a:gd name="T6" fmla="*/ 38 w 161"/>
                <a:gd name="T7" fmla="*/ 2 h 280"/>
                <a:gd name="T8" fmla="*/ 59 w 161"/>
                <a:gd name="T9" fmla="*/ 0 h 280"/>
                <a:gd name="T10" fmla="*/ 79 w 161"/>
                <a:gd name="T11" fmla="*/ 4 h 280"/>
                <a:gd name="T12" fmla="*/ 95 w 161"/>
                <a:gd name="T13" fmla="*/ 17 h 280"/>
                <a:gd name="T14" fmla="*/ 111 w 161"/>
                <a:gd name="T15" fmla="*/ 35 h 280"/>
                <a:gd name="T16" fmla="*/ 126 w 161"/>
                <a:gd name="T17" fmla="*/ 60 h 280"/>
                <a:gd name="T18" fmla="*/ 139 w 161"/>
                <a:gd name="T19" fmla="*/ 86 h 280"/>
                <a:gd name="T20" fmla="*/ 151 w 161"/>
                <a:gd name="T21" fmla="*/ 120 h 280"/>
                <a:gd name="T22" fmla="*/ 157 w 161"/>
                <a:gd name="T23" fmla="*/ 151 h 280"/>
                <a:gd name="T24" fmla="*/ 161 w 161"/>
                <a:gd name="T25" fmla="*/ 181 h 280"/>
                <a:gd name="T26" fmla="*/ 161 w 161"/>
                <a:gd name="T27" fmla="*/ 208 h 280"/>
                <a:gd name="T28" fmla="*/ 154 w 161"/>
                <a:gd name="T29" fmla="*/ 231 h 280"/>
                <a:gd name="T30" fmla="*/ 141 w 161"/>
                <a:gd name="T31" fmla="*/ 251 h 280"/>
                <a:gd name="T32" fmla="*/ 129 w 161"/>
                <a:gd name="T33" fmla="*/ 262 h 280"/>
                <a:gd name="T34" fmla="*/ 111 w 161"/>
                <a:gd name="T35" fmla="*/ 274 h 280"/>
                <a:gd name="T36" fmla="*/ 90 w 161"/>
                <a:gd name="T37" fmla="*/ 279 h 280"/>
                <a:gd name="T38" fmla="*/ 70 w 161"/>
                <a:gd name="T39" fmla="*/ 280 h 280"/>
                <a:gd name="T40" fmla="*/ 54 w 161"/>
                <a:gd name="T41" fmla="*/ 275 h 280"/>
                <a:gd name="T42" fmla="*/ 36 w 161"/>
                <a:gd name="T43" fmla="*/ 266 h 280"/>
                <a:gd name="T44" fmla="*/ 25 w 161"/>
                <a:gd name="T45" fmla="*/ 249 h 280"/>
                <a:gd name="T46" fmla="*/ 15 w 161"/>
                <a:gd name="T47" fmla="*/ 226 h 280"/>
                <a:gd name="T48" fmla="*/ 15 w 161"/>
                <a:gd name="T49" fmla="*/ 199 h 280"/>
                <a:gd name="T50" fmla="*/ 20 w 161"/>
                <a:gd name="T51" fmla="*/ 179 h 280"/>
                <a:gd name="T52" fmla="*/ 26 w 161"/>
                <a:gd name="T53" fmla="*/ 154 h 280"/>
                <a:gd name="T54" fmla="*/ 31 w 161"/>
                <a:gd name="T55" fmla="*/ 130 h 280"/>
                <a:gd name="T56" fmla="*/ 30 w 161"/>
                <a:gd name="T57" fmla="*/ 113 h 280"/>
                <a:gd name="T58" fmla="*/ 25 w 161"/>
                <a:gd name="T59" fmla="*/ 94 h 280"/>
                <a:gd name="T60" fmla="*/ 13 w 161"/>
                <a:gd name="T61" fmla="*/ 79 h 280"/>
                <a:gd name="T62" fmla="*/ 3 w 161"/>
                <a:gd name="T63" fmla="*/ 64 h 280"/>
                <a:gd name="T64" fmla="*/ 0 w 161"/>
                <a:gd name="T65" fmla="*/ 47 h 280"/>
                <a:gd name="T66" fmla="*/ 5 w 161"/>
                <a:gd name="T67" fmla="*/ 3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80">
                  <a:moveTo>
                    <a:pt x="5" y="32"/>
                  </a:moveTo>
                  <a:lnTo>
                    <a:pt x="11" y="17"/>
                  </a:lnTo>
                  <a:lnTo>
                    <a:pt x="21" y="8"/>
                  </a:lnTo>
                  <a:lnTo>
                    <a:pt x="38" y="2"/>
                  </a:lnTo>
                  <a:lnTo>
                    <a:pt x="59" y="0"/>
                  </a:lnTo>
                  <a:lnTo>
                    <a:pt x="79" y="4"/>
                  </a:lnTo>
                  <a:lnTo>
                    <a:pt x="95" y="17"/>
                  </a:lnTo>
                  <a:lnTo>
                    <a:pt x="111" y="35"/>
                  </a:lnTo>
                  <a:lnTo>
                    <a:pt x="126" y="60"/>
                  </a:lnTo>
                  <a:lnTo>
                    <a:pt x="139" y="86"/>
                  </a:lnTo>
                  <a:lnTo>
                    <a:pt x="151" y="120"/>
                  </a:lnTo>
                  <a:lnTo>
                    <a:pt x="157" y="151"/>
                  </a:lnTo>
                  <a:lnTo>
                    <a:pt x="161" y="181"/>
                  </a:lnTo>
                  <a:lnTo>
                    <a:pt x="161" y="208"/>
                  </a:lnTo>
                  <a:lnTo>
                    <a:pt x="154" y="231"/>
                  </a:lnTo>
                  <a:lnTo>
                    <a:pt x="141" y="251"/>
                  </a:lnTo>
                  <a:lnTo>
                    <a:pt x="129" y="262"/>
                  </a:lnTo>
                  <a:lnTo>
                    <a:pt x="111" y="274"/>
                  </a:lnTo>
                  <a:lnTo>
                    <a:pt x="90" y="279"/>
                  </a:lnTo>
                  <a:lnTo>
                    <a:pt x="70" y="280"/>
                  </a:lnTo>
                  <a:lnTo>
                    <a:pt x="54" y="275"/>
                  </a:lnTo>
                  <a:lnTo>
                    <a:pt x="36" y="266"/>
                  </a:lnTo>
                  <a:lnTo>
                    <a:pt x="25" y="249"/>
                  </a:lnTo>
                  <a:lnTo>
                    <a:pt x="15" y="226"/>
                  </a:lnTo>
                  <a:lnTo>
                    <a:pt x="15" y="199"/>
                  </a:lnTo>
                  <a:lnTo>
                    <a:pt x="20" y="179"/>
                  </a:lnTo>
                  <a:lnTo>
                    <a:pt x="26" y="154"/>
                  </a:lnTo>
                  <a:lnTo>
                    <a:pt x="31" y="130"/>
                  </a:lnTo>
                  <a:lnTo>
                    <a:pt x="30" y="113"/>
                  </a:lnTo>
                  <a:lnTo>
                    <a:pt x="25" y="94"/>
                  </a:lnTo>
                  <a:lnTo>
                    <a:pt x="13" y="79"/>
                  </a:lnTo>
                  <a:lnTo>
                    <a:pt x="3" y="64"/>
                  </a:lnTo>
                  <a:lnTo>
                    <a:pt x="0" y="47"/>
                  </a:lnTo>
                  <a:lnTo>
                    <a:pt x="5" y="32"/>
                  </a:lnTo>
                  <a:close/>
                </a:path>
              </a:pathLst>
            </a:custGeom>
            <a:solidFill>
              <a:srgbClr val="000000"/>
            </a:solidFill>
            <a:ln w="9525">
              <a:solidFill>
                <a:srgbClr val="0B002E"/>
              </a:solidFill>
              <a:round/>
              <a:headEnd/>
              <a:tailEnd/>
            </a:ln>
          </p:spPr>
          <p:txBody>
            <a:bodyPr/>
            <a:lstStyle/>
            <a:p>
              <a:endParaRPr lang="fr-FR" dirty="0"/>
            </a:p>
          </p:txBody>
        </p:sp>
        <p:sp>
          <p:nvSpPr>
            <p:cNvPr id="626747" name="Freeform 59"/>
            <p:cNvSpPr>
              <a:spLocks noChangeAspect="1"/>
            </p:cNvSpPr>
            <p:nvPr/>
          </p:nvSpPr>
          <p:spPr bwMode="auto">
            <a:xfrm>
              <a:off x="919" y="3026"/>
              <a:ext cx="219" cy="350"/>
            </a:xfrm>
            <a:custGeom>
              <a:avLst/>
              <a:gdLst>
                <a:gd name="T0" fmla="*/ 68 w 219"/>
                <a:gd name="T1" fmla="*/ 25 h 350"/>
                <a:gd name="T2" fmla="*/ 119 w 219"/>
                <a:gd name="T3" fmla="*/ 94 h 350"/>
                <a:gd name="T4" fmla="*/ 165 w 219"/>
                <a:gd name="T5" fmla="*/ 193 h 350"/>
                <a:gd name="T6" fmla="*/ 188 w 219"/>
                <a:gd name="T7" fmla="*/ 285 h 350"/>
                <a:gd name="T8" fmla="*/ 191 w 219"/>
                <a:gd name="T9" fmla="*/ 293 h 350"/>
                <a:gd name="T10" fmla="*/ 196 w 219"/>
                <a:gd name="T11" fmla="*/ 300 h 350"/>
                <a:gd name="T12" fmla="*/ 201 w 219"/>
                <a:gd name="T13" fmla="*/ 308 h 350"/>
                <a:gd name="T14" fmla="*/ 207 w 219"/>
                <a:gd name="T15" fmla="*/ 314 h 350"/>
                <a:gd name="T16" fmla="*/ 215 w 219"/>
                <a:gd name="T17" fmla="*/ 319 h 350"/>
                <a:gd name="T18" fmla="*/ 216 w 219"/>
                <a:gd name="T19" fmla="*/ 327 h 350"/>
                <a:gd name="T20" fmla="*/ 219 w 219"/>
                <a:gd name="T21" fmla="*/ 335 h 350"/>
                <a:gd name="T22" fmla="*/ 219 w 219"/>
                <a:gd name="T23" fmla="*/ 342 h 350"/>
                <a:gd name="T24" fmla="*/ 211 w 219"/>
                <a:gd name="T25" fmla="*/ 349 h 350"/>
                <a:gd name="T26" fmla="*/ 203 w 219"/>
                <a:gd name="T27" fmla="*/ 350 h 350"/>
                <a:gd name="T28" fmla="*/ 196 w 219"/>
                <a:gd name="T29" fmla="*/ 347 h 350"/>
                <a:gd name="T30" fmla="*/ 188 w 219"/>
                <a:gd name="T31" fmla="*/ 339 h 350"/>
                <a:gd name="T32" fmla="*/ 183 w 219"/>
                <a:gd name="T33" fmla="*/ 331 h 350"/>
                <a:gd name="T34" fmla="*/ 179 w 219"/>
                <a:gd name="T35" fmla="*/ 323 h 350"/>
                <a:gd name="T36" fmla="*/ 178 w 219"/>
                <a:gd name="T37" fmla="*/ 316 h 350"/>
                <a:gd name="T38" fmla="*/ 173 w 219"/>
                <a:gd name="T39" fmla="*/ 308 h 350"/>
                <a:gd name="T40" fmla="*/ 165 w 219"/>
                <a:gd name="T41" fmla="*/ 308 h 350"/>
                <a:gd name="T42" fmla="*/ 162 w 219"/>
                <a:gd name="T43" fmla="*/ 316 h 350"/>
                <a:gd name="T44" fmla="*/ 153 w 219"/>
                <a:gd name="T45" fmla="*/ 317 h 350"/>
                <a:gd name="T46" fmla="*/ 145 w 219"/>
                <a:gd name="T47" fmla="*/ 316 h 350"/>
                <a:gd name="T48" fmla="*/ 137 w 219"/>
                <a:gd name="T49" fmla="*/ 309 h 350"/>
                <a:gd name="T50" fmla="*/ 132 w 219"/>
                <a:gd name="T51" fmla="*/ 301 h 350"/>
                <a:gd name="T52" fmla="*/ 130 w 219"/>
                <a:gd name="T53" fmla="*/ 293 h 350"/>
                <a:gd name="T54" fmla="*/ 129 w 219"/>
                <a:gd name="T55" fmla="*/ 286 h 350"/>
                <a:gd name="T56" fmla="*/ 131 w 219"/>
                <a:gd name="T57" fmla="*/ 278 h 350"/>
                <a:gd name="T58" fmla="*/ 139 w 219"/>
                <a:gd name="T59" fmla="*/ 272 h 350"/>
                <a:gd name="T60" fmla="*/ 148 w 219"/>
                <a:gd name="T61" fmla="*/ 268 h 350"/>
                <a:gd name="T62" fmla="*/ 155 w 219"/>
                <a:gd name="T63" fmla="*/ 262 h 350"/>
                <a:gd name="T64" fmla="*/ 157 w 219"/>
                <a:gd name="T65" fmla="*/ 254 h 350"/>
                <a:gd name="T66" fmla="*/ 155 w 219"/>
                <a:gd name="T67" fmla="*/ 229 h 350"/>
                <a:gd name="T68" fmla="*/ 124 w 219"/>
                <a:gd name="T69" fmla="*/ 143 h 350"/>
                <a:gd name="T70" fmla="*/ 55 w 219"/>
                <a:gd name="T71" fmla="*/ 56 h 350"/>
                <a:gd name="T72" fmla="*/ 0 w 219"/>
                <a:gd name="T73" fmla="*/ 21 h 350"/>
                <a:gd name="T74" fmla="*/ 28 w 219"/>
                <a:gd name="T7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350">
                  <a:moveTo>
                    <a:pt x="28" y="0"/>
                  </a:moveTo>
                  <a:lnTo>
                    <a:pt x="68" y="25"/>
                  </a:lnTo>
                  <a:lnTo>
                    <a:pt x="93" y="51"/>
                  </a:lnTo>
                  <a:lnTo>
                    <a:pt x="119" y="94"/>
                  </a:lnTo>
                  <a:lnTo>
                    <a:pt x="144" y="144"/>
                  </a:lnTo>
                  <a:lnTo>
                    <a:pt x="165" y="193"/>
                  </a:lnTo>
                  <a:lnTo>
                    <a:pt x="180" y="249"/>
                  </a:lnTo>
                  <a:lnTo>
                    <a:pt x="188" y="285"/>
                  </a:lnTo>
                  <a:lnTo>
                    <a:pt x="188" y="288"/>
                  </a:lnTo>
                  <a:lnTo>
                    <a:pt x="191" y="293"/>
                  </a:lnTo>
                  <a:lnTo>
                    <a:pt x="193" y="296"/>
                  </a:lnTo>
                  <a:lnTo>
                    <a:pt x="196" y="300"/>
                  </a:lnTo>
                  <a:lnTo>
                    <a:pt x="199" y="304"/>
                  </a:lnTo>
                  <a:lnTo>
                    <a:pt x="201" y="308"/>
                  </a:lnTo>
                  <a:lnTo>
                    <a:pt x="203" y="311"/>
                  </a:lnTo>
                  <a:lnTo>
                    <a:pt x="207" y="314"/>
                  </a:lnTo>
                  <a:lnTo>
                    <a:pt x="211" y="317"/>
                  </a:lnTo>
                  <a:lnTo>
                    <a:pt x="215" y="319"/>
                  </a:lnTo>
                  <a:lnTo>
                    <a:pt x="216" y="323"/>
                  </a:lnTo>
                  <a:lnTo>
                    <a:pt x="216" y="327"/>
                  </a:lnTo>
                  <a:lnTo>
                    <a:pt x="219" y="331"/>
                  </a:lnTo>
                  <a:lnTo>
                    <a:pt x="219" y="335"/>
                  </a:lnTo>
                  <a:lnTo>
                    <a:pt x="219" y="339"/>
                  </a:lnTo>
                  <a:lnTo>
                    <a:pt x="219" y="342"/>
                  </a:lnTo>
                  <a:lnTo>
                    <a:pt x="216" y="347"/>
                  </a:lnTo>
                  <a:lnTo>
                    <a:pt x="211" y="349"/>
                  </a:lnTo>
                  <a:lnTo>
                    <a:pt x="207" y="350"/>
                  </a:lnTo>
                  <a:lnTo>
                    <a:pt x="203" y="350"/>
                  </a:lnTo>
                  <a:lnTo>
                    <a:pt x="199" y="350"/>
                  </a:lnTo>
                  <a:lnTo>
                    <a:pt x="196" y="347"/>
                  </a:lnTo>
                  <a:lnTo>
                    <a:pt x="191" y="342"/>
                  </a:lnTo>
                  <a:lnTo>
                    <a:pt x="188" y="339"/>
                  </a:lnTo>
                  <a:lnTo>
                    <a:pt x="186" y="335"/>
                  </a:lnTo>
                  <a:lnTo>
                    <a:pt x="183" y="331"/>
                  </a:lnTo>
                  <a:lnTo>
                    <a:pt x="183" y="327"/>
                  </a:lnTo>
                  <a:lnTo>
                    <a:pt x="179" y="323"/>
                  </a:lnTo>
                  <a:lnTo>
                    <a:pt x="178" y="319"/>
                  </a:lnTo>
                  <a:lnTo>
                    <a:pt x="178" y="316"/>
                  </a:lnTo>
                  <a:lnTo>
                    <a:pt x="176" y="311"/>
                  </a:lnTo>
                  <a:lnTo>
                    <a:pt x="173" y="308"/>
                  </a:lnTo>
                  <a:lnTo>
                    <a:pt x="168" y="305"/>
                  </a:lnTo>
                  <a:lnTo>
                    <a:pt x="165" y="308"/>
                  </a:lnTo>
                  <a:lnTo>
                    <a:pt x="163" y="311"/>
                  </a:lnTo>
                  <a:lnTo>
                    <a:pt x="162" y="316"/>
                  </a:lnTo>
                  <a:lnTo>
                    <a:pt x="157" y="316"/>
                  </a:lnTo>
                  <a:lnTo>
                    <a:pt x="153" y="317"/>
                  </a:lnTo>
                  <a:lnTo>
                    <a:pt x="149" y="317"/>
                  </a:lnTo>
                  <a:lnTo>
                    <a:pt x="145" y="316"/>
                  </a:lnTo>
                  <a:lnTo>
                    <a:pt x="142" y="313"/>
                  </a:lnTo>
                  <a:lnTo>
                    <a:pt x="137" y="309"/>
                  </a:lnTo>
                  <a:lnTo>
                    <a:pt x="134" y="305"/>
                  </a:lnTo>
                  <a:lnTo>
                    <a:pt x="132" y="301"/>
                  </a:lnTo>
                  <a:lnTo>
                    <a:pt x="131" y="298"/>
                  </a:lnTo>
                  <a:lnTo>
                    <a:pt x="130" y="293"/>
                  </a:lnTo>
                  <a:lnTo>
                    <a:pt x="129" y="290"/>
                  </a:lnTo>
                  <a:lnTo>
                    <a:pt x="129" y="286"/>
                  </a:lnTo>
                  <a:lnTo>
                    <a:pt x="130" y="282"/>
                  </a:lnTo>
                  <a:lnTo>
                    <a:pt x="131" y="278"/>
                  </a:lnTo>
                  <a:lnTo>
                    <a:pt x="135" y="275"/>
                  </a:lnTo>
                  <a:lnTo>
                    <a:pt x="139" y="272"/>
                  </a:lnTo>
                  <a:lnTo>
                    <a:pt x="144" y="269"/>
                  </a:lnTo>
                  <a:lnTo>
                    <a:pt x="148" y="268"/>
                  </a:lnTo>
                  <a:lnTo>
                    <a:pt x="152" y="265"/>
                  </a:lnTo>
                  <a:lnTo>
                    <a:pt x="155" y="262"/>
                  </a:lnTo>
                  <a:lnTo>
                    <a:pt x="155" y="257"/>
                  </a:lnTo>
                  <a:lnTo>
                    <a:pt x="157" y="254"/>
                  </a:lnTo>
                  <a:lnTo>
                    <a:pt x="160" y="250"/>
                  </a:lnTo>
                  <a:lnTo>
                    <a:pt x="155" y="229"/>
                  </a:lnTo>
                  <a:lnTo>
                    <a:pt x="142" y="187"/>
                  </a:lnTo>
                  <a:lnTo>
                    <a:pt x="124" y="143"/>
                  </a:lnTo>
                  <a:lnTo>
                    <a:pt x="91" y="92"/>
                  </a:lnTo>
                  <a:lnTo>
                    <a:pt x="55" y="56"/>
                  </a:lnTo>
                  <a:lnTo>
                    <a:pt x="13" y="38"/>
                  </a:lnTo>
                  <a:lnTo>
                    <a:pt x="0" y="21"/>
                  </a:lnTo>
                  <a:lnTo>
                    <a:pt x="8" y="5"/>
                  </a:lnTo>
                  <a:lnTo>
                    <a:pt x="28" y="0"/>
                  </a:lnTo>
                  <a:close/>
                </a:path>
              </a:pathLst>
            </a:custGeom>
            <a:solidFill>
              <a:srgbClr val="000000"/>
            </a:solidFill>
            <a:ln w="9525">
              <a:solidFill>
                <a:srgbClr val="0B002E"/>
              </a:solidFill>
              <a:round/>
              <a:headEnd/>
              <a:tailEnd/>
            </a:ln>
          </p:spPr>
          <p:txBody>
            <a:bodyPr/>
            <a:lstStyle/>
            <a:p>
              <a:endParaRPr lang="fr-FR" dirty="0"/>
            </a:p>
          </p:txBody>
        </p:sp>
        <p:sp>
          <p:nvSpPr>
            <p:cNvPr id="626748" name="Freeform 60"/>
            <p:cNvSpPr>
              <a:spLocks noChangeAspect="1"/>
            </p:cNvSpPr>
            <p:nvPr/>
          </p:nvSpPr>
          <p:spPr bwMode="auto">
            <a:xfrm>
              <a:off x="780" y="3044"/>
              <a:ext cx="145" cy="255"/>
            </a:xfrm>
            <a:custGeom>
              <a:avLst/>
              <a:gdLst>
                <a:gd name="T0" fmla="*/ 65 w 145"/>
                <a:gd name="T1" fmla="*/ 38 h 255"/>
                <a:gd name="T2" fmla="*/ 100 w 145"/>
                <a:gd name="T3" fmla="*/ 9 h 255"/>
                <a:gd name="T4" fmla="*/ 126 w 145"/>
                <a:gd name="T5" fmla="*/ 0 h 255"/>
                <a:gd name="T6" fmla="*/ 141 w 145"/>
                <a:gd name="T7" fmla="*/ 4 h 255"/>
                <a:gd name="T8" fmla="*/ 141 w 145"/>
                <a:gd name="T9" fmla="*/ 8 h 255"/>
                <a:gd name="T10" fmla="*/ 145 w 145"/>
                <a:gd name="T11" fmla="*/ 27 h 255"/>
                <a:gd name="T12" fmla="*/ 127 w 145"/>
                <a:gd name="T13" fmla="*/ 46 h 255"/>
                <a:gd name="T14" fmla="*/ 114 w 145"/>
                <a:gd name="T15" fmla="*/ 54 h 255"/>
                <a:gd name="T16" fmla="*/ 111 w 145"/>
                <a:gd name="T17" fmla="*/ 56 h 255"/>
                <a:gd name="T18" fmla="*/ 106 w 145"/>
                <a:gd name="T19" fmla="*/ 56 h 255"/>
                <a:gd name="T20" fmla="*/ 103 w 145"/>
                <a:gd name="T21" fmla="*/ 56 h 255"/>
                <a:gd name="T22" fmla="*/ 99 w 145"/>
                <a:gd name="T23" fmla="*/ 57 h 255"/>
                <a:gd name="T24" fmla="*/ 93 w 145"/>
                <a:gd name="T25" fmla="*/ 58 h 255"/>
                <a:gd name="T26" fmla="*/ 88 w 145"/>
                <a:gd name="T27" fmla="*/ 59 h 255"/>
                <a:gd name="T28" fmla="*/ 85 w 145"/>
                <a:gd name="T29" fmla="*/ 61 h 255"/>
                <a:gd name="T30" fmla="*/ 80 w 145"/>
                <a:gd name="T31" fmla="*/ 63 h 255"/>
                <a:gd name="T32" fmla="*/ 75 w 145"/>
                <a:gd name="T33" fmla="*/ 67 h 255"/>
                <a:gd name="T34" fmla="*/ 59 w 145"/>
                <a:gd name="T35" fmla="*/ 79 h 255"/>
                <a:gd name="T36" fmla="*/ 36 w 145"/>
                <a:gd name="T37" fmla="*/ 106 h 255"/>
                <a:gd name="T38" fmla="*/ 27 w 145"/>
                <a:gd name="T39" fmla="*/ 126 h 255"/>
                <a:gd name="T40" fmla="*/ 26 w 145"/>
                <a:gd name="T41" fmla="*/ 130 h 255"/>
                <a:gd name="T42" fmla="*/ 26 w 145"/>
                <a:gd name="T43" fmla="*/ 134 h 255"/>
                <a:gd name="T44" fmla="*/ 29 w 145"/>
                <a:gd name="T45" fmla="*/ 136 h 255"/>
                <a:gd name="T46" fmla="*/ 31 w 145"/>
                <a:gd name="T47" fmla="*/ 141 h 255"/>
                <a:gd name="T48" fmla="*/ 34 w 145"/>
                <a:gd name="T49" fmla="*/ 141 h 255"/>
                <a:gd name="T50" fmla="*/ 60 w 145"/>
                <a:gd name="T51" fmla="*/ 152 h 255"/>
                <a:gd name="T52" fmla="*/ 103 w 145"/>
                <a:gd name="T53" fmla="*/ 170 h 255"/>
                <a:gd name="T54" fmla="*/ 116 w 145"/>
                <a:gd name="T55" fmla="*/ 179 h 255"/>
                <a:gd name="T56" fmla="*/ 119 w 145"/>
                <a:gd name="T57" fmla="*/ 190 h 255"/>
                <a:gd name="T58" fmla="*/ 117 w 145"/>
                <a:gd name="T59" fmla="*/ 205 h 255"/>
                <a:gd name="T60" fmla="*/ 85 w 145"/>
                <a:gd name="T61" fmla="*/ 234 h 255"/>
                <a:gd name="T62" fmla="*/ 82 w 145"/>
                <a:gd name="T63" fmla="*/ 239 h 255"/>
                <a:gd name="T64" fmla="*/ 78 w 145"/>
                <a:gd name="T65" fmla="*/ 242 h 255"/>
                <a:gd name="T66" fmla="*/ 73 w 145"/>
                <a:gd name="T67" fmla="*/ 249 h 255"/>
                <a:gd name="T68" fmla="*/ 64 w 145"/>
                <a:gd name="T69" fmla="*/ 255 h 255"/>
                <a:gd name="T70" fmla="*/ 55 w 145"/>
                <a:gd name="T71" fmla="*/ 255 h 255"/>
                <a:gd name="T72" fmla="*/ 47 w 145"/>
                <a:gd name="T73" fmla="*/ 251 h 255"/>
                <a:gd name="T74" fmla="*/ 47 w 145"/>
                <a:gd name="T75" fmla="*/ 244 h 255"/>
                <a:gd name="T76" fmla="*/ 49 w 145"/>
                <a:gd name="T77" fmla="*/ 234 h 255"/>
                <a:gd name="T78" fmla="*/ 51 w 145"/>
                <a:gd name="T79" fmla="*/ 227 h 255"/>
                <a:gd name="T80" fmla="*/ 57 w 145"/>
                <a:gd name="T81" fmla="*/ 223 h 255"/>
                <a:gd name="T82" fmla="*/ 67 w 145"/>
                <a:gd name="T83" fmla="*/ 219 h 255"/>
                <a:gd name="T84" fmla="*/ 86 w 145"/>
                <a:gd name="T85" fmla="*/ 200 h 255"/>
                <a:gd name="T86" fmla="*/ 82 w 145"/>
                <a:gd name="T87" fmla="*/ 185 h 255"/>
                <a:gd name="T88" fmla="*/ 23 w 145"/>
                <a:gd name="T89" fmla="*/ 159 h 255"/>
                <a:gd name="T90" fmla="*/ 9 w 145"/>
                <a:gd name="T91" fmla="*/ 151 h 255"/>
                <a:gd name="T92" fmla="*/ 0 w 145"/>
                <a:gd name="T93" fmla="*/ 142 h 255"/>
                <a:gd name="T94" fmla="*/ 3 w 145"/>
                <a:gd name="T95" fmla="*/ 118 h 255"/>
                <a:gd name="T96" fmla="*/ 21 w 145"/>
                <a:gd name="T97" fmla="*/ 87 h 255"/>
                <a:gd name="T98" fmla="*/ 37 w 145"/>
                <a:gd name="T99" fmla="*/ 64 h 255"/>
                <a:gd name="T100" fmla="*/ 51 w 145"/>
                <a:gd name="T101" fmla="*/ 51 h 255"/>
                <a:gd name="T102" fmla="*/ 65 w 145"/>
                <a:gd name="T103" fmla="*/ 3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255">
                  <a:moveTo>
                    <a:pt x="65" y="38"/>
                  </a:moveTo>
                  <a:lnTo>
                    <a:pt x="100" y="9"/>
                  </a:lnTo>
                  <a:lnTo>
                    <a:pt x="126" y="0"/>
                  </a:lnTo>
                  <a:lnTo>
                    <a:pt x="141" y="4"/>
                  </a:lnTo>
                  <a:lnTo>
                    <a:pt x="141" y="8"/>
                  </a:lnTo>
                  <a:lnTo>
                    <a:pt x="145" y="27"/>
                  </a:lnTo>
                  <a:lnTo>
                    <a:pt x="127" y="46"/>
                  </a:lnTo>
                  <a:lnTo>
                    <a:pt x="114" y="54"/>
                  </a:lnTo>
                  <a:lnTo>
                    <a:pt x="111" y="56"/>
                  </a:lnTo>
                  <a:lnTo>
                    <a:pt x="106" y="56"/>
                  </a:lnTo>
                  <a:lnTo>
                    <a:pt x="103" y="56"/>
                  </a:lnTo>
                  <a:lnTo>
                    <a:pt x="99" y="57"/>
                  </a:lnTo>
                  <a:lnTo>
                    <a:pt x="93" y="58"/>
                  </a:lnTo>
                  <a:lnTo>
                    <a:pt x="88" y="59"/>
                  </a:lnTo>
                  <a:lnTo>
                    <a:pt x="85" y="61"/>
                  </a:lnTo>
                  <a:lnTo>
                    <a:pt x="80" y="63"/>
                  </a:lnTo>
                  <a:lnTo>
                    <a:pt x="75" y="67"/>
                  </a:lnTo>
                  <a:lnTo>
                    <a:pt x="59" y="79"/>
                  </a:lnTo>
                  <a:lnTo>
                    <a:pt x="36" y="106"/>
                  </a:lnTo>
                  <a:lnTo>
                    <a:pt x="27" y="126"/>
                  </a:lnTo>
                  <a:lnTo>
                    <a:pt x="26" y="130"/>
                  </a:lnTo>
                  <a:lnTo>
                    <a:pt x="26" y="134"/>
                  </a:lnTo>
                  <a:lnTo>
                    <a:pt x="29" y="136"/>
                  </a:lnTo>
                  <a:lnTo>
                    <a:pt x="31" y="141"/>
                  </a:lnTo>
                  <a:lnTo>
                    <a:pt x="34" y="141"/>
                  </a:lnTo>
                  <a:lnTo>
                    <a:pt x="60" y="152"/>
                  </a:lnTo>
                  <a:lnTo>
                    <a:pt x="103" y="170"/>
                  </a:lnTo>
                  <a:lnTo>
                    <a:pt x="116" y="179"/>
                  </a:lnTo>
                  <a:lnTo>
                    <a:pt x="119" y="190"/>
                  </a:lnTo>
                  <a:lnTo>
                    <a:pt x="117" y="205"/>
                  </a:lnTo>
                  <a:lnTo>
                    <a:pt x="85" y="234"/>
                  </a:lnTo>
                  <a:lnTo>
                    <a:pt x="82" y="239"/>
                  </a:lnTo>
                  <a:lnTo>
                    <a:pt x="78" y="242"/>
                  </a:lnTo>
                  <a:lnTo>
                    <a:pt x="73" y="249"/>
                  </a:lnTo>
                  <a:lnTo>
                    <a:pt x="64" y="255"/>
                  </a:lnTo>
                  <a:lnTo>
                    <a:pt x="55" y="255"/>
                  </a:lnTo>
                  <a:lnTo>
                    <a:pt x="47" y="251"/>
                  </a:lnTo>
                  <a:lnTo>
                    <a:pt x="47" y="244"/>
                  </a:lnTo>
                  <a:lnTo>
                    <a:pt x="49" y="234"/>
                  </a:lnTo>
                  <a:lnTo>
                    <a:pt x="51" y="227"/>
                  </a:lnTo>
                  <a:lnTo>
                    <a:pt x="57" y="223"/>
                  </a:lnTo>
                  <a:lnTo>
                    <a:pt x="67" y="219"/>
                  </a:lnTo>
                  <a:lnTo>
                    <a:pt x="86" y="200"/>
                  </a:lnTo>
                  <a:lnTo>
                    <a:pt x="82" y="185"/>
                  </a:lnTo>
                  <a:lnTo>
                    <a:pt x="23" y="159"/>
                  </a:lnTo>
                  <a:lnTo>
                    <a:pt x="9" y="151"/>
                  </a:lnTo>
                  <a:lnTo>
                    <a:pt x="0" y="142"/>
                  </a:lnTo>
                  <a:lnTo>
                    <a:pt x="3" y="118"/>
                  </a:lnTo>
                  <a:lnTo>
                    <a:pt x="21" y="87"/>
                  </a:lnTo>
                  <a:lnTo>
                    <a:pt x="37" y="64"/>
                  </a:lnTo>
                  <a:lnTo>
                    <a:pt x="51" y="51"/>
                  </a:lnTo>
                  <a:lnTo>
                    <a:pt x="65" y="38"/>
                  </a:lnTo>
                  <a:close/>
                </a:path>
              </a:pathLst>
            </a:custGeom>
            <a:solidFill>
              <a:srgbClr val="000000"/>
            </a:solidFill>
            <a:ln w="9525">
              <a:solidFill>
                <a:srgbClr val="0B002E"/>
              </a:solidFill>
              <a:round/>
              <a:headEnd/>
              <a:tailEnd/>
            </a:ln>
          </p:spPr>
          <p:txBody>
            <a:bodyPr/>
            <a:lstStyle/>
            <a:p>
              <a:endParaRPr lang="fr-FR" dirty="0"/>
            </a:p>
          </p:txBody>
        </p:sp>
        <p:sp>
          <p:nvSpPr>
            <p:cNvPr id="626749" name="Freeform 61"/>
            <p:cNvSpPr>
              <a:spLocks noChangeAspect="1"/>
            </p:cNvSpPr>
            <p:nvPr/>
          </p:nvSpPr>
          <p:spPr bwMode="auto">
            <a:xfrm>
              <a:off x="768" y="2815"/>
              <a:ext cx="244" cy="193"/>
            </a:xfrm>
            <a:custGeom>
              <a:avLst/>
              <a:gdLst>
                <a:gd name="T0" fmla="*/ 26 w 244"/>
                <a:gd name="T1" fmla="*/ 15 h 193"/>
                <a:gd name="T2" fmla="*/ 46 w 244"/>
                <a:gd name="T3" fmla="*/ 5 h 193"/>
                <a:gd name="T4" fmla="*/ 70 w 244"/>
                <a:gd name="T5" fmla="*/ 0 h 193"/>
                <a:gd name="T6" fmla="*/ 92 w 244"/>
                <a:gd name="T7" fmla="*/ 0 h 193"/>
                <a:gd name="T8" fmla="*/ 113 w 244"/>
                <a:gd name="T9" fmla="*/ 7 h 193"/>
                <a:gd name="T10" fmla="*/ 131 w 244"/>
                <a:gd name="T11" fmla="*/ 23 h 193"/>
                <a:gd name="T12" fmla="*/ 146 w 244"/>
                <a:gd name="T13" fmla="*/ 45 h 193"/>
                <a:gd name="T14" fmla="*/ 155 w 244"/>
                <a:gd name="T15" fmla="*/ 67 h 193"/>
                <a:gd name="T16" fmla="*/ 162 w 244"/>
                <a:gd name="T17" fmla="*/ 81 h 193"/>
                <a:gd name="T18" fmla="*/ 172 w 244"/>
                <a:gd name="T19" fmla="*/ 87 h 193"/>
                <a:gd name="T20" fmla="*/ 192 w 244"/>
                <a:gd name="T21" fmla="*/ 84 h 193"/>
                <a:gd name="T22" fmla="*/ 211 w 244"/>
                <a:gd name="T23" fmla="*/ 72 h 193"/>
                <a:gd name="T24" fmla="*/ 222 w 244"/>
                <a:gd name="T25" fmla="*/ 64 h 193"/>
                <a:gd name="T26" fmla="*/ 232 w 244"/>
                <a:gd name="T27" fmla="*/ 64 h 193"/>
                <a:gd name="T28" fmla="*/ 241 w 244"/>
                <a:gd name="T29" fmla="*/ 71 h 193"/>
                <a:gd name="T30" fmla="*/ 244 w 244"/>
                <a:gd name="T31" fmla="*/ 82 h 193"/>
                <a:gd name="T32" fmla="*/ 239 w 244"/>
                <a:gd name="T33" fmla="*/ 94 h 193"/>
                <a:gd name="T34" fmla="*/ 227 w 244"/>
                <a:gd name="T35" fmla="*/ 103 h 193"/>
                <a:gd name="T36" fmla="*/ 206 w 244"/>
                <a:gd name="T37" fmla="*/ 107 h 193"/>
                <a:gd name="T38" fmla="*/ 177 w 244"/>
                <a:gd name="T39" fmla="*/ 111 h 193"/>
                <a:gd name="T40" fmla="*/ 173 w 244"/>
                <a:gd name="T41" fmla="*/ 118 h 193"/>
                <a:gd name="T42" fmla="*/ 172 w 244"/>
                <a:gd name="T43" fmla="*/ 144 h 193"/>
                <a:gd name="T44" fmla="*/ 168 w 244"/>
                <a:gd name="T45" fmla="*/ 164 h 193"/>
                <a:gd name="T46" fmla="*/ 159 w 244"/>
                <a:gd name="T47" fmla="*/ 177 h 193"/>
                <a:gd name="T48" fmla="*/ 149 w 244"/>
                <a:gd name="T49" fmla="*/ 183 h 193"/>
                <a:gd name="T50" fmla="*/ 131 w 244"/>
                <a:gd name="T51" fmla="*/ 191 h 193"/>
                <a:gd name="T52" fmla="*/ 116 w 244"/>
                <a:gd name="T53" fmla="*/ 193 h 193"/>
                <a:gd name="T54" fmla="*/ 95 w 244"/>
                <a:gd name="T55" fmla="*/ 191 h 193"/>
                <a:gd name="T56" fmla="*/ 75 w 244"/>
                <a:gd name="T57" fmla="*/ 185 h 193"/>
                <a:gd name="T58" fmla="*/ 56 w 244"/>
                <a:gd name="T59" fmla="*/ 173 h 193"/>
                <a:gd name="T60" fmla="*/ 34 w 244"/>
                <a:gd name="T61" fmla="*/ 149 h 193"/>
                <a:gd name="T62" fmla="*/ 17 w 244"/>
                <a:gd name="T63" fmla="*/ 125 h 193"/>
                <a:gd name="T64" fmla="*/ 7 w 244"/>
                <a:gd name="T65" fmla="*/ 105 h 193"/>
                <a:gd name="T66" fmla="*/ 0 w 244"/>
                <a:gd name="T67" fmla="*/ 76 h 193"/>
                <a:gd name="T68" fmla="*/ 0 w 244"/>
                <a:gd name="T69" fmla="*/ 53 h 193"/>
                <a:gd name="T70" fmla="*/ 7 w 244"/>
                <a:gd name="T71" fmla="*/ 35 h 193"/>
                <a:gd name="T72" fmla="*/ 15 w 244"/>
                <a:gd name="T73" fmla="*/ 23 h 193"/>
                <a:gd name="T74" fmla="*/ 26 w 244"/>
                <a:gd name="T75" fmla="*/ 1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93">
                  <a:moveTo>
                    <a:pt x="26" y="15"/>
                  </a:moveTo>
                  <a:lnTo>
                    <a:pt x="46" y="5"/>
                  </a:lnTo>
                  <a:lnTo>
                    <a:pt x="70" y="0"/>
                  </a:lnTo>
                  <a:lnTo>
                    <a:pt x="92" y="0"/>
                  </a:lnTo>
                  <a:lnTo>
                    <a:pt x="113" y="7"/>
                  </a:lnTo>
                  <a:lnTo>
                    <a:pt x="131" y="23"/>
                  </a:lnTo>
                  <a:lnTo>
                    <a:pt x="146" y="45"/>
                  </a:lnTo>
                  <a:lnTo>
                    <a:pt x="155" y="67"/>
                  </a:lnTo>
                  <a:lnTo>
                    <a:pt x="162" y="81"/>
                  </a:lnTo>
                  <a:lnTo>
                    <a:pt x="172" y="87"/>
                  </a:lnTo>
                  <a:lnTo>
                    <a:pt x="192" y="84"/>
                  </a:lnTo>
                  <a:lnTo>
                    <a:pt x="211" y="72"/>
                  </a:lnTo>
                  <a:lnTo>
                    <a:pt x="222" y="64"/>
                  </a:lnTo>
                  <a:lnTo>
                    <a:pt x="232" y="64"/>
                  </a:lnTo>
                  <a:lnTo>
                    <a:pt x="241" y="71"/>
                  </a:lnTo>
                  <a:lnTo>
                    <a:pt x="244" y="82"/>
                  </a:lnTo>
                  <a:lnTo>
                    <a:pt x="239" y="94"/>
                  </a:lnTo>
                  <a:lnTo>
                    <a:pt x="227" y="103"/>
                  </a:lnTo>
                  <a:lnTo>
                    <a:pt x="206" y="107"/>
                  </a:lnTo>
                  <a:lnTo>
                    <a:pt x="177" y="111"/>
                  </a:lnTo>
                  <a:lnTo>
                    <a:pt x="173" y="118"/>
                  </a:lnTo>
                  <a:lnTo>
                    <a:pt x="172" y="144"/>
                  </a:lnTo>
                  <a:lnTo>
                    <a:pt x="168" y="164"/>
                  </a:lnTo>
                  <a:lnTo>
                    <a:pt x="159" y="177"/>
                  </a:lnTo>
                  <a:lnTo>
                    <a:pt x="149" y="183"/>
                  </a:lnTo>
                  <a:lnTo>
                    <a:pt x="131" y="191"/>
                  </a:lnTo>
                  <a:lnTo>
                    <a:pt x="116" y="193"/>
                  </a:lnTo>
                  <a:lnTo>
                    <a:pt x="95" y="191"/>
                  </a:lnTo>
                  <a:lnTo>
                    <a:pt x="75" y="185"/>
                  </a:lnTo>
                  <a:lnTo>
                    <a:pt x="56" y="173"/>
                  </a:lnTo>
                  <a:lnTo>
                    <a:pt x="34" y="149"/>
                  </a:lnTo>
                  <a:lnTo>
                    <a:pt x="17" y="125"/>
                  </a:lnTo>
                  <a:lnTo>
                    <a:pt x="7" y="105"/>
                  </a:lnTo>
                  <a:lnTo>
                    <a:pt x="0" y="76"/>
                  </a:lnTo>
                  <a:lnTo>
                    <a:pt x="0" y="53"/>
                  </a:lnTo>
                  <a:lnTo>
                    <a:pt x="7" y="35"/>
                  </a:lnTo>
                  <a:lnTo>
                    <a:pt x="15" y="23"/>
                  </a:lnTo>
                  <a:lnTo>
                    <a:pt x="26" y="15"/>
                  </a:lnTo>
                  <a:close/>
                </a:path>
              </a:pathLst>
            </a:custGeom>
            <a:solidFill>
              <a:srgbClr val="000000"/>
            </a:solidFill>
            <a:ln w="9525">
              <a:solidFill>
                <a:srgbClr val="0B002E"/>
              </a:solidFill>
              <a:round/>
              <a:headEnd/>
              <a:tailEnd/>
            </a:ln>
          </p:spPr>
          <p:txBody>
            <a:bodyPr/>
            <a:lstStyle/>
            <a:p>
              <a:endParaRPr lang="fr-FR" dirty="0"/>
            </a:p>
          </p:txBody>
        </p:sp>
        <p:sp>
          <p:nvSpPr>
            <p:cNvPr id="626750" name="Freeform 62"/>
            <p:cNvSpPr>
              <a:spLocks noChangeAspect="1"/>
            </p:cNvSpPr>
            <p:nvPr/>
          </p:nvSpPr>
          <p:spPr bwMode="auto">
            <a:xfrm>
              <a:off x="891" y="3226"/>
              <a:ext cx="134" cy="375"/>
            </a:xfrm>
            <a:custGeom>
              <a:avLst/>
              <a:gdLst>
                <a:gd name="T0" fmla="*/ 8 w 134"/>
                <a:gd name="T1" fmla="*/ 57 h 375"/>
                <a:gd name="T2" fmla="*/ 3 w 134"/>
                <a:gd name="T3" fmla="*/ 27 h 375"/>
                <a:gd name="T4" fmla="*/ 13 w 134"/>
                <a:gd name="T5" fmla="*/ 5 h 375"/>
                <a:gd name="T6" fmla="*/ 32 w 134"/>
                <a:gd name="T7" fmla="*/ 0 h 375"/>
                <a:gd name="T8" fmla="*/ 52 w 134"/>
                <a:gd name="T9" fmla="*/ 12 h 375"/>
                <a:gd name="T10" fmla="*/ 54 w 134"/>
                <a:gd name="T11" fmla="*/ 33 h 375"/>
                <a:gd name="T12" fmla="*/ 54 w 134"/>
                <a:gd name="T13" fmla="*/ 38 h 375"/>
                <a:gd name="T14" fmla="*/ 50 w 134"/>
                <a:gd name="T15" fmla="*/ 66 h 375"/>
                <a:gd name="T16" fmla="*/ 44 w 134"/>
                <a:gd name="T17" fmla="*/ 107 h 375"/>
                <a:gd name="T18" fmla="*/ 36 w 134"/>
                <a:gd name="T19" fmla="*/ 164 h 375"/>
                <a:gd name="T20" fmla="*/ 34 w 134"/>
                <a:gd name="T21" fmla="*/ 200 h 375"/>
                <a:gd name="T22" fmla="*/ 34 w 134"/>
                <a:gd name="T23" fmla="*/ 259 h 375"/>
                <a:gd name="T24" fmla="*/ 37 w 134"/>
                <a:gd name="T25" fmla="*/ 313 h 375"/>
                <a:gd name="T26" fmla="*/ 37 w 134"/>
                <a:gd name="T27" fmla="*/ 317 h 375"/>
                <a:gd name="T28" fmla="*/ 41 w 134"/>
                <a:gd name="T29" fmla="*/ 318 h 375"/>
                <a:gd name="T30" fmla="*/ 45 w 134"/>
                <a:gd name="T31" fmla="*/ 318 h 375"/>
                <a:gd name="T32" fmla="*/ 49 w 134"/>
                <a:gd name="T33" fmla="*/ 316 h 375"/>
                <a:gd name="T34" fmla="*/ 52 w 134"/>
                <a:gd name="T35" fmla="*/ 311 h 375"/>
                <a:gd name="T36" fmla="*/ 77 w 134"/>
                <a:gd name="T37" fmla="*/ 277 h 375"/>
                <a:gd name="T38" fmla="*/ 82 w 134"/>
                <a:gd name="T39" fmla="*/ 272 h 375"/>
                <a:gd name="T40" fmla="*/ 106 w 134"/>
                <a:gd name="T41" fmla="*/ 269 h 375"/>
                <a:gd name="T42" fmla="*/ 131 w 134"/>
                <a:gd name="T43" fmla="*/ 280 h 375"/>
                <a:gd name="T44" fmla="*/ 134 w 134"/>
                <a:gd name="T45" fmla="*/ 290 h 375"/>
                <a:gd name="T46" fmla="*/ 127 w 134"/>
                <a:gd name="T47" fmla="*/ 303 h 375"/>
                <a:gd name="T48" fmla="*/ 99 w 134"/>
                <a:gd name="T49" fmla="*/ 314 h 375"/>
                <a:gd name="T50" fmla="*/ 70 w 134"/>
                <a:gd name="T51" fmla="*/ 334 h 375"/>
                <a:gd name="T52" fmla="*/ 46 w 134"/>
                <a:gd name="T53" fmla="*/ 357 h 375"/>
                <a:gd name="T54" fmla="*/ 45 w 134"/>
                <a:gd name="T55" fmla="*/ 360 h 375"/>
                <a:gd name="T56" fmla="*/ 42 w 134"/>
                <a:gd name="T57" fmla="*/ 370 h 375"/>
                <a:gd name="T58" fmla="*/ 31 w 134"/>
                <a:gd name="T59" fmla="*/ 373 h 375"/>
                <a:gd name="T60" fmla="*/ 27 w 134"/>
                <a:gd name="T61" fmla="*/ 375 h 375"/>
                <a:gd name="T62" fmla="*/ 13 w 134"/>
                <a:gd name="T63" fmla="*/ 368 h 375"/>
                <a:gd name="T64" fmla="*/ 3 w 134"/>
                <a:gd name="T65" fmla="*/ 357 h 375"/>
                <a:gd name="T66" fmla="*/ 0 w 134"/>
                <a:gd name="T67" fmla="*/ 340 h 375"/>
                <a:gd name="T68" fmla="*/ 3 w 134"/>
                <a:gd name="T69" fmla="*/ 323 h 375"/>
                <a:gd name="T70" fmla="*/ 10 w 134"/>
                <a:gd name="T71" fmla="*/ 304 h 375"/>
                <a:gd name="T72" fmla="*/ 13 w 134"/>
                <a:gd name="T73" fmla="*/ 283 h 375"/>
                <a:gd name="T74" fmla="*/ 8 w 134"/>
                <a:gd name="T75" fmla="*/ 244 h 375"/>
                <a:gd name="T76" fmla="*/ 8 w 134"/>
                <a:gd name="T77" fmla="*/ 213 h 375"/>
                <a:gd name="T78" fmla="*/ 10 w 134"/>
                <a:gd name="T79" fmla="*/ 180 h 375"/>
                <a:gd name="T80" fmla="*/ 9 w 134"/>
                <a:gd name="T81" fmla="*/ 146 h 375"/>
                <a:gd name="T82" fmla="*/ 8 w 134"/>
                <a:gd name="T83" fmla="*/ 100 h 375"/>
                <a:gd name="T84" fmla="*/ 8 w 134"/>
                <a:gd name="T85" fmla="*/ 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375">
                  <a:moveTo>
                    <a:pt x="8" y="57"/>
                  </a:moveTo>
                  <a:lnTo>
                    <a:pt x="3" y="27"/>
                  </a:lnTo>
                  <a:lnTo>
                    <a:pt x="13" y="5"/>
                  </a:lnTo>
                  <a:lnTo>
                    <a:pt x="32" y="0"/>
                  </a:lnTo>
                  <a:lnTo>
                    <a:pt x="52" y="12"/>
                  </a:lnTo>
                  <a:lnTo>
                    <a:pt x="54" y="33"/>
                  </a:lnTo>
                  <a:lnTo>
                    <a:pt x="54" y="38"/>
                  </a:lnTo>
                  <a:lnTo>
                    <a:pt x="50" y="66"/>
                  </a:lnTo>
                  <a:lnTo>
                    <a:pt x="44" y="107"/>
                  </a:lnTo>
                  <a:lnTo>
                    <a:pt x="36" y="164"/>
                  </a:lnTo>
                  <a:lnTo>
                    <a:pt x="34" y="200"/>
                  </a:lnTo>
                  <a:lnTo>
                    <a:pt x="34" y="259"/>
                  </a:lnTo>
                  <a:lnTo>
                    <a:pt x="37" y="313"/>
                  </a:lnTo>
                  <a:lnTo>
                    <a:pt x="37" y="317"/>
                  </a:lnTo>
                  <a:lnTo>
                    <a:pt x="41" y="318"/>
                  </a:lnTo>
                  <a:lnTo>
                    <a:pt x="45" y="318"/>
                  </a:lnTo>
                  <a:lnTo>
                    <a:pt x="49" y="316"/>
                  </a:lnTo>
                  <a:lnTo>
                    <a:pt x="52" y="311"/>
                  </a:lnTo>
                  <a:lnTo>
                    <a:pt x="77" y="277"/>
                  </a:lnTo>
                  <a:lnTo>
                    <a:pt x="82" y="272"/>
                  </a:lnTo>
                  <a:lnTo>
                    <a:pt x="106" y="269"/>
                  </a:lnTo>
                  <a:lnTo>
                    <a:pt x="131" y="280"/>
                  </a:lnTo>
                  <a:lnTo>
                    <a:pt x="134" y="290"/>
                  </a:lnTo>
                  <a:lnTo>
                    <a:pt x="127" y="303"/>
                  </a:lnTo>
                  <a:lnTo>
                    <a:pt x="99" y="314"/>
                  </a:lnTo>
                  <a:lnTo>
                    <a:pt x="70" y="334"/>
                  </a:lnTo>
                  <a:lnTo>
                    <a:pt x="46" y="357"/>
                  </a:lnTo>
                  <a:lnTo>
                    <a:pt x="45" y="360"/>
                  </a:lnTo>
                  <a:lnTo>
                    <a:pt x="42" y="370"/>
                  </a:lnTo>
                  <a:lnTo>
                    <a:pt x="31" y="373"/>
                  </a:lnTo>
                  <a:lnTo>
                    <a:pt x="27" y="375"/>
                  </a:lnTo>
                  <a:lnTo>
                    <a:pt x="13" y="368"/>
                  </a:lnTo>
                  <a:lnTo>
                    <a:pt x="3" y="357"/>
                  </a:lnTo>
                  <a:lnTo>
                    <a:pt x="0" y="340"/>
                  </a:lnTo>
                  <a:lnTo>
                    <a:pt x="3" y="323"/>
                  </a:lnTo>
                  <a:lnTo>
                    <a:pt x="10" y="304"/>
                  </a:lnTo>
                  <a:lnTo>
                    <a:pt x="13" y="283"/>
                  </a:lnTo>
                  <a:lnTo>
                    <a:pt x="8" y="244"/>
                  </a:lnTo>
                  <a:lnTo>
                    <a:pt x="8" y="213"/>
                  </a:lnTo>
                  <a:lnTo>
                    <a:pt x="10" y="180"/>
                  </a:lnTo>
                  <a:lnTo>
                    <a:pt x="9" y="146"/>
                  </a:lnTo>
                  <a:lnTo>
                    <a:pt x="8" y="100"/>
                  </a:lnTo>
                  <a:lnTo>
                    <a:pt x="8" y="57"/>
                  </a:lnTo>
                  <a:close/>
                </a:path>
              </a:pathLst>
            </a:custGeom>
            <a:solidFill>
              <a:srgbClr val="000000"/>
            </a:solidFill>
            <a:ln w="9525">
              <a:solidFill>
                <a:srgbClr val="0B002E"/>
              </a:solidFill>
              <a:round/>
              <a:headEnd/>
              <a:tailEnd/>
            </a:ln>
          </p:spPr>
          <p:txBody>
            <a:bodyPr/>
            <a:lstStyle/>
            <a:p>
              <a:endParaRPr lang="fr-FR" dirty="0"/>
            </a:p>
          </p:txBody>
        </p:sp>
        <p:sp>
          <p:nvSpPr>
            <p:cNvPr id="626751" name="Freeform 63"/>
            <p:cNvSpPr>
              <a:spLocks noChangeAspect="1"/>
            </p:cNvSpPr>
            <p:nvPr/>
          </p:nvSpPr>
          <p:spPr bwMode="auto">
            <a:xfrm>
              <a:off x="963" y="3231"/>
              <a:ext cx="149" cy="376"/>
            </a:xfrm>
            <a:custGeom>
              <a:avLst/>
              <a:gdLst>
                <a:gd name="T0" fmla="*/ 7 w 149"/>
                <a:gd name="T1" fmla="*/ 59 h 376"/>
                <a:gd name="T2" fmla="*/ 0 w 149"/>
                <a:gd name="T3" fmla="*/ 31 h 376"/>
                <a:gd name="T4" fmla="*/ 8 w 149"/>
                <a:gd name="T5" fmla="*/ 7 h 376"/>
                <a:gd name="T6" fmla="*/ 27 w 149"/>
                <a:gd name="T7" fmla="*/ 0 h 376"/>
                <a:gd name="T8" fmla="*/ 47 w 149"/>
                <a:gd name="T9" fmla="*/ 12 h 376"/>
                <a:gd name="T10" fmla="*/ 52 w 149"/>
                <a:gd name="T11" fmla="*/ 32 h 376"/>
                <a:gd name="T12" fmla="*/ 52 w 149"/>
                <a:gd name="T13" fmla="*/ 37 h 376"/>
                <a:gd name="T14" fmla="*/ 49 w 149"/>
                <a:gd name="T15" fmla="*/ 66 h 376"/>
                <a:gd name="T16" fmla="*/ 46 w 149"/>
                <a:gd name="T17" fmla="*/ 107 h 376"/>
                <a:gd name="T18" fmla="*/ 42 w 149"/>
                <a:gd name="T19" fmla="*/ 165 h 376"/>
                <a:gd name="T20" fmla="*/ 43 w 149"/>
                <a:gd name="T21" fmla="*/ 201 h 376"/>
                <a:gd name="T22" fmla="*/ 47 w 149"/>
                <a:gd name="T23" fmla="*/ 259 h 376"/>
                <a:gd name="T24" fmla="*/ 53 w 149"/>
                <a:gd name="T25" fmla="*/ 314 h 376"/>
                <a:gd name="T26" fmla="*/ 54 w 149"/>
                <a:gd name="T27" fmla="*/ 317 h 376"/>
                <a:gd name="T28" fmla="*/ 58 w 149"/>
                <a:gd name="T29" fmla="*/ 319 h 376"/>
                <a:gd name="T30" fmla="*/ 62 w 149"/>
                <a:gd name="T31" fmla="*/ 318 h 376"/>
                <a:gd name="T32" fmla="*/ 66 w 149"/>
                <a:gd name="T33" fmla="*/ 315 h 376"/>
                <a:gd name="T34" fmla="*/ 69 w 149"/>
                <a:gd name="T35" fmla="*/ 311 h 376"/>
                <a:gd name="T36" fmla="*/ 91 w 149"/>
                <a:gd name="T37" fmla="*/ 275 h 376"/>
                <a:gd name="T38" fmla="*/ 96 w 149"/>
                <a:gd name="T39" fmla="*/ 270 h 376"/>
                <a:gd name="T40" fmla="*/ 120 w 149"/>
                <a:gd name="T41" fmla="*/ 265 h 376"/>
                <a:gd name="T42" fmla="*/ 145 w 149"/>
                <a:gd name="T43" fmla="*/ 274 h 376"/>
                <a:gd name="T44" fmla="*/ 149 w 149"/>
                <a:gd name="T45" fmla="*/ 284 h 376"/>
                <a:gd name="T46" fmla="*/ 143 w 149"/>
                <a:gd name="T47" fmla="*/ 297 h 376"/>
                <a:gd name="T48" fmla="*/ 115 w 149"/>
                <a:gd name="T49" fmla="*/ 310 h 376"/>
                <a:gd name="T50" fmla="*/ 88 w 149"/>
                <a:gd name="T51" fmla="*/ 332 h 376"/>
                <a:gd name="T52" fmla="*/ 66 w 149"/>
                <a:gd name="T53" fmla="*/ 357 h 376"/>
                <a:gd name="T54" fmla="*/ 65 w 149"/>
                <a:gd name="T55" fmla="*/ 360 h 376"/>
                <a:gd name="T56" fmla="*/ 63 w 149"/>
                <a:gd name="T57" fmla="*/ 370 h 376"/>
                <a:gd name="T58" fmla="*/ 52 w 149"/>
                <a:gd name="T59" fmla="*/ 374 h 376"/>
                <a:gd name="T60" fmla="*/ 47 w 149"/>
                <a:gd name="T61" fmla="*/ 376 h 376"/>
                <a:gd name="T62" fmla="*/ 34 w 149"/>
                <a:gd name="T63" fmla="*/ 370 h 376"/>
                <a:gd name="T64" fmla="*/ 22 w 149"/>
                <a:gd name="T65" fmla="*/ 360 h 376"/>
                <a:gd name="T66" fmla="*/ 19 w 149"/>
                <a:gd name="T67" fmla="*/ 343 h 376"/>
                <a:gd name="T68" fmla="*/ 21 w 149"/>
                <a:gd name="T69" fmla="*/ 327 h 376"/>
                <a:gd name="T70" fmla="*/ 27 w 149"/>
                <a:gd name="T71" fmla="*/ 306 h 376"/>
                <a:gd name="T72" fmla="*/ 27 w 149"/>
                <a:gd name="T73" fmla="*/ 285 h 376"/>
                <a:gd name="T74" fmla="*/ 20 w 149"/>
                <a:gd name="T75" fmla="*/ 247 h 376"/>
                <a:gd name="T76" fmla="*/ 17 w 149"/>
                <a:gd name="T77" fmla="*/ 216 h 376"/>
                <a:gd name="T78" fmla="*/ 18 w 149"/>
                <a:gd name="T79" fmla="*/ 183 h 376"/>
                <a:gd name="T80" fmla="*/ 14 w 149"/>
                <a:gd name="T81" fmla="*/ 148 h 376"/>
                <a:gd name="T82" fmla="*/ 9 w 149"/>
                <a:gd name="T83" fmla="*/ 103 h 376"/>
                <a:gd name="T84" fmla="*/ 7 w 149"/>
                <a:gd name="T85" fmla="*/ 5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376">
                  <a:moveTo>
                    <a:pt x="7" y="59"/>
                  </a:moveTo>
                  <a:lnTo>
                    <a:pt x="0" y="31"/>
                  </a:lnTo>
                  <a:lnTo>
                    <a:pt x="8" y="7"/>
                  </a:lnTo>
                  <a:lnTo>
                    <a:pt x="27" y="0"/>
                  </a:lnTo>
                  <a:lnTo>
                    <a:pt x="47" y="12"/>
                  </a:lnTo>
                  <a:lnTo>
                    <a:pt x="52" y="32"/>
                  </a:lnTo>
                  <a:lnTo>
                    <a:pt x="52" y="37"/>
                  </a:lnTo>
                  <a:lnTo>
                    <a:pt x="49" y="66"/>
                  </a:lnTo>
                  <a:lnTo>
                    <a:pt x="46" y="107"/>
                  </a:lnTo>
                  <a:lnTo>
                    <a:pt x="42" y="165"/>
                  </a:lnTo>
                  <a:lnTo>
                    <a:pt x="43" y="201"/>
                  </a:lnTo>
                  <a:lnTo>
                    <a:pt x="47" y="259"/>
                  </a:lnTo>
                  <a:lnTo>
                    <a:pt x="53" y="314"/>
                  </a:lnTo>
                  <a:lnTo>
                    <a:pt x="54" y="317"/>
                  </a:lnTo>
                  <a:lnTo>
                    <a:pt x="58" y="319"/>
                  </a:lnTo>
                  <a:lnTo>
                    <a:pt x="62" y="318"/>
                  </a:lnTo>
                  <a:lnTo>
                    <a:pt x="66" y="315"/>
                  </a:lnTo>
                  <a:lnTo>
                    <a:pt x="69" y="311"/>
                  </a:lnTo>
                  <a:lnTo>
                    <a:pt x="91" y="275"/>
                  </a:lnTo>
                  <a:lnTo>
                    <a:pt x="96" y="270"/>
                  </a:lnTo>
                  <a:lnTo>
                    <a:pt x="120" y="265"/>
                  </a:lnTo>
                  <a:lnTo>
                    <a:pt x="145" y="274"/>
                  </a:lnTo>
                  <a:lnTo>
                    <a:pt x="149" y="284"/>
                  </a:lnTo>
                  <a:lnTo>
                    <a:pt x="143" y="297"/>
                  </a:lnTo>
                  <a:lnTo>
                    <a:pt x="115" y="310"/>
                  </a:lnTo>
                  <a:lnTo>
                    <a:pt x="88" y="332"/>
                  </a:lnTo>
                  <a:lnTo>
                    <a:pt x="66" y="357"/>
                  </a:lnTo>
                  <a:lnTo>
                    <a:pt x="65" y="360"/>
                  </a:lnTo>
                  <a:lnTo>
                    <a:pt x="63" y="370"/>
                  </a:lnTo>
                  <a:lnTo>
                    <a:pt x="52" y="374"/>
                  </a:lnTo>
                  <a:lnTo>
                    <a:pt x="47" y="376"/>
                  </a:lnTo>
                  <a:lnTo>
                    <a:pt x="34" y="370"/>
                  </a:lnTo>
                  <a:lnTo>
                    <a:pt x="22" y="360"/>
                  </a:lnTo>
                  <a:lnTo>
                    <a:pt x="19" y="343"/>
                  </a:lnTo>
                  <a:lnTo>
                    <a:pt x="21" y="327"/>
                  </a:lnTo>
                  <a:lnTo>
                    <a:pt x="27" y="306"/>
                  </a:lnTo>
                  <a:lnTo>
                    <a:pt x="27" y="285"/>
                  </a:lnTo>
                  <a:lnTo>
                    <a:pt x="20" y="247"/>
                  </a:lnTo>
                  <a:lnTo>
                    <a:pt x="17" y="216"/>
                  </a:lnTo>
                  <a:lnTo>
                    <a:pt x="18" y="183"/>
                  </a:lnTo>
                  <a:lnTo>
                    <a:pt x="14" y="148"/>
                  </a:lnTo>
                  <a:lnTo>
                    <a:pt x="9" y="103"/>
                  </a:lnTo>
                  <a:lnTo>
                    <a:pt x="7" y="59"/>
                  </a:lnTo>
                  <a:close/>
                </a:path>
              </a:pathLst>
            </a:custGeom>
            <a:solidFill>
              <a:srgbClr val="000000"/>
            </a:solidFill>
            <a:ln w="9525">
              <a:solidFill>
                <a:srgbClr val="0B002E"/>
              </a:solidFill>
              <a:round/>
              <a:headEnd/>
              <a:tailEnd/>
            </a:ln>
          </p:spPr>
          <p:txBody>
            <a:bodyPr/>
            <a:lstStyle/>
            <a:p>
              <a:endParaRPr lang="fr-FR" dirty="0"/>
            </a:p>
          </p:txBody>
        </p:sp>
      </p:grpSp>
      <p:sp>
        <p:nvSpPr>
          <p:cNvPr id="626752" name="Rectangle 64"/>
          <p:cNvSpPr>
            <a:spLocks noGrp="1" noChangeArrowheads="1"/>
          </p:cNvSpPr>
          <p:nvPr>
            <p:ph type="title"/>
          </p:nvPr>
        </p:nvSpPr>
        <p:spPr>
          <a:noFill/>
          <a:ln/>
        </p:spPr>
        <p:txBody>
          <a:bodyPr>
            <a:normAutofit/>
          </a:bodyPr>
          <a:lstStyle/>
          <a:p>
            <a:r>
              <a:rPr lang="fr-FR" dirty="0"/>
              <a:t>2 Histogramme</a:t>
            </a:r>
            <a:br>
              <a:rPr lang="fr-FR" dirty="0"/>
            </a:br>
            <a:r>
              <a:rPr lang="fr-FR" dirty="0"/>
              <a:t> </a:t>
            </a:r>
            <a:r>
              <a:rPr lang="fr-FR" sz="2800" dirty="0"/>
              <a:t>Construction d’un histogramme</a:t>
            </a:r>
            <a:r>
              <a:rPr lang="fr-FR" sz="3200" dirty="0">
                <a:solidFill>
                  <a:srgbClr val="080022"/>
                </a:solidFill>
              </a:rPr>
              <a:t> </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26753" name="Rectangle 65"/>
          <p:cNvSpPr>
            <a:spLocks noChangeArrowheads="1"/>
          </p:cNvSpPr>
          <p:nvPr/>
        </p:nvSpPr>
        <p:spPr bwMode="auto">
          <a:xfrm>
            <a:off x="4573588" y="6219826"/>
            <a:ext cx="3503612" cy="23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a:t>
            </a:fld>
            <a:endParaRPr lang="en-US" dirty="0"/>
          </a:p>
        </p:txBody>
      </p:sp>
    </p:spTree>
    <p:custDataLst>
      <p:tags r:id="rId1"/>
    </p:custDataLst>
    <p:extLst>
      <p:ext uri="{BB962C8B-B14F-4D97-AF65-F5344CB8AC3E}">
        <p14:creationId xmlns:p14="http://schemas.microsoft.com/office/powerpoint/2010/main" val="2682270786"/>
      </p:ext>
    </p:extLst>
  </p:cSld>
  <p:clrMapOvr>
    <a:masterClrMapping/>
  </p:clrMapOvr>
  <p:transition advClick="0"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8738" name="Group 2"/>
          <p:cNvGrpSpPr>
            <a:grpSpLocks/>
          </p:cNvGrpSpPr>
          <p:nvPr/>
        </p:nvGrpSpPr>
        <p:grpSpPr bwMode="auto">
          <a:xfrm rot="21000000">
            <a:off x="3886200" y="1982788"/>
            <a:ext cx="4724400" cy="2743200"/>
            <a:chOff x="1488" y="1248"/>
            <a:chExt cx="2976" cy="1728"/>
          </a:xfrm>
        </p:grpSpPr>
        <p:sp>
          <p:nvSpPr>
            <p:cNvPr id="628739" name="Oval 3"/>
            <p:cNvSpPr>
              <a:spLocks noChangeArrowheads="1"/>
            </p:cNvSpPr>
            <p:nvPr/>
          </p:nvSpPr>
          <p:spPr bwMode="auto">
            <a:xfrm>
              <a:off x="2496" y="235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0" name="Oval 4"/>
            <p:cNvSpPr>
              <a:spLocks noChangeArrowheads="1"/>
            </p:cNvSpPr>
            <p:nvPr/>
          </p:nvSpPr>
          <p:spPr bwMode="auto">
            <a:xfrm>
              <a:off x="1536"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1" name="Oval 5"/>
            <p:cNvSpPr>
              <a:spLocks noChangeArrowheads="1"/>
            </p:cNvSpPr>
            <p:nvPr/>
          </p:nvSpPr>
          <p:spPr bwMode="auto">
            <a:xfrm>
              <a:off x="1632"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2" name="Oval 6"/>
            <p:cNvSpPr>
              <a:spLocks noChangeArrowheads="1"/>
            </p:cNvSpPr>
            <p:nvPr/>
          </p:nvSpPr>
          <p:spPr bwMode="auto">
            <a:xfrm>
              <a:off x="1728"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3" name="Oval 7"/>
            <p:cNvSpPr>
              <a:spLocks noChangeArrowheads="1"/>
            </p:cNvSpPr>
            <p:nvPr/>
          </p:nvSpPr>
          <p:spPr bwMode="auto">
            <a:xfrm>
              <a:off x="182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4" name="Oval 8"/>
            <p:cNvSpPr>
              <a:spLocks noChangeArrowheads="1"/>
            </p:cNvSpPr>
            <p:nvPr/>
          </p:nvSpPr>
          <p:spPr bwMode="auto">
            <a:xfrm>
              <a:off x="192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5" name="Oval 9"/>
            <p:cNvSpPr>
              <a:spLocks noChangeArrowheads="1"/>
            </p:cNvSpPr>
            <p:nvPr/>
          </p:nvSpPr>
          <p:spPr bwMode="auto">
            <a:xfrm>
              <a:off x="2016"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6" name="Oval 10"/>
            <p:cNvSpPr>
              <a:spLocks noChangeArrowheads="1"/>
            </p:cNvSpPr>
            <p:nvPr/>
          </p:nvSpPr>
          <p:spPr bwMode="auto">
            <a:xfrm>
              <a:off x="2112"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7" name="Oval 11"/>
            <p:cNvSpPr>
              <a:spLocks noChangeArrowheads="1"/>
            </p:cNvSpPr>
            <p:nvPr/>
          </p:nvSpPr>
          <p:spPr bwMode="auto">
            <a:xfrm>
              <a:off x="2208"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8" name="Oval 12"/>
            <p:cNvSpPr>
              <a:spLocks noChangeArrowheads="1"/>
            </p:cNvSpPr>
            <p:nvPr/>
          </p:nvSpPr>
          <p:spPr bwMode="auto">
            <a:xfrm>
              <a:off x="2304"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49" name="Oval 13"/>
            <p:cNvSpPr>
              <a:spLocks noChangeArrowheads="1"/>
            </p:cNvSpPr>
            <p:nvPr/>
          </p:nvSpPr>
          <p:spPr bwMode="auto">
            <a:xfrm>
              <a:off x="2400"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0" name="Oval 14"/>
            <p:cNvSpPr>
              <a:spLocks noChangeArrowheads="1"/>
            </p:cNvSpPr>
            <p:nvPr/>
          </p:nvSpPr>
          <p:spPr bwMode="auto">
            <a:xfrm>
              <a:off x="2592"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1" name="Oval 15"/>
            <p:cNvSpPr>
              <a:spLocks noChangeArrowheads="1"/>
            </p:cNvSpPr>
            <p:nvPr/>
          </p:nvSpPr>
          <p:spPr bwMode="auto">
            <a:xfrm>
              <a:off x="2688"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2" name="Oval 16"/>
            <p:cNvSpPr>
              <a:spLocks noChangeArrowheads="1"/>
            </p:cNvSpPr>
            <p:nvPr/>
          </p:nvSpPr>
          <p:spPr bwMode="auto">
            <a:xfrm>
              <a:off x="2784"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3" name="Oval 17"/>
            <p:cNvSpPr>
              <a:spLocks noChangeArrowheads="1"/>
            </p:cNvSpPr>
            <p:nvPr/>
          </p:nvSpPr>
          <p:spPr bwMode="auto">
            <a:xfrm>
              <a:off x="2880"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4" name="Oval 18"/>
            <p:cNvSpPr>
              <a:spLocks noChangeArrowheads="1"/>
            </p:cNvSpPr>
            <p:nvPr/>
          </p:nvSpPr>
          <p:spPr bwMode="auto">
            <a:xfrm>
              <a:off x="2976"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5" name="Oval 19"/>
            <p:cNvSpPr>
              <a:spLocks noChangeArrowheads="1"/>
            </p:cNvSpPr>
            <p:nvPr/>
          </p:nvSpPr>
          <p:spPr bwMode="auto">
            <a:xfrm>
              <a:off x="3072"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6" name="Oval 20"/>
            <p:cNvSpPr>
              <a:spLocks noChangeArrowheads="1"/>
            </p:cNvSpPr>
            <p:nvPr/>
          </p:nvSpPr>
          <p:spPr bwMode="auto">
            <a:xfrm>
              <a:off x="3168"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7" name="Oval 21"/>
            <p:cNvSpPr>
              <a:spLocks noChangeArrowheads="1"/>
            </p:cNvSpPr>
            <p:nvPr/>
          </p:nvSpPr>
          <p:spPr bwMode="auto">
            <a:xfrm>
              <a:off x="326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8" name="Oval 22"/>
            <p:cNvSpPr>
              <a:spLocks noChangeArrowheads="1"/>
            </p:cNvSpPr>
            <p:nvPr/>
          </p:nvSpPr>
          <p:spPr bwMode="auto">
            <a:xfrm>
              <a:off x="336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59" name="Oval 23"/>
            <p:cNvSpPr>
              <a:spLocks noChangeArrowheads="1"/>
            </p:cNvSpPr>
            <p:nvPr/>
          </p:nvSpPr>
          <p:spPr bwMode="auto">
            <a:xfrm>
              <a:off x="3456"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0" name="Oval 24"/>
            <p:cNvSpPr>
              <a:spLocks noChangeArrowheads="1"/>
            </p:cNvSpPr>
            <p:nvPr/>
          </p:nvSpPr>
          <p:spPr bwMode="auto">
            <a:xfrm>
              <a:off x="3552"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1" name="Oval 25"/>
            <p:cNvSpPr>
              <a:spLocks noChangeArrowheads="1"/>
            </p:cNvSpPr>
            <p:nvPr/>
          </p:nvSpPr>
          <p:spPr bwMode="auto">
            <a:xfrm>
              <a:off x="3648"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2" name="Oval 26"/>
            <p:cNvSpPr>
              <a:spLocks noChangeArrowheads="1"/>
            </p:cNvSpPr>
            <p:nvPr/>
          </p:nvSpPr>
          <p:spPr bwMode="auto">
            <a:xfrm>
              <a:off x="3744"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3" name="Oval 27"/>
            <p:cNvSpPr>
              <a:spLocks noChangeArrowheads="1"/>
            </p:cNvSpPr>
            <p:nvPr/>
          </p:nvSpPr>
          <p:spPr bwMode="auto">
            <a:xfrm>
              <a:off x="384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4" name="Oval 28"/>
            <p:cNvSpPr>
              <a:spLocks noChangeArrowheads="1"/>
            </p:cNvSpPr>
            <p:nvPr/>
          </p:nvSpPr>
          <p:spPr bwMode="auto">
            <a:xfrm>
              <a:off x="3936"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5" name="Oval 29"/>
            <p:cNvSpPr>
              <a:spLocks noChangeArrowheads="1"/>
            </p:cNvSpPr>
            <p:nvPr/>
          </p:nvSpPr>
          <p:spPr bwMode="auto">
            <a:xfrm>
              <a:off x="4032"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6" name="Oval 30"/>
            <p:cNvSpPr>
              <a:spLocks noChangeArrowheads="1"/>
            </p:cNvSpPr>
            <p:nvPr/>
          </p:nvSpPr>
          <p:spPr bwMode="auto">
            <a:xfrm>
              <a:off x="4128"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7" name="Oval 31"/>
            <p:cNvSpPr>
              <a:spLocks noChangeArrowheads="1"/>
            </p:cNvSpPr>
            <p:nvPr/>
          </p:nvSpPr>
          <p:spPr bwMode="auto">
            <a:xfrm>
              <a:off x="422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8" name="Oval 32"/>
            <p:cNvSpPr>
              <a:spLocks noChangeArrowheads="1"/>
            </p:cNvSpPr>
            <p:nvPr/>
          </p:nvSpPr>
          <p:spPr bwMode="auto">
            <a:xfrm>
              <a:off x="4320" y="177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8769" name="Line 33"/>
            <p:cNvSpPr>
              <a:spLocks noChangeShapeType="1"/>
            </p:cNvSpPr>
            <p:nvPr/>
          </p:nvSpPr>
          <p:spPr bwMode="auto">
            <a:xfrm>
              <a:off x="1488" y="211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70" name="Line 34"/>
            <p:cNvSpPr>
              <a:spLocks noChangeShapeType="1"/>
            </p:cNvSpPr>
            <p:nvPr/>
          </p:nvSpPr>
          <p:spPr bwMode="auto">
            <a:xfrm>
              <a:off x="1488" y="163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71" name="Line 35"/>
            <p:cNvSpPr>
              <a:spLocks noChangeShapeType="1"/>
            </p:cNvSpPr>
            <p:nvPr/>
          </p:nvSpPr>
          <p:spPr bwMode="auto">
            <a:xfrm>
              <a:off x="1488" y="259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28772" name="Group 36"/>
            <p:cNvGrpSpPr>
              <a:grpSpLocks/>
            </p:cNvGrpSpPr>
            <p:nvPr/>
          </p:nvGrpSpPr>
          <p:grpSpPr bwMode="auto">
            <a:xfrm>
              <a:off x="1536" y="1440"/>
              <a:ext cx="2928" cy="1344"/>
              <a:chOff x="864" y="1488"/>
              <a:chExt cx="4464" cy="1344"/>
            </a:xfrm>
          </p:grpSpPr>
          <p:grpSp>
            <p:nvGrpSpPr>
              <p:cNvPr id="628773" name="Group 37"/>
              <p:cNvGrpSpPr>
                <a:grpSpLocks/>
              </p:cNvGrpSpPr>
              <p:nvPr/>
            </p:nvGrpSpPr>
            <p:grpSpPr bwMode="auto">
              <a:xfrm>
                <a:off x="864" y="2256"/>
                <a:ext cx="4464" cy="576"/>
                <a:chOff x="960" y="2256"/>
                <a:chExt cx="4464" cy="576"/>
              </a:xfrm>
            </p:grpSpPr>
            <p:sp>
              <p:nvSpPr>
                <p:cNvPr id="628774" name="Line 38"/>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75" name="Line 39"/>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76" name="Line 40"/>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77" name="Line 41"/>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78" name="Line 42"/>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79" name="Line 43"/>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80" name="Line 44"/>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28781" name="Group 45"/>
              <p:cNvGrpSpPr>
                <a:grpSpLocks/>
              </p:cNvGrpSpPr>
              <p:nvPr/>
            </p:nvGrpSpPr>
            <p:grpSpPr bwMode="auto">
              <a:xfrm>
                <a:off x="864" y="1488"/>
                <a:ext cx="4464" cy="576"/>
                <a:chOff x="1008" y="1488"/>
                <a:chExt cx="4464" cy="576"/>
              </a:xfrm>
            </p:grpSpPr>
            <p:sp>
              <p:nvSpPr>
                <p:cNvPr id="628782" name="Line 46"/>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83" name="Line 47"/>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84" name="Line 48"/>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85" name="Line 49"/>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86" name="Line 50"/>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87" name="Line 51"/>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28788" name="Line 52"/>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sp>
          <p:nvSpPr>
            <p:cNvPr id="628789" name="Line 53"/>
            <p:cNvSpPr>
              <a:spLocks noChangeShapeType="1"/>
            </p:cNvSpPr>
            <p:nvPr/>
          </p:nvSpPr>
          <p:spPr bwMode="auto">
            <a:xfrm>
              <a:off x="1536" y="1248"/>
              <a:ext cx="0" cy="1728"/>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628790" name="Oval 54"/>
          <p:cNvSpPr>
            <a:spLocks noChangeArrowheads="1"/>
          </p:cNvSpPr>
          <p:nvPr/>
        </p:nvSpPr>
        <p:spPr bwMode="auto">
          <a:xfrm>
            <a:off x="3714751" y="4383088"/>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628791" name="Oval 55"/>
          <p:cNvSpPr>
            <a:spLocks noChangeArrowheads="1"/>
          </p:cNvSpPr>
          <p:nvPr/>
        </p:nvSpPr>
        <p:spPr bwMode="auto">
          <a:xfrm>
            <a:off x="3440114" y="2876550"/>
            <a:ext cx="344487" cy="350838"/>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28792" name="Oval 56"/>
          <p:cNvSpPr>
            <a:spLocks noChangeArrowheads="1"/>
          </p:cNvSpPr>
          <p:nvPr/>
        </p:nvSpPr>
        <p:spPr bwMode="auto">
          <a:xfrm>
            <a:off x="3581401" y="3630614"/>
            <a:ext cx="347663" cy="350837"/>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grpSp>
        <p:nvGrpSpPr>
          <p:cNvPr id="628793" name="Group 57"/>
          <p:cNvGrpSpPr>
            <a:grpSpLocks noChangeAspect="1"/>
          </p:cNvGrpSpPr>
          <p:nvPr/>
        </p:nvGrpSpPr>
        <p:grpSpPr bwMode="auto">
          <a:xfrm flipH="1">
            <a:off x="8083550" y="5153025"/>
            <a:ext cx="382588" cy="914400"/>
            <a:chOff x="768" y="2815"/>
            <a:chExt cx="370" cy="792"/>
          </a:xfrm>
        </p:grpSpPr>
        <p:sp>
          <p:nvSpPr>
            <p:cNvPr id="628794" name="Freeform 58"/>
            <p:cNvSpPr>
              <a:spLocks noChangeAspect="1"/>
            </p:cNvSpPr>
            <p:nvPr/>
          </p:nvSpPr>
          <p:spPr bwMode="auto">
            <a:xfrm>
              <a:off x="873" y="3021"/>
              <a:ext cx="161" cy="280"/>
            </a:xfrm>
            <a:custGeom>
              <a:avLst/>
              <a:gdLst>
                <a:gd name="T0" fmla="*/ 5 w 161"/>
                <a:gd name="T1" fmla="*/ 32 h 280"/>
                <a:gd name="T2" fmla="*/ 11 w 161"/>
                <a:gd name="T3" fmla="*/ 17 h 280"/>
                <a:gd name="T4" fmla="*/ 21 w 161"/>
                <a:gd name="T5" fmla="*/ 8 h 280"/>
                <a:gd name="T6" fmla="*/ 38 w 161"/>
                <a:gd name="T7" fmla="*/ 2 h 280"/>
                <a:gd name="T8" fmla="*/ 59 w 161"/>
                <a:gd name="T9" fmla="*/ 0 h 280"/>
                <a:gd name="T10" fmla="*/ 79 w 161"/>
                <a:gd name="T11" fmla="*/ 4 h 280"/>
                <a:gd name="T12" fmla="*/ 95 w 161"/>
                <a:gd name="T13" fmla="*/ 17 h 280"/>
                <a:gd name="T14" fmla="*/ 111 w 161"/>
                <a:gd name="T15" fmla="*/ 35 h 280"/>
                <a:gd name="T16" fmla="*/ 126 w 161"/>
                <a:gd name="T17" fmla="*/ 60 h 280"/>
                <a:gd name="T18" fmla="*/ 139 w 161"/>
                <a:gd name="T19" fmla="*/ 86 h 280"/>
                <a:gd name="T20" fmla="*/ 151 w 161"/>
                <a:gd name="T21" fmla="*/ 120 h 280"/>
                <a:gd name="T22" fmla="*/ 157 w 161"/>
                <a:gd name="T23" fmla="*/ 151 h 280"/>
                <a:gd name="T24" fmla="*/ 161 w 161"/>
                <a:gd name="T25" fmla="*/ 181 h 280"/>
                <a:gd name="T26" fmla="*/ 161 w 161"/>
                <a:gd name="T27" fmla="*/ 208 h 280"/>
                <a:gd name="T28" fmla="*/ 154 w 161"/>
                <a:gd name="T29" fmla="*/ 231 h 280"/>
                <a:gd name="T30" fmla="*/ 141 w 161"/>
                <a:gd name="T31" fmla="*/ 251 h 280"/>
                <a:gd name="T32" fmla="*/ 129 w 161"/>
                <a:gd name="T33" fmla="*/ 262 h 280"/>
                <a:gd name="T34" fmla="*/ 111 w 161"/>
                <a:gd name="T35" fmla="*/ 274 h 280"/>
                <a:gd name="T36" fmla="*/ 90 w 161"/>
                <a:gd name="T37" fmla="*/ 279 h 280"/>
                <a:gd name="T38" fmla="*/ 70 w 161"/>
                <a:gd name="T39" fmla="*/ 280 h 280"/>
                <a:gd name="T40" fmla="*/ 54 w 161"/>
                <a:gd name="T41" fmla="*/ 275 h 280"/>
                <a:gd name="T42" fmla="*/ 36 w 161"/>
                <a:gd name="T43" fmla="*/ 266 h 280"/>
                <a:gd name="T44" fmla="*/ 25 w 161"/>
                <a:gd name="T45" fmla="*/ 249 h 280"/>
                <a:gd name="T46" fmla="*/ 15 w 161"/>
                <a:gd name="T47" fmla="*/ 226 h 280"/>
                <a:gd name="T48" fmla="*/ 15 w 161"/>
                <a:gd name="T49" fmla="*/ 199 h 280"/>
                <a:gd name="T50" fmla="*/ 20 w 161"/>
                <a:gd name="T51" fmla="*/ 179 h 280"/>
                <a:gd name="T52" fmla="*/ 26 w 161"/>
                <a:gd name="T53" fmla="*/ 154 h 280"/>
                <a:gd name="T54" fmla="*/ 31 w 161"/>
                <a:gd name="T55" fmla="*/ 130 h 280"/>
                <a:gd name="T56" fmla="*/ 30 w 161"/>
                <a:gd name="T57" fmla="*/ 113 h 280"/>
                <a:gd name="T58" fmla="*/ 25 w 161"/>
                <a:gd name="T59" fmla="*/ 94 h 280"/>
                <a:gd name="T60" fmla="*/ 13 w 161"/>
                <a:gd name="T61" fmla="*/ 79 h 280"/>
                <a:gd name="T62" fmla="*/ 3 w 161"/>
                <a:gd name="T63" fmla="*/ 64 h 280"/>
                <a:gd name="T64" fmla="*/ 0 w 161"/>
                <a:gd name="T65" fmla="*/ 47 h 280"/>
                <a:gd name="T66" fmla="*/ 5 w 161"/>
                <a:gd name="T67" fmla="*/ 3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80">
                  <a:moveTo>
                    <a:pt x="5" y="32"/>
                  </a:moveTo>
                  <a:lnTo>
                    <a:pt x="11" y="17"/>
                  </a:lnTo>
                  <a:lnTo>
                    <a:pt x="21" y="8"/>
                  </a:lnTo>
                  <a:lnTo>
                    <a:pt x="38" y="2"/>
                  </a:lnTo>
                  <a:lnTo>
                    <a:pt x="59" y="0"/>
                  </a:lnTo>
                  <a:lnTo>
                    <a:pt x="79" y="4"/>
                  </a:lnTo>
                  <a:lnTo>
                    <a:pt x="95" y="17"/>
                  </a:lnTo>
                  <a:lnTo>
                    <a:pt x="111" y="35"/>
                  </a:lnTo>
                  <a:lnTo>
                    <a:pt x="126" y="60"/>
                  </a:lnTo>
                  <a:lnTo>
                    <a:pt x="139" y="86"/>
                  </a:lnTo>
                  <a:lnTo>
                    <a:pt x="151" y="120"/>
                  </a:lnTo>
                  <a:lnTo>
                    <a:pt x="157" y="151"/>
                  </a:lnTo>
                  <a:lnTo>
                    <a:pt x="161" y="181"/>
                  </a:lnTo>
                  <a:lnTo>
                    <a:pt x="161" y="208"/>
                  </a:lnTo>
                  <a:lnTo>
                    <a:pt x="154" y="231"/>
                  </a:lnTo>
                  <a:lnTo>
                    <a:pt x="141" y="251"/>
                  </a:lnTo>
                  <a:lnTo>
                    <a:pt x="129" y="262"/>
                  </a:lnTo>
                  <a:lnTo>
                    <a:pt x="111" y="274"/>
                  </a:lnTo>
                  <a:lnTo>
                    <a:pt x="90" y="279"/>
                  </a:lnTo>
                  <a:lnTo>
                    <a:pt x="70" y="280"/>
                  </a:lnTo>
                  <a:lnTo>
                    <a:pt x="54" y="275"/>
                  </a:lnTo>
                  <a:lnTo>
                    <a:pt x="36" y="266"/>
                  </a:lnTo>
                  <a:lnTo>
                    <a:pt x="25" y="249"/>
                  </a:lnTo>
                  <a:lnTo>
                    <a:pt x="15" y="226"/>
                  </a:lnTo>
                  <a:lnTo>
                    <a:pt x="15" y="199"/>
                  </a:lnTo>
                  <a:lnTo>
                    <a:pt x="20" y="179"/>
                  </a:lnTo>
                  <a:lnTo>
                    <a:pt x="26" y="154"/>
                  </a:lnTo>
                  <a:lnTo>
                    <a:pt x="31" y="130"/>
                  </a:lnTo>
                  <a:lnTo>
                    <a:pt x="30" y="113"/>
                  </a:lnTo>
                  <a:lnTo>
                    <a:pt x="25" y="94"/>
                  </a:lnTo>
                  <a:lnTo>
                    <a:pt x="13" y="79"/>
                  </a:lnTo>
                  <a:lnTo>
                    <a:pt x="3" y="64"/>
                  </a:lnTo>
                  <a:lnTo>
                    <a:pt x="0" y="47"/>
                  </a:lnTo>
                  <a:lnTo>
                    <a:pt x="5" y="32"/>
                  </a:lnTo>
                  <a:close/>
                </a:path>
              </a:pathLst>
            </a:custGeom>
            <a:solidFill>
              <a:srgbClr val="000000"/>
            </a:solidFill>
            <a:ln w="9525">
              <a:solidFill>
                <a:srgbClr val="0B002E"/>
              </a:solidFill>
              <a:round/>
              <a:headEnd/>
              <a:tailEnd/>
            </a:ln>
          </p:spPr>
          <p:txBody>
            <a:bodyPr/>
            <a:lstStyle/>
            <a:p>
              <a:endParaRPr lang="fr-FR" dirty="0"/>
            </a:p>
          </p:txBody>
        </p:sp>
        <p:sp>
          <p:nvSpPr>
            <p:cNvPr id="628795" name="Freeform 59"/>
            <p:cNvSpPr>
              <a:spLocks noChangeAspect="1"/>
            </p:cNvSpPr>
            <p:nvPr/>
          </p:nvSpPr>
          <p:spPr bwMode="auto">
            <a:xfrm>
              <a:off x="919" y="3026"/>
              <a:ext cx="219" cy="350"/>
            </a:xfrm>
            <a:custGeom>
              <a:avLst/>
              <a:gdLst>
                <a:gd name="T0" fmla="*/ 68 w 219"/>
                <a:gd name="T1" fmla="*/ 25 h 350"/>
                <a:gd name="T2" fmla="*/ 119 w 219"/>
                <a:gd name="T3" fmla="*/ 94 h 350"/>
                <a:gd name="T4" fmla="*/ 165 w 219"/>
                <a:gd name="T5" fmla="*/ 193 h 350"/>
                <a:gd name="T6" fmla="*/ 188 w 219"/>
                <a:gd name="T7" fmla="*/ 285 h 350"/>
                <a:gd name="T8" fmla="*/ 191 w 219"/>
                <a:gd name="T9" fmla="*/ 293 h 350"/>
                <a:gd name="T10" fmla="*/ 196 w 219"/>
                <a:gd name="T11" fmla="*/ 300 h 350"/>
                <a:gd name="T12" fmla="*/ 201 w 219"/>
                <a:gd name="T13" fmla="*/ 308 h 350"/>
                <a:gd name="T14" fmla="*/ 207 w 219"/>
                <a:gd name="T15" fmla="*/ 314 h 350"/>
                <a:gd name="T16" fmla="*/ 215 w 219"/>
                <a:gd name="T17" fmla="*/ 319 h 350"/>
                <a:gd name="T18" fmla="*/ 216 w 219"/>
                <a:gd name="T19" fmla="*/ 327 h 350"/>
                <a:gd name="T20" fmla="*/ 219 w 219"/>
                <a:gd name="T21" fmla="*/ 335 h 350"/>
                <a:gd name="T22" fmla="*/ 219 w 219"/>
                <a:gd name="T23" fmla="*/ 342 h 350"/>
                <a:gd name="T24" fmla="*/ 211 w 219"/>
                <a:gd name="T25" fmla="*/ 349 h 350"/>
                <a:gd name="T26" fmla="*/ 203 w 219"/>
                <a:gd name="T27" fmla="*/ 350 h 350"/>
                <a:gd name="T28" fmla="*/ 196 w 219"/>
                <a:gd name="T29" fmla="*/ 347 h 350"/>
                <a:gd name="T30" fmla="*/ 188 w 219"/>
                <a:gd name="T31" fmla="*/ 339 h 350"/>
                <a:gd name="T32" fmla="*/ 183 w 219"/>
                <a:gd name="T33" fmla="*/ 331 h 350"/>
                <a:gd name="T34" fmla="*/ 179 w 219"/>
                <a:gd name="T35" fmla="*/ 323 h 350"/>
                <a:gd name="T36" fmla="*/ 178 w 219"/>
                <a:gd name="T37" fmla="*/ 316 h 350"/>
                <a:gd name="T38" fmla="*/ 173 w 219"/>
                <a:gd name="T39" fmla="*/ 308 h 350"/>
                <a:gd name="T40" fmla="*/ 165 w 219"/>
                <a:gd name="T41" fmla="*/ 308 h 350"/>
                <a:gd name="T42" fmla="*/ 162 w 219"/>
                <a:gd name="T43" fmla="*/ 316 h 350"/>
                <a:gd name="T44" fmla="*/ 153 w 219"/>
                <a:gd name="T45" fmla="*/ 317 h 350"/>
                <a:gd name="T46" fmla="*/ 145 w 219"/>
                <a:gd name="T47" fmla="*/ 316 h 350"/>
                <a:gd name="T48" fmla="*/ 137 w 219"/>
                <a:gd name="T49" fmla="*/ 309 h 350"/>
                <a:gd name="T50" fmla="*/ 132 w 219"/>
                <a:gd name="T51" fmla="*/ 301 h 350"/>
                <a:gd name="T52" fmla="*/ 130 w 219"/>
                <a:gd name="T53" fmla="*/ 293 h 350"/>
                <a:gd name="T54" fmla="*/ 129 w 219"/>
                <a:gd name="T55" fmla="*/ 286 h 350"/>
                <a:gd name="T56" fmla="*/ 131 w 219"/>
                <a:gd name="T57" fmla="*/ 278 h 350"/>
                <a:gd name="T58" fmla="*/ 139 w 219"/>
                <a:gd name="T59" fmla="*/ 272 h 350"/>
                <a:gd name="T60" fmla="*/ 148 w 219"/>
                <a:gd name="T61" fmla="*/ 268 h 350"/>
                <a:gd name="T62" fmla="*/ 155 w 219"/>
                <a:gd name="T63" fmla="*/ 262 h 350"/>
                <a:gd name="T64" fmla="*/ 157 w 219"/>
                <a:gd name="T65" fmla="*/ 254 h 350"/>
                <a:gd name="T66" fmla="*/ 155 w 219"/>
                <a:gd name="T67" fmla="*/ 229 h 350"/>
                <a:gd name="T68" fmla="*/ 124 w 219"/>
                <a:gd name="T69" fmla="*/ 143 h 350"/>
                <a:gd name="T70" fmla="*/ 55 w 219"/>
                <a:gd name="T71" fmla="*/ 56 h 350"/>
                <a:gd name="T72" fmla="*/ 0 w 219"/>
                <a:gd name="T73" fmla="*/ 21 h 350"/>
                <a:gd name="T74" fmla="*/ 28 w 219"/>
                <a:gd name="T7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350">
                  <a:moveTo>
                    <a:pt x="28" y="0"/>
                  </a:moveTo>
                  <a:lnTo>
                    <a:pt x="68" y="25"/>
                  </a:lnTo>
                  <a:lnTo>
                    <a:pt x="93" y="51"/>
                  </a:lnTo>
                  <a:lnTo>
                    <a:pt x="119" y="94"/>
                  </a:lnTo>
                  <a:lnTo>
                    <a:pt x="144" y="144"/>
                  </a:lnTo>
                  <a:lnTo>
                    <a:pt x="165" y="193"/>
                  </a:lnTo>
                  <a:lnTo>
                    <a:pt x="180" y="249"/>
                  </a:lnTo>
                  <a:lnTo>
                    <a:pt x="188" y="285"/>
                  </a:lnTo>
                  <a:lnTo>
                    <a:pt x="188" y="288"/>
                  </a:lnTo>
                  <a:lnTo>
                    <a:pt x="191" y="293"/>
                  </a:lnTo>
                  <a:lnTo>
                    <a:pt x="193" y="296"/>
                  </a:lnTo>
                  <a:lnTo>
                    <a:pt x="196" y="300"/>
                  </a:lnTo>
                  <a:lnTo>
                    <a:pt x="199" y="304"/>
                  </a:lnTo>
                  <a:lnTo>
                    <a:pt x="201" y="308"/>
                  </a:lnTo>
                  <a:lnTo>
                    <a:pt x="203" y="311"/>
                  </a:lnTo>
                  <a:lnTo>
                    <a:pt x="207" y="314"/>
                  </a:lnTo>
                  <a:lnTo>
                    <a:pt x="211" y="317"/>
                  </a:lnTo>
                  <a:lnTo>
                    <a:pt x="215" y="319"/>
                  </a:lnTo>
                  <a:lnTo>
                    <a:pt x="216" y="323"/>
                  </a:lnTo>
                  <a:lnTo>
                    <a:pt x="216" y="327"/>
                  </a:lnTo>
                  <a:lnTo>
                    <a:pt x="219" y="331"/>
                  </a:lnTo>
                  <a:lnTo>
                    <a:pt x="219" y="335"/>
                  </a:lnTo>
                  <a:lnTo>
                    <a:pt x="219" y="339"/>
                  </a:lnTo>
                  <a:lnTo>
                    <a:pt x="219" y="342"/>
                  </a:lnTo>
                  <a:lnTo>
                    <a:pt x="216" y="347"/>
                  </a:lnTo>
                  <a:lnTo>
                    <a:pt x="211" y="349"/>
                  </a:lnTo>
                  <a:lnTo>
                    <a:pt x="207" y="350"/>
                  </a:lnTo>
                  <a:lnTo>
                    <a:pt x="203" y="350"/>
                  </a:lnTo>
                  <a:lnTo>
                    <a:pt x="199" y="350"/>
                  </a:lnTo>
                  <a:lnTo>
                    <a:pt x="196" y="347"/>
                  </a:lnTo>
                  <a:lnTo>
                    <a:pt x="191" y="342"/>
                  </a:lnTo>
                  <a:lnTo>
                    <a:pt x="188" y="339"/>
                  </a:lnTo>
                  <a:lnTo>
                    <a:pt x="186" y="335"/>
                  </a:lnTo>
                  <a:lnTo>
                    <a:pt x="183" y="331"/>
                  </a:lnTo>
                  <a:lnTo>
                    <a:pt x="183" y="327"/>
                  </a:lnTo>
                  <a:lnTo>
                    <a:pt x="179" y="323"/>
                  </a:lnTo>
                  <a:lnTo>
                    <a:pt x="178" y="319"/>
                  </a:lnTo>
                  <a:lnTo>
                    <a:pt x="178" y="316"/>
                  </a:lnTo>
                  <a:lnTo>
                    <a:pt x="176" y="311"/>
                  </a:lnTo>
                  <a:lnTo>
                    <a:pt x="173" y="308"/>
                  </a:lnTo>
                  <a:lnTo>
                    <a:pt x="168" y="305"/>
                  </a:lnTo>
                  <a:lnTo>
                    <a:pt x="165" y="308"/>
                  </a:lnTo>
                  <a:lnTo>
                    <a:pt x="163" y="311"/>
                  </a:lnTo>
                  <a:lnTo>
                    <a:pt x="162" y="316"/>
                  </a:lnTo>
                  <a:lnTo>
                    <a:pt x="157" y="316"/>
                  </a:lnTo>
                  <a:lnTo>
                    <a:pt x="153" y="317"/>
                  </a:lnTo>
                  <a:lnTo>
                    <a:pt x="149" y="317"/>
                  </a:lnTo>
                  <a:lnTo>
                    <a:pt x="145" y="316"/>
                  </a:lnTo>
                  <a:lnTo>
                    <a:pt x="142" y="313"/>
                  </a:lnTo>
                  <a:lnTo>
                    <a:pt x="137" y="309"/>
                  </a:lnTo>
                  <a:lnTo>
                    <a:pt x="134" y="305"/>
                  </a:lnTo>
                  <a:lnTo>
                    <a:pt x="132" y="301"/>
                  </a:lnTo>
                  <a:lnTo>
                    <a:pt x="131" y="298"/>
                  </a:lnTo>
                  <a:lnTo>
                    <a:pt x="130" y="293"/>
                  </a:lnTo>
                  <a:lnTo>
                    <a:pt x="129" y="290"/>
                  </a:lnTo>
                  <a:lnTo>
                    <a:pt x="129" y="286"/>
                  </a:lnTo>
                  <a:lnTo>
                    <a:pt x="130" y="282"/>
                  </a:lnTo>
                  <a:lnTo>
                    <a:pt x="131" y="278"/>
                  </a:lnTo>
                  <a:lnTo>
                    <a:pt x="135" y="275"/>
                  </a:lnTo>
                  <a:lnTo>
                    <a:pt x="139" y="272"/>
                  </a:lnTo>
                  <a:lnTo>
                    <a:pt x="144" y="269"/>
                  </a:lnTo>
                  <a:lnTo>
                    <a:pt x="148" y="268"/>
                  </a:lnTo>
                  <a:lnTo>
                    <a:pt x="152" y="265"/>
                  </a:lnTo>
                  <a:lnTo>
                    <a:pt x="155" y="262"/>
                  </a:lnTo>
                  <a:lnTo>
                    <a:pt x="155" y="257"/>
                  </a:lnTo>
                  <a:lnTo>
                    <a:pt x="157" y="254"/>
                  </a:lnTo>
                  <a:lnTo>
                    <a:pt x="160" y="250"/>
                  </a:lnTo>
                  <a:lnTo>
                    <a:pt x="155" y="229"/>
                  </a:lnTo>
                  <a:lnTo>
                    <a:pt x="142" y="187"/>
                  </a:lnTo>
                  <a:lnTo>
                    <a:pt x="124" y="143"/>
                  </a:lnTo>
                  <a:lnTo>
                    <a:pt x="91" y="92"/>
                  </a:lnTo>
                  <a:lnTo>
                    <a:pt x="55" y="56"/>
                  </a:lnTo>
                  <a:lnTo>
                    <a:pt x="13" y="38"/>
                  </a:lnTo>
                  <a:lnTo>
                    <a:pt x="0" y="21"/>
                  </a:lnTo>
                  <a:lnTo>
                    <a:pt x="8" y="5"/>
                  </a:lnTo>
                  <a:lnTo>
                    <a:pt x="28" y="0"/>
                  </a:lnTo>
                  <a:close/>
                </a:path>
              </a:pathLst>
            </a:custGeom>
            <a:solidFill>
              <a:srgbClr val="000000"/>
            </a:solidFill>
            <a:ln w="9525">
              <a:solidFill>
                <a:srgbClr val="0B002E"/>
              </a:solidFill>
              <a:round/>
              <a:headEnd/>
              <a:tailEnd/>
            </a:ln>
          </p:spPr>
          <p:txBody>
            <a:bodyPr/>
            <a:lstStyle/>
            <a:p>
              <a:endParaRPr lang="fr-FR" dirty="0"/>
            </a:p>
          </p:txBody>
        </p:sp>
        <p:sp>
          <p:nvSpPr>
            <p:cNvPr id="628796" name="Freeform 60"/>
            <p:cNvSpPr>
              <a:spLocks noChangeAspect="1"/>
            </p:cNvSpPr>
            <p:nvPr/>
          </p:nvSpPr>
          <p:spPr bwMode="auto">
            <a:xfrm>
              <a:off x="780" y="3044"/>
              <a:ext cx="145" cy="255"/>
            </a:xfrm>
            <a:custGeom>
              <a:avLst/>
              <a:gdLst>
                <a:gd name="T0" fmla="*/ 65 w 145"/>
                <a:gd name="T1" fmla="*/ 38 h 255"/>
                <a:gd name="T2" fmla="*/ 100 w 145"/>
                <a:gd name="T3" fmla="*/ 9 h 255"/>
                <a:gd name="T4" fmla="*/ 126 w 145"/>
                <a:gd name="T5" fmla="*/ 0 h 255"/>
                <a:gd name="T6" fmla="*/ 141 w 145"/>
                <a:gd name="T7" fmla="*/ 4 h 255"/>
                <a:gd name="T8" fmla="*/ 141 w 145"/>
                <a:gd name="T9" fmla="*/ 8 h 255"/>
                <a:gd name="T10" fmla="*/ 145 w 145"/>
                <a:gd name="T11" fmla="*/ 27 h 255"/>
                <a:gd name="T12" fmla="*/ 127 w 145"/>
                <a:gd name="T13" fmla="*/ 46 h 255"/>
                <a:gd name="T14" fmla="*/ 114 w 145"/>
                <a:gd name="T15" fmla="*/ 54 h 255"/>
                <a:gd name="T16" fmla="*/ 111 w 145"/>
                <a:gd name="T17" fmla="*/ 56 h 255"/>
                <a:gd name="T18" fmla="*/ 106 w 145"/>
                <a:gd name="T19" fmla="*/ 56 h 255"/>
                <a:gd name="T20" fmla="*/ 103 w 145"/>
                <a:gd name="T21" fmla="*/ 56 h 255"/>
                <a:gd name="T22" fmla="*/ 99 w 145"/>
                <a:gd name="T23" fmla="*/ 57 h 255"/>
                <a:gd name="T24" fmla="*/ 93 w 145"/>
                <a:gd name="T25" fmla="*/ 58 h 255"/>
                <a:gd name="T26" fmla="*/ 88 w 145"/>
                <a:gd name="T27" fmla="*/ 59 h 255"/>
                <a:gd name="T28" fmla="*/ 85 w 145"/>
                <a:gd name="T29" fmla="*/ 61 h 255"/>
                <a:gd name="T30" fmla="*/ 80 w 145"/>
                <a:gd name="T31" fmla="*/ 63 h 255"/>
                <a:gd name="T32" fmla="*/ 75 w 145"/>
                <a:gd name="T33" fmla="*/ 67 h 255"/>
                <a:gd name="T34" fmla="*/ 59 w 145"/>
                <a:gd name="T35" fmla="*/ 79 h 255"/>
                <a:gd name="T36" fmla="*/ 36 w 145"/>
                <a:gd name="T37" fmla="*/ 106 h 255"/>
                <a:gd name="T38" fmla="*/ 27 w 145"/>
                <a:gd name="T39" fmla="*/ 126 h 255"/>
                <a:gd name="T40" fmla="*/ 26 w 145"/>
                <a:gd name="T41" fmla="*/ 130 h 255"/>
                <a:gd name="T42" fmla="*/ 26 w 145"/>
                <a:gd name="T43" fmla="*/ 134 h 255"/>
                <a:gd name="T44" fmla="*/ 29 w 145"/>
                <a:gd name="T45" fmla="*/ 136 h 255"/>
                <a:gd name="T46" fmla="*/ 31 w 145"/>
                <a:gd name="T47" fmla="*/ 141 h 255"/>
                <a:gd name="T48" fmla="*/ 34 w 145"/>
                <a:gd name="T49" fmla="*/ 141 h 255"/>
                <a:gd name="T50" fmla="*/ 60 w 145"/>
                <a:gd name="T51" fmla="*/ 152 h 255"/>
                <a:gd name="T52" fmla="*/ 103 w 145"/>
                <a:gd name="T53" fmla="*/ 170 h 255"/>
                <a:gd name="T54" fmla="*/ 116 w 145"/>
                <a:gd name="T55" fmla="*/ 179 h 255"/>
                <a:gd name="T56" fmla="*/ 119 w 145"/>
                <a:gd name="T57" fmla="*/ 190 h 255"/>
                <a:gd name="T58" fmla="*/ 117 w 145"/>
                <a:gd name="T59" fmla="*/ 205 h 255"/>
                <a:gd name="T60" fmla="*/ 85 w 145"/>
                <a:gd name="T61" fmla="*/ 234 h 255"/>
                <a:gd name="T62" fmla="*/ 82 w 145"/>
                <a:gd name="T63" fmla="*/ 239 h 255"/>
                <a:gd name="T64" fmla="*/ 78 w 145"/>
                <a:gd name="T65" fmla="*/ 242 h 255"/>
                <a:gd name="T66" fmla="*/ 73 w 145"/>
                <a:gd name="T67" fmla="*/ 249 h 255"/>
                <a:gd name="T68" fmla="*/ 64 w 145"/>
                <a:gd name="T69" fmla="*/ 255 h 255"/>
                <a:gd name="T70" fmla="*/ 55 w 145"/>
                <a:gd name="T71" fmla="*/ 255 h 255"/>
                <a:gd name="T72" fmla="*/ 47 w 145"/>
                <a:gd name="T73" fmla="*/ 251 h 255"/>
                <a:gd name="T74" fmla="*/ 47 w 145"/>
                <a:gd name="T75" fmla="*/ 244 h 255"/>
                <a:gd name="T76" fmla="*/ 49 w 145"/>
                <a:gd name="T77" fmla="*/ 234 h 255"/>
                <a:gd name="T78" fmla="*/ 51 w 145"/>
                <a:gd name="T79" fmla="*/ 227 h 255"/>
                <a:gd name="T80" fmla="*/ 57 w 145"/>
                <a:gd name="T81" fmla="*/ 223 h 255"/>
                <a:gd name="T82" fmla="*/ 67 w 145"/>
                <a:gd name="T83" fmla="*/ 219 h 255"/>
                <a:gd name="T84" fmla="*/ 86 w 145"/>
                <a:gd name="T85" fmla="*/ 200 h 255"/>
                <a:gd name="T86" fmla="*/ 82 w 145"/>
                <a:gd name="T87" fmla="*/ 185 h 255"/>
                <a:gd name="T88" fmla="*/ 23 w 145"/>
                <a:gd name="T89" fmla="*/ 159 h 255"/>
                <a:gd name="T90" fmla="*/ 9 w 145"/>
                <a:gd name="T91" fmla="*/ 151 h 255"/>
                <a:gd name="T92" fmla="*/ 0 w 145"/>
                <a:gd name="T93" fmla="*/ 142 h 255"/>
                <a:gd name="T94" fmla="*/ 3 w 145"/>
                <a:gd name="T95" fmla="*/ 118 h 255"/>
                <a:gd name="T96" fmla="*/ 21 w 145"/>
                <a:gd name="T97" fmla="*/ 87 h 255"/>
                <a:gd name="T98" fmla="*/ 37 w 145"/>
                <a:gd name="T99" fmla="*/ 64 h 255"/>
                <a:gd name="T100" fmla="*/ 51 w 145"/>
                <a:gd name="T101" fmla="*/ 51 h 255"/>
                <a:gd name="T102" fmla="*/ 65 w 145"/>
                <a:gd name="T103" fmla="*/ 3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255">
                  <a:moveTo>
                    <a:pt x="65" y="38"/>
                  </a:moveTo>
                  <a:lnTo>
                    <a:pt x="100" y="9"/>
                  </a:lnTo>
                  <a:lnTo>
                    <a:pt x="126" y="0"/>
                  </a:lnTo>
                  <a:lnTo>
                    <a:pt x="141" y="4"/>
                  </a:lnTo>
                  <a:lnTo>
                    <a:pt x="141" y="8"/>
                  </a:lnTo>
                  <a:lnTo>
                    <a:pt x="145" y="27"/>
                  </a:lnTo>
                  <a:lnTo>
                    <a:pt x="127" y="46"/>
                  </a:lnTo>
                  <a:lnTo>
                    <a:pt x="114" y="54"/>
                  </a:lnTo>
                  <a:lnTo>
                    <a:pt x="111" y="56"/>
                  </a:lnTo>
                  <a:lnTo>
                    <a:pt x="106" y="56"/>
                  </a:lnTo>
                  <a:lnTo>
                    <a:pt x="103" y="56"/>
                  </a:lnTo>
                  <a:lnTo>
                    <a:pt x="99" y="57"/>
                  </a:lnTo>
                  <a:lnTo>
                    <a:pt x="93" y="58"/>
                  </a:lnTo>
                  <a:lnTo>
                    <a:pt x="88" y="59"/>
                  </a:lnTo>
                  <a:lnTo>
                    <a:pt x="85" y="61"/>
                  </a:lnTo>
                  <a:lnTo>
                    <a:pt x="80" y="63"/>
                  </a:lnTo>
                  <a:lnTo>
                    <a:pt x="75" y="67"/>
                  </a:lnTo>
                  <a:lnTo>
                    <a:pt x="59" y="79"/>
                  </a:lnTo>
                  <a:lnTo>
                    <a:pt x="36" y="106"/>
                  </a:lnTo>
                  <a:lnTo>
                    <a:pt x="27" y="126"/>
                  </a:lnTo>
                  <a:lnTo>
                    <a:pt x="26" y="130"/>
                  </a:lnTo>
                  <a:lnTo>
                    <a:pt x="26" y="134"/>
                  </a:lnTo>
                  <a:lnTo>
                    <a:pt x="29" y="136"/>
                  </a:lnTo>
                  <a:lnTo>
                    <a:pt x="31" y="141"/>
                  </a:lnTo>
                  <a:lnTo>
                    <a:pt x="34" y="141"/>
                  </a:lnTo>
                  <a:lnTo>
                    <a:pt x="60" y="152"/>
                  </a:lnTo>
                  <a:lnTo>
                    <a:pt x="103" y="170"/>
                  </a:lnTo>
                  <a:lnTo>
                    <a:pt x="116" y="179"/>
                  </a:lnTo>
                  <a:lnTo>
                    <a:pt x="119" y="190"/>
                  </a:lnTo>
                  <a:lnTo>
                    <a:pt x="117" y="205"/>
                  </a:lnTo>
                  <a:lnTo>
                    <a:pt x="85" y="234"/>
                  </a:lnTo>
                  <a:lnTo>
                    <a:pt x="82" y="239"/>
                  </a:lnTo>
                  <a:lnTo>
                    <a:pt x="78" y="242"/>
                  </a:lnTo>
                  <a:lnTo>
                    <a:pt x="73" y="249"/>
                  </a:lnTo>
                  <a:lnTo>
                    <a:pt x="64" y="255"/>
                  </a:lnTo>
                  <a:lnTo>
                    <a:pt x="55" y="255"/>
                  </a:lnTo>
                  <a:lnTo>
                    <a:pt x="47" y="251"/>
                  </a:lnTo>
                  <a:lnTo>
                    <a:pt x="47" y="244"/>
                  </a:lnTo>
                  <a:lnTo>
                    <a:pt x="49" y="234"/>
                  </a:lnTo>
                  <a:lnTo>
                    <a:pt x="51" y="227"/>
                  </a:lnTo>
                  <a:lnTo>
                    <a:pt x="57" y="223"/>
                  </a:lnTo>
                  <a:lnTo>
                    <a:pt x="67" y="219"/>
                  </a:lnTo>
                  <a:lnTo>
                    <a:pt x="86" y="200"/>
                  </a:lnTo>
                  <a:lnTo>
                    <a:pt x="82" y="185"/>
                  </a:lnTo>
                  <a:lnTo>
                    <a:pt x="23" y="159"/>
                  </a:lnTo>
                  <a:lnTo>
                    <a:pt x="9" y="151"/>
                  </a:lnTo>
                  <a:lnTo>
                    <a:pt x="0" y="142"/>
                  </a:lnTo>
                  <a:lnTo>
                    <a:pt x="3" y="118"/>
                  </a:lnTo>
                  <a:lnTo>
                    <a:pt x="21" y="87"/>
                  </a:lnTo>
                  <a:lnTo>
                    <a:pt x="37" y="64"/>
                  </a:lnTo>
                  <a:lnTo>
                    <a:pt x="51" y="51"/>
                  </a:lnTo>
                  <a:lnTo>
                    <a:pt x="65" y="38"/>
                  </a:lnTo>
                  <a:close/>
                </a:path>
              </a:pathLst>
            </a:custGeom>
            <a:solidFill>
              <a:srgbClr val="000000"/>
            </a:solidFill>
            <a:ln w="9525">
              <a:solidFill>
                <a:srgbClr val="0B002E"/>
              </a:solidFill>
              <a:round/>
              <a:headEnd/>
              <a:tailEnd/>
            </a:ln>
          </p:spPr>
          <p:txBody>
            <a:bodyPr/>
            <a:lstStyle/>
            <a:p>
              <a:endParaRPr lang="fr-FR" dirty="0"/>
            </a:p>
          </p:txBody>
        </p:sp>
        <p:sp>
          <p:nvSpPr>
            <p:cNvPr id="628797" name="Freeform 61"/>
            <p:cNvSpPr>
              <a:spLocks noChangeAspect="1"/>
            </p:cNvSpPr>
            <p:nvPr/>
          </p:nvSpPr>
          <p:spPr bwMode="auto">
            <a:xfrm>
              <a:off x="768" y="2815"/>
              <a:ext cx="244" cy="193"/>
            </a:xfrm>
            <a:custGeom>
              <a:avLst/>
              <a:gdLst>
                <a:gd name="T0" fmla="*/ 26 w 244"/>
                <a:gd name="T1" fmla="*/ 15 h 193"/>
                <a:gd name="T2" fmla="*/ 46 w 244"/>
                <a:gd name="T3" fmla="*/ 5 h 193"/>
                <a:gd name="T4" fmla="*/ 70 w 244"/>
                <a:gd name="T5" fmla="*/ 0 h 193"/>
                <a:gd name="T6" fmla="*/ 92 w 244"/>
                <a:gd name="T7" fmla="*/ 0 h 193"/>
                <a:gd name="T8" fmla="*/ 113 w 244"/>
                <a:gd name="T9" fmla="*/ 7 h 193"/>
                <a:gd name="T10" fmla="*/ 131 w 244"/>
                <a:gd name="T11" fmla="*/ 23 h 193"/>
                <a:gd name="T12" fmla="*/ 146 w 244"/>
                <a:gd name="T13" fmla="*/ 45 h 193"/>
                <a:gd name="T14" fmla="*/ 155 w 244"/>
                <a:gd name="T15" fmla="*/ 67 h 193"/>
                <a:gd name="T16" fmla="*/ 162 w 244"/>
                <a:gd name="T17" fmla="*/ 81 h 193"/>
                <a:gd name="T18" fmla="*/ 172 w 244"/>
                <a:gd name="T19" fmla="*/ 87 h 193"/>
                <a:gd name="T20" fmla="*/ 192 w 244"/>
                <a:gd name="T21" fmla="*/ 84 h 193"/>
                <a:gd name="T22" fmla="*/ 211 w 244"/>
                <a:gd name="T23" fmla="*/ 72 h 193"/>
                <a:gd name="T24" fmla="*/ 222 w 244"/>
                <a:gd name="T25" fmla="*/ 64 h 193"/>
                <a:gd name="T26" fmla="*/ 232 w 244"/>
                <a:gd name="T27" fmla="*/ 64 h 193"/>
                <a:gd name="T28" fmla="*/ 241 w 244"/>
                <a:gd name="T29" fmla="*/ 71 h 193"/>
                <a:gd name="T30" fmla="*/ 244 w 244"/>
                <a:gd name="T31" fmla="*/ 82 h 193"/>
                <a:gd name="T32" fmla="*/ 239 w 244"/>
                <a:gd name="T33" fmla="*/ 94 h 193"/>
                <a:gd name="T34" fmla="*/ 227 w 244"/>
                <a:gd name="T35" fmla="*/ 103 h 193"/>
                <a:gd name="T36" fmla="*/ 206 w 244"/>
                <a:gd name="T37" fmla="*/ 107 h 193"/>
                <a:gd name="T38" fmla="*/ 177 w 244"/>
                <a:gd name="T39" fmla="*/ 111 h 193"/>
                <a:gd name="T40" fmla="*/ 173 w 244"/>
                <a:gd name="T41" fmla="*/ 118 h 193"/>
                <a:gd name="T42" fmla="*/ 172 w 244"/>
                <a:gd name="T43" fmla="*/ 144 h 193"/>
                <a:gd name="T44" fmla="*/ 168 w 244"/>
                <a:gd name="T45" fmla="*/ 164 h 193"/>
                <a:gd name="T46" fmla="*/ 159 w 244"/>
                <a:gd name="T47" fmla="*/ 177 h 193"/>
                <a:gd name="T48" fmla="*/ 149 w 244"/>
                <a:gd name="T49" fmla="*/ 183 h 193"/>
                <a:gd name="T50" fmla="*/ 131 w 244"/>
                <a:gd name="T51" fmla="*/ 191 h 193"/>
                <a:gd name="T52" fmla="*/ 116 w 244"/>
                <a:gd name="T53" fmla="*/ 193 h 193"/>
                <a:gd name="T54" fmla="*/ 95 w 244"/>
                <a:gd name="T55" fmla="*/ 191 h 193"/>
                <a:gd name="T56" fmla="*/ 75 w 244"/>
                <a:gd name="T57" fmla="*/ 185 h 193"/>
                <a:gd name="T58" fmla="*/ 56 w 244"/>
                <a:gd name="T59" fmla="*/ 173 h 193"/>
                <a:gd name="T60" fmla="*/ 34 w 244"/>
                <a:gd name="T61" fmla="*/ 149 h 193"/>
                <a:gd name="T62" fmla="*/ 17 w 244"/>
                <a:gd name="T63" fmla="*/ 125 h 193"/>
                <a:gd name="T64" fmla="*/ 7 w 244"/>
                <a:gd name="T65" fmla="*/ 105 h 193"/>
                <a:gd name="T66" fmla="*/ 0 w 244"/>
                <a:gd name="T67" fmla="*/ 76 h 193"/>
                <a:gd name="T68" fmla="*/ 0 w 244"/>
                <a:gd name="T69" fmla="*/ 53 h 193"/>
                <a:gd name="T70" fmla="*/ 7 w 244"/>
                <a:gd name="T71" fmla="*/ 35 h 193"/>
                <a:gd name="T72" fmla="*/ 15 w 244"/>
                <a:gd name="T73" fmla="*/ 23 h 193"/>
                <a:gd name="T74" fmla="*/ 26 w 244"/>
                <a:gd name="T75" fmla="*/ 1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93">
                  <a:moveTo>
                    <a:pt x="26" y="15"/>
                  </a:moveTo>
                  <a:lnTo>
                    <a:pt x="46" y="5"/>
                  </a:lnTo>
                  <a:lnTo>
                    <a:pt x="70" y="0"/>
                  </a:lnTo>
                  <a:lnTo>
                    <a:pt x="92" y="0"/>
                  </a:lnTo>
                  <a:lnTo>
                    <a:pt x="113" y="7"/>
                  </a:lnTo>
                  <a:lnTo>
                    <a:pt x="131" y="23"/>
                  </a:lnTo>
                  <a:lnTo>
                    <a:pt x="146" y="45"/>
                  </a:lnTo>
                  <a:lnTo>
                    <a:pt x="155" y="67"/>
                  </a:lnTo>
                  <a:lnTo>
                    <a:pt x="162" y="81"/>
                  </a:lnTo>
                  <a:lnTo>
                    <a:pt x="172" y="87"/>
                  </a:lnTo>
                  <a:lnTo>
                    <a:pt x="192" y="84"/>
                  </a:lnTo>
                  <a:lnTo>
                    <a:pt x="211" y="72"/>
                  </a:lnTo>
                  <a:lnTo>
                    <a:pt x="222" y="64"/>
                  </a:lnTo>
                  <a:lnTo>
                    <a:pt x="232" y="64"/>
                  </a:lnTo>
                  <a:lnTo>
                    <a:pt x="241" y="71"/>
                  </a:lnTo>
                  <a:lnTo>
                    <a:pt x="244" y="82"/>
                  </a:lnTo>
                  <a:lnTo>
                    <a:pt x="239" y="94"/>
                  </a:lnTo>
                  <a:lnTo>
                    <a:pt x="227" y="103"/>
                  </a:lnTo>
                  <a:lnTo>
                    <a:pt x="206" y="107"/>
                  </a:lnTo>
                  <a:lnTo>
                    <a:pt x="177" y="111"/>
                  </a:lnTo>
                  <a:lnTo>
                    <a:pt x="173" y="118"/>
                  </a:lnTo>
                  <a:lnTo>
                    <a:pt x="172" y="144"/>
                  </a:lnTo>
                  <a:lnTo>
                    <a:pt x="168" y="164"/>
                  </a:lnTo>
                  <a:lnTo>
                    <a:pt x="159" y="177"/>
                  </a:lnTo>
                  <a:lnTo>
                    <a:pt x="149" y="183"/>
                  </a:lnTo>
                  <a:lnTo>
                    <a:pt x="131" y="191"/>
                  </a:lnTo>
                  <a:lnTo>
                    <a:pt x="116" y="193"/>
                  </a:lnTo>
                  <a:lnTo>
                    <a:pt x="95" y="191"/>
                  </a:lnTo>
                  <a:lnTo>
                    <a:pt x="75" y="185"/>
                  </a:lnTo>
                  <a:lnTo>
                    <a:pt x="56" y="173"/>
                  </a:lnTo>
                  <a:lnTo>
                    <a:pt x="34" y="149"/>
                  </a:lnTo>
                  <a:lnTo>
                    <a:pt x="17" y="125"/>
                  </a:lnTo>
                  <a:lnTo>
                    <a:pt x="7" y="105"/>
                  </a:lnTo>
                  <a:lnTo>
                    <a:pt x="0" y="76"/>
                  </a:lnTo>
                  <a:lnTo>
                    <a:pt x="0" y="53"/>
                  </a:lnTo>
                  <a:lnTo>
                    <a:pt x="7" y="35"/>
                  </a:lnTo>
                  <a:lnTo>
                    <a:pt x="15" y="23"/>
                  </a:lnTo>
                  <a:lnTo>
                    <a:pt x="26" y="15"/>
                  </a:lnTo>
                  <a:close/>
                </a:path>
              </a:pathLst>
            </a:custGeom>
            <a:solidFill>
              <a:srgbClr val="000000"/>
            </a:solidFill>
            <a:ln w="9525">
              <a:solidFill>
                <a:srgbClr val="0B002E"/>
              </a:solidFill>
              <a:round/>
              <a:headEnd/>
              <a:tailEnd/>
            </a:ln>
          </p:spPr>
          <p:txBody>
            <a:bodyPr/>
            <a:lstStyle/>
            <a:p>
              <a:endParaRPr lang="fr-FR" dirty="0"/>
            </a:p>
          </p:txBody>
        </p:sp>
        <p:sp>
          <p:nvSpPr>
            <p:cNvPr id="628798" name="Freeform 62"/>
            <p:cNvSpPr>
              <a:spLocks noChangeAspect="1"/>
            </p:cNvSpPr>
            <p:nvPr/>
          </p:nvSpPr>
          <p:spPr bwMode="auto">
            <a:xfrm>
              <a:off x="891" y="3226"/>
              <a:ext cx="134" cy="375"/>
            </a:xfrm>
            <a:custGeom>
              <a:avLst/>
              <a:gdLst>
                <a:gd name="T0" fmla="*/ 8 w 134"/>
                <a:gd name="T1" fmla="*/ 57 h 375"/>
                <a:gd name="T2" fmla="*/ 3 w 134"/>
                <a:gd name="T3" fmla="*/ 27 h 375"/>
                <a:gd name="T4" fmla="*/ 13 w 134"/>
                <a:gd name="T5" fmla="*/ 5 h 375"/>
                <a:gd name="T6" fmla="*/ 32 w 134"/>
                <a:gd name="T7" fmla="*/ 0 h 375"/>
                <a:gd name="T8" fmla="*/ 52 w 134"/>
                <a:gd name="T9" fmla="*/ 12 h 375"/>
                <a:gd name="T10" fmla="*/ 54 w 134"/>
                <a:gd name="T11" fmla="*/ 33 h 375"/>
                <a:gd name="T12" fmla="*/ 54 w 134"/>
                <a:gd name="T13" fmla="*/ 38 h 375"/>
                <a:gd name="T14" fmla="*/ 50 w 134"/>
                <a:gd name="T15" fmla="*/ 66 h 375"/>
                <a:gd name="T16" fmla="*/ 44 w 134"/>
                <a:gd name="T17" fmla="*/ 107 h 375"/>
                <a:gd name="T18" fmla="*/ 36 w 134"/>
                <a:gd name="T19" fmla="*/ 164 h 375"/>
                <a:gd name="T20" fmla="*/ 34 w 134"/>
                <a:gd name="T21" fmla="*/ 200 h 375"/>
                <a:gd name="T22" fmla="*/ 34 w 134"/>
                <a:gd name="T23" fmla="*/ 259 h 375"/>
                <a:gd name="T24" fmla="*/ 37 w 134"/>
                <a:gd name="T25" fmla="*/ 313 h 375"/>
                <a:gd name="T26" fmla="*/ 37 w 134"/>
                <a:gd name="T27" fmla="*/ 317 h 375"/>
                <a:gd name="T28" fmla="*/ 41 w 134"/>
                <a:gd name="T29" fmla="*/ 318 h 375"/>
                <a:gd name="T30" fmla="*/ 45 w 134"/>
                <a:gd name="T31" fmla="*/ 318 h 375"/>
                <a:gd name="T32" fmla="*/ 49 w 134"/>
                <a:gd name="T33" fmla="*/ 316 h 375"/>
                <a:gd name="T34" fmla="*/ 52 w 134"/>
                <a:gd name="T35" fmla="*/ 311 h 375"/>
                <a:gd name="T36" fmla="*/ 77 w 134"/>
                <a:gd name="T37" fmla="*/ 277 h 375"/>
                <a:gd name="T38" fmla="*/ 82 w 134"/>
                <a:gd name="T39" fmla="*/ 272 h 375"/>
                <a:gd name="T40" fmla="*/ 106 w 134"/>
                <a:gd name="T41" fmla="*/ 269 h 375"/>
                <a:gd name="T42" fmla="*/ 131 w 134"/>
                <a:gd name="T43" fmla="*/ 280 h 375"/>
                <a:gd name="T44" fmla="*/ 134 w 134"/>
                <a:gd name="T45" fmla="*/ 290 h 375"/>
                <a:gd name="T46" fmla="*/ 127 w 134"/>
                <a:gd name="T47" fmla="*/ 303 h 375"/>
                <a:gd name="T48" fmla="*/ 99 w 134"/>
                <a:gd name="T49" fmla="*/ 314 h 375"/>
                <a:gd name="T50" fmla="*/ 70 w 134"/>
                <a:gd name="T51" fmla="*/ 334 h 375"/>
                <a:gd name="T52" fmla="*/ 46 w 134"/>
                <a:gd name="T53" fmla="*/ 357 h 375"/>
                <a:gd name="T54" fmla="*/ 45 w 134"/>
                <a:gd name="T55" fmla="*/ 360 h 375"/>
                <a:gd name="T56" fmla="*/ 42 w 134"/>
                <a:gd name="T57" fmla="*/ 370 h 375"/>
                <a:gd name="T58" fmla="*/ 31 w 134"/>
                <a:gd name="T59" fmla="*/ 373 h 375"/>
                <a:gd name="T60" fmla="*/ 27 w 134"/>
                <a:gd name="T61" fmla="*/ 375 h 375"/>
                <a:gd name="T62" fmla="*/ 13 w 134"/>
                <a:gd name="T63" fmla="*/ 368 h 375"/>
                <a:gd name="T64" fmla="*/ 3 w 134"/>
                <a:gd name="T65" fmla="*/ 357 h 375"/>
                <a:gd name="T66" fmla="*/ 0 w 134"/>
                <a:gd name="T67" fmla="*/ 340 h 375"/>
                <a:gd name="T68" fmla="*/ 3 w 134"/>
                <a:gd name="T69" fmla="*/ 323 h 375"/>
                <a:gd name="T70" fmla="*/ 10 w 134"/>
                <a:gd name="T71" fmla="*/ 304 h 375"/>
                <a:gd name="T72" fmla="*/ 13 w 134"/>
                <a:gd name="T73" fmla="*/ 283 h 375"/>
                <a:gd name="T74" fmla="*/ 8 w 134"/>
                <a:gd name="T75" fmla="*/ 244 h 375"/>
                <a:gd name="T76" fmla="*/ 8 w 134"/>
                <a:gd name="T77" fmla="*/ 213 h 375"/>
                <a:gd name="T78" fmla="*/ 10 w 134"/>
                <a:gd name="T79" fmla="*/ 180 h 375"/>
                <a:gd name="T80" fmla="*/ 9 w 134"/>
                <a:gd name="T81" fmla="*/ 146 h 375"/>
                <a:gd name="T82" fmla="*/ 8 w 134"/>
                <a:gd name="T83" fmla="*/ 100 h 375"/>
                <a:gd name="T84" fmla="*/ 8 w 134"/>
                <a:gd name="T85" fmla="*/ 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375">
                  <a:moveTo>
                    <a:pt x="8" y="57"/>
                  </a:moveTo>
                  <a:lnTo>
                    <a:pt x="3" y="27"/>
                  </a:lnTo>
                  <a:lnTo>
                    <a:pt x="13" y="5"/>
                  </a:lnTo>
                  <a:lnTo>
                    <a:pt x="32" y="0"/>
                  </a:lnTo>
                  <a:lnTo>
                    <a:pt x="52" y="12"/>
                  </a:lnTo>
                  <a:lnTo>
                    <a:pt x="54" y="33"/>
                  </a:lnTo>
                  <a:lnTo>
                    <a:pt x="54" y="38"/>
                  </a:lnTo>
                  <a:lnTo>
                    <a:pt x="50" y="66"/>
                  </a:lnTo>
                  <a:lnTo>
                    <a:pt x="44" y="107"/>
                  </a:lnTo>
                  <a:lnTo>
                    <a:pt x="36" y="164"/>
                  </a:lnTo>
                  <a:lnTo>
                    <a:pt x="34" y="200"/>
                  </a:lnTo>
                  <a:lnTo>
                    <a:pt x="34" y="259"/>
                  </a:lnTo>
                  <a:lnTo>
                    <a:pt x="37" y="313"/>
                  </a:lnTo>
                  <a:lnTo>
                    <a:pt x="37" y="317"/>
                  </a:lnTo>
                  <a:lnTo>
                    <a:pt x="41" y="318"/>
                  </a:lnTo>
                  <a:lnTo>
                    <a:pt x="45" y="318"/>
                  </a:lnTo>
                  <a:lnTo>
                    <a:pt x="49" y="316"/>
                  </a:lnTo>
                  <a:lnTo>
                    <a:pt x="52" y="311"/>
                  </a:lnTo>
                  <a:lnTo>
                    <a:pt x="77" y="277"/>
                  </a:lnTo>
                  <a:lnTo>
                    <a:pt x="82" y="272"/>
                  </a:lnTo>
                  <a:lnTo>
                    <a:pt x="106" y="269"/>
                  </a:lnTo>
                  <a:lnTo>
                    <a:pt x="131" y="280"/>
                  </a:lnTo>
                  <a:lnTo>
                    <a:pt x="134" y="290"/>
                  </a:lnTo>
                  <a:lnTo>
                    <a:pt x="127" y="303"/>
                  </a:lnTo>
                  <a:lnTo>
                    <a:pt x="99" y="314"/>
                  </a:lnTo>
                  <a:lnTo>
                    <a:pt x="70" y="334"/>
                  </a:lnTo>
                  <a:lnTo>
                    <a:pt x="46" y="357"/>
                  </a:lnTo>
                  <a:lnTo>
                    <a:pt x="45" y="360"/>
                  </a:lnTo>
                  <a:lnTo>
                    <a:pt x="42" y="370"/>
                  </a:lnTo>
                  <a:lnTo>
                    <a:pt x="31" y="373"/>
                  </a:lnTo>
                  <a:lnTo>
                    <a:pt x="27" y="375"/>
                  </a:lnTo>
                  <a:lnTo>
                    <a:pt x="13" y="368"/>
                  </a:lnTo>
                  <a:lnTo>
                    <a:pt x="3" y="357"/>
                  </a:lnTo>
                  <a:lnTo>
                    <a:pt x="0" y="340"/>
                  </a:lnTo>
                  <a:lnTo>
                    <a:pt x="3" y="323"/>
                  </a:lnTo>
                  <a:lnTo>
                    <a:pt x="10" y="304"/>
                  </a:lnTo>
                  <a:lnTo>
                    <a:pt x="13" y="283"/>
                  </a:lnTo>
                  <a:lnTo>
                    <a:pt x="8" y="244"/>
                  </a:lnTo>
                  <a:lnTo>
                    <a:pt x="8" y="213"/>
                  </a:lnTo>
                  <a:lnTo>
                    <a:pt x="10" y="180"/>
                  </a:lnTo>
                  <a:lnTo>
                    <a:pt x="9" y="146"/>
                  </a:lnTo>
                  <a:lnTo>
                    <a:pt x="8" y="100"/>
                  </a:lnTo>
                  <a:lnTo>
                    <a:pt x="8" y="57"/>
                  </a:lnTo>
                  <a:close/>
                </a:path>
              </a:pathLst>
            </a:custGeom>
            <a:solidFill>
              <a:srgbClr val="000000"/>
            </a:solidFill>
            <a:ln w="9525">
              <a:solidFill>
                <a:srgbClr val="0B002E"/>
              </a:solidFill>
              <a:round/>
              <a:headEnd/>
              <a:tailEnd/>
            </a:ln>
          </p:spPr>
          <p:txBody>
            <a:bodyPr/>
            <a:lstStyle/>
            <a:p>
              <a:endParaRPr lang="fr-FR" dirty="0"/>
            </a:p>
          </p:txBody>
        </p:sp>
        <p:sp>
          <p:nvSpPr>
            <p:cNvPr id="628799" name="Freeform 63"/>
            <p:cNvSpPr>
              <a:spLocks noChangeAspect="1"/>
            </p:cNvSpPr>
            <p:nvPr/>
          </p:nvSpPr>
          <p:spPr bwMode="auto">
            <a:xfrm>
              <a:off x="963" y="3231"/>
              <a:ext cx="149" cy="376"/>
            </a:xfrm>
            <a:custGeom>
              <a:avLst/>
              <a:gdLst>
                <a:gd name="T0" fmla="*/ 7 w 149"/>
                <a:gd name="T1" fmla="*/ 59 h 376"/>
                <a:gd name="T2" fmla="*/ 0 w 149"/>
                <a:gd name="T3" fmla="*/ 31 h 376"/>
                <a:gd name="T4" fmla="*/ 8 w 149"/>
                <a:gd name="T5" fmla="*/ 7 h 376"/>
                <a:gd name="T6" fmla="*/ 27 w 149"/>
                <a:gd name="T7" fmla="*/ 0 h 376"/>
                <a:gd name="T8" fmla="*/ 47 w 149"/>
                <a:gd name="T9" fmla="*/ 12 h 376"/>
                <a:gd name="T10" fmla="*/ 52 w 149"/>
                <a:gd name="T11" fmla="*/ 32 h 376"/>
                <a:gd name="T12" fmla="*/ 52 w 149"/>
                <a:gd name="T13" fmla="*/ 37 h 376"/>
                <a:gd name="T14" fmla="*/ 49 w 149"/>
                <a:gd name="T15" fmla="*/ 66 h 376"/>
                <a:gd name="T16" fmla="*/ 46 w 149"/>
                <a:gd name="T17" fmla="*/ 107 h 376"/>
                <a:gd name="T18" fmla="*/ 42 w 149"/>
                <a:gd name="T19" fmla="*/ 165 h 376"/>
                <a:gd name="T20" fmla="*/ 43 w 149"/>
                <a:gd name="T21" fmla="*/ 201 h 376"/>
                <a:gd name="T22" fmla="*/ 47 w 149"/>
                <a:gd name="T23" fmla="*/ 259 h 376"/>
                <a:gd name="T24" fmla="*/ 53 w 149"/>
                <a:gd name="T25" fmla="*/ 314 h 376"/>
                <a:gd name="T26" fmla="*/ 54 w 149"/>
                <a:gd name="T27" fmla="*/ 317 h 376"/>
                <a:gd name="T28" fmla="*/ 58 w 149"/>
                <a:gd name="T29" fmla="*/ 319 h 376"/>
                <a:gd name="T30" fmla="*/ 62 w 149"/>
                <a:gd name="T31" fmla="*/ 318 h 376"/>
                <a:gd name="T32" fmla="*/ 66 w 149"/>
                <a:gd name="T33" fmla="*/ 315 h 376"/>
                <a:gd name="T34" fmla="*/ 69 w 149"/>
                <a:gd name="T35" fmla="*/ 311 h 376"/>
                <a:gd name="T36" fmla="*/ 91 w 149"/>
                <a:gd name="T37" fmla="*/ 275 h 376"/>
                <a:gd name="T38" fmla="*/ 96 w 149"/>
                <a:gd name="T39" fmla="*/ 270 h 376"/>
                <a:gd name="T40" fmla="*/ 120 w 149"/>
                <a:gd name="T41" fmla="*/ 265 h 376"/>
                <a:gd name="T42" fmla="*/ 145 w 149"/>
                <a:gd name="T43" fmla="*/ 274 h 376"/>
                <a:gd name="T44" fmla="*/ 149 w 149"/>
                <a:gd name="T45" fmla="*/ 284 h 376"/>
                <a:gd name="T46" fmla="*/ 143 w 149"/>
                <a:gd name="T47" fmla="*/ 297 h 376"/>
                <a:gd name="T48" fmla="*/ 115 w 149"/>
                <a:gd name="T49" fmla="*/ 310 h 376"/>
                <a:gd name="T50" fmla="*/ 88 w 149"/>
                <a:gd name="T51" fmla="*/ 332 h 376"/>
                <a:gd name="T52" fmla="*/ 66 w 149"/>
                <a:gd name="T53" fmla="*/ 357 h 376"/>
                <a:gd name="T54" fmla="*/ 65 w 149"/>
                <a:gd name="T55" fmla="*/ 360 h 376"/>
                <a:gd name="T56" fmla="*/ 63 w 149"/>
                <a:gd name="T57" fmla="*/ 370 h 376"/>
                <a:gd name="T58" fmla="*/ 52 w 149"/>
                <a:gd name="T59" fmla="*/ 374 h 376"/>
                <a:gd name="T60" fmla="*/ 47 w 149"/>
                <a:gd name="T61" fmla="*/ 376 h 376"/>
                <a:gd name="T62" fmla="*/ 34 w 149"/>
                <a:gd name="T63" fmla="*/ 370 h 376"/>
                <a:gd name="T64" fmla="*/ 22 w 149"/>
                <a:gd name="T65" fmla="*/ 360 h 376"/>
                <a:gd name="T66" fmla="*/ 19 w 149"/>
                <a:gd name="T67" fmla="*/ 343 h 376"/>
                <a:gd name="T68" fmla="*/ 21 w 149"/>
                <a:gd name="T69" fmla="*/ 327 h 376"/>
                <a:gd name="T70" fmla="*/ 27 w 149"/>
                <a:gd name="T71" fmla="*/ 306 h 376"/>
                <a:gd name="T72" fmla="*/ 27 w 149"/>
                <a:gd name="T73" fmla="*/ 285 h 376"/>
                <a:gd name="T74" fmla="*/ 20 w 149"/>
                <a:gd name="T75" fmla="*/ 247 h 376"/>
                <a:gd name="T76" fmla="*/ 17 w 149"/>
                <a:gd name="T77" fmla="*/ 216 h 376"/>
                <a:gd name="T78" fmla="*/ 18 w 149"/>
                <a:gd name="T79" fmla="*/ 183 h 376"/>
                <a:gd name="T80" fmla="*/ 14 w 149"/>
                <a:gd name="T81" fmla="*/ 148 h 376"/>
                <a:gd name="T82" fmla="*/ 9 w 149"/>
                <a:gd name="T83" fmla="*/ 103 h 376"/>
                <a:gd name="T84" fmla="*/ 7 w 149"/>
                <a:gd name="T85" fmla="*/ 5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376">
                  <a:moveTo>
                    <a:pt x="7" y="59"/>
                  </a:moveTo>
                  <a:lnTo>
                    <a:pt x="0" y="31"/>
                  </a:lnTo>
                  <a:lnTo>
                    <a:pt x="8" y="7"/>
                  </a:lnTo>
                  <a:lnTo>
                    <a:pt x="27" y="0"/>
                  </a:lnTo>
                  <a:lnTo>
                    <a:pt x="47" y="12"/>
                  </a:lnTo>
                  <a:lnTo>
                    <a:pt x="52" y="32"/>
                  </a:lnTo>
                  <a:lnTo>
                    <a:pt x="52" y="37"/>
                  </a:lnTo>
                  <a:lnTo>
                    <a:pt x="49" y="66"/>
                  </a:lnTo>
                  <a:lnTo>
                    <a:pt x="46" y="107"/>
                  </a:lnTo>
                  <a:lnTo>
                    <a:pt x="42" y="165"/>
                  </a:lnTo>
                  <a:lnTo>
                    <a:pt x="43" y="201"/>
                  </a:lnTo>
                  <a:lnTo>
                    <a:pt x="47" y="259"/>
                  </a:lnTo>
                  <a:lnTo>
                    <a:pt x="53" y="314"/>
                  </a:lnTo>
                  <a:lnTo>
                    <a:pt x="54" y="317"/>
                  </a:lnTo>
                  <a:lnTo>
                    <a:pt x="58" y="319"/>
                  </a:lnTo>
                  <a:lnTo>
                    <a:pt x="62" y="318"/>
                  </a:lnTo>
                  <a:lnTo>
                    <a:pt x="66" y="315"/>
                  </a:lnTo>
                  <a:lnTo>
                    <a:pt x="69" y="311"/>
                  </a:lnTo>
                  <a:lnTo>
                    <a:pt x="91" y="275"/>
                  </a:lnTo>
                  <a:lnTo>
                    <a:pt x="96" y="270"/>
                  </a:lnTo>
                  <a:lnTo>
                    <a:pt x="120" y="265"/>
                  </a:lnTo>
                  <a:lnTo>
                    <a:pt x="145" y="274"/>
                  </a:lnTo>
                  <a:lnTo>
                    <a:pt x="149" y="284"/>
                  </a:lnTo>
                  <a:lnTo>
                    <a:pt x="143" y="297"/>
                  </a:lnTo>
                  <a:lnTo>
                    <a:pt x="115" y="310"/>
                  </a:lnTo>
                  <a:lnTo>
                    <a:pt x="88" y="332"/>
                  </a:lnTo>
                  <a:lnTo>
                    <a:pt x="66" y="357"/>
                  </a:lnTo>
                  <a:lnTo>
                    <a:pt x="65" y="360"/>
                  </a:lnTo>
                  <a:lnTo>
                    <a:pt x="63" y="370"/>
                  </a:lnTo>
                  <a:lnTo>
                    <a:pt x="52" y="374"/>
                  </a:lnTo>
                  <a:lnTo>
                    <a:pt x="47" y="376"/>
                  </a:lnTo>
                  <a:lnTo>
                    <a:pt x="34" y="370"/>
                  </a:lnTo>
                  <a:lnTo>
                    <a:pt x="22" y="360"/>
                  </a:lnTo>
                  <a:lnTo>
                    <a:pt x="19" y="343"/>
                  </a:lnTo>
                  <a:lnTo>
                    <a:pt x="21" y="327"/>
                  </a:lnTo>
                  <a:lnTo>
                    <a:pt x="27" y="306"/>
                  </a:lnTo>
                  <a:lnTo>
                    <a:pt x="27" y="285"/>
                  </a:lnTo>
                  <a:lnTo>
                    <a:pt x="20" y="247"/>
                  </a:lnTo>
                  <a:lnTo>
                    <a:pt x="17" y="216"/>
                  </a:lnTo>
                  <a:lnTo>
                    <a:pt x="18" y="183"/>
                  </a:lnTo>
                  <a:lnTo>
                    <a:pt x="14" y="148"/>
                  </a:lnTo>
                  <a:lnTo>
                    <a:pt x="9" y="103"/>
                  </a:lnTo>
                  <a:lnTo>
                    <a:pt x="7" y="59"/>
                  </a:lnTo>
                  <a:close/>
                </a:path>
              </a:pathLst>
            </a:custGeom>
            <a:solidFill>
              <a:srgbClr val="000000"/>
            </a:solidFill>
            <a:ln w="9525">
              <a:solidFill>
                <a:srgbClr val="0B002E"/>
              </a:solidFill>
              <a:round/>
              <a:headEnd/>
              <a:tailEnd/>
            </a:ln>
          </p:spPr>
          <p:txBody>
            <a:bodyPr/>
            <a:lstStyle/>
            <a:p>
              <a:endParaRPr lang="fr-FR" dirty="0"/>
            </a:p>
          </p:txBody>
        </p:sp>
      </p:grpSp>
      <p:sp>
        <p:nvSpPr>
          <p:cNvPr id="628801" name="Rectangle 65"/>
          <p:cNvSpPr>
            <a:spLocks noChangeArrowheads="1"/>
          </p:cNvSpPr>
          <p:nvPr/>
        </p:nvSpPr>
        <p:spPr bwMode="auto">
          <a:xfrm>
            <a:off x="4573589" y="6219826"/>
            <a:ext cx="25368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3" name="Titre 2"/>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spTree>
    <p:custDataLst>
      <p:tags r:id="rId1"/>
    </p:custDataLst>
    <p:extLst>
      <p:ext uri="{BB962C8B-B14F-4D97-AF65-F5344CB8AC3E}">
        <p14:creationId xmlns:p14="http://schemas.microsoft.com/office/powerpoint/2010/main" val="1155914308"/>
      </p:ext>
    </p:extLst>
  </p:cSld>
  <p:clrMapOvr>
    <a:masterClrMapping/>
  </p:clrMapOvr>
  <p:transition advClick="0"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82" name="Group 2"/>
          <p:cNvGrpSpPr>
            <a:grpSpLocks/>
          </p:cNvGrpSpPr>
          <p:nvPr/>
        </p:nvGrpSpPr>
        <p:grpSpPr bwMode="auto">
          <a:xfrm rot="19200000">
            <a:off x="3886200" y="1982788"/>
            <a:ext cx="4724400" cy="2743200"/>
            <a:chOff x="1488" y="1248"/>
            <a:chExt cx="2976" cy="1728"/>
          </a:xfrm>
        </p:grpSpPr>
        <p:sp>
          <p:nvSpPr>
            <p:cNvPr id="634883" name="Oval 3"/>
            <p:cNvSpPr>
              <a:spLocks noChangeArrowheads="1"/>
            </p:cNvSpPr>
            <p:nvPr/>
          </p:nvSpPr>
          <p:spPr bwMode="auto">
            <a:xfrm>
              <a:off x="2496" y="235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84" name="Oval 4"/>
            <p:cNvSpPr>
              <a:spLocks noChangeArrowheads="1"/>
            </p:cNvSpPr>
            <p:nvPr/>
          </p:nvSpPr>
          <p:spPr bwMode="auto">
            <a:xfrm>
              <a:off x="1536"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85" name="Oval 5"/>
            <p:cNvSpPr>
              <a:spLocks noChangeArrowheads="1"/>
            </p:cNvSpPr>
            <p:nvPr/>
          </p:nvSpPr>
          <p:spPr bwMode="auto">
            <a:xfrm>
              <a:off x="1632"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86" name="Oval 6"/>
            <p:cNvSpPr>
              <a:spLocks noChangeArrowheads="1"/>
            </p:cNvSpPr>
            <p:nvPr/>
          </p:nvSpPr>
          <p:spPr bwMode="auto">
            <a:xfrm>
              <a:off x="1728"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87" name="Oval 7"/>
            <p:cNvSpPr>
              <a:spLocks noChangeArrowheads="1"/>
            </p:cNvSpPr>
            <p:nvPr/>
          </p:nvSpPr>
          <p:spPr bwMode="auto">
            <a:xfrm>
              <a:off x="182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88" name="Oval 8"/>
            <p:cNvSpPr>
              <a:spLocks noChangeArrowheads="1"/>
            </p:cNvSpPr>
            <p:nvPr/>
          </p:nvSpPr>
          <p:spPr bwMode="auto">
            <a:xfrm>
              <a:off x="192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89" name="Oval 9"/>
            <p:cNvSpPr>
              <a:spLocks noChangeArrowheads="1"/>
            </p:cNvSpPr>
            <p:nvPr/>
          </p:nvSpPr>
          <p:spPr bwMode="auto">
            <a:xfrm>
              <a:off x="2016"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0" name="Oval 10"/>
            <p:cNvSpPr>
              <a:spLocks noChangeArrowheads="1"/>
            </p:cNvSpPr>
            <p:nvPr/>
          </p:nvSpPr>
          <p:spPr bwMode="auto">
            <a:xfrm>
              <a:off x="2112"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1" name="Oval 11"/>
            <p:cNvSpPr>
              <a:spLocks noChangeArrowheads="1"/>
            </p:cNvSpPr>
            <p:nvPr/>
          </p:nvSpPr>
          <p:spPr bwMode="auto">
            <a:xfrm>
              <a:off x="2208"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2" name="Oval 12"/>
            <p:cNvSpPr>
              <a:spLocks noChangeArrowheads="1"/>
            </p:cNvSpPr>
            <p:nvPr/>
          </p:nvSpPr>
          <p:spPr bwMode="auto">
            <a:xfrm>
              <a:off x="2304"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3" name="Oval 13"/>
            <p:cNvSpPr>
              <a:spLocks noChangeArrowheads="1"/>
            </p:cNvSpPr>
            <p:nvPr/>
          </p:nvSpPr>
          <p:spPr bwMode="auto">
            <a:xfrm>
              <a:off x="2400"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4" name="Oval 14"/>
            <p:cNvSpPr>
              <a:spLocks noChangeArrowheads="1"/>
            </p:cNvSpPr>
            <p:nvPr/>
          </p:nvSpPr>
          <p:spPr bwMode="auto">
            <a:xfrm>
              <a:off x="2592"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5" name="Oval 15"/>
            <p:cNvSpPr>
              <a:spLocks noChangeArrowheads="1"/>
            </p:cNvSpPr>
            <p:nvPr/>
          </p:nvSpPr>
          <p:spPr bwMode="auto">
            <a:xfrm>
              <a:off x="2688"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6" name="Oval 16"/>
            <p:cNvSpPr>
              <a:spLocks noChangeArrowheads="1"/>
            </p:cNvSpPr>
            <p:nvPr/>
          </p:nvSpPr>
          <p:spPr bwMode="auto">
            <a:xfrm>
              <a:off x="2784"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7" name="Oval 17"/>
            <p:cNvSpPr>
              <a:spLocks noChangeArrowheads="1"/>
            </p:cNvSpPr>
            <p:nvPr/>
          </p:nvSpPr>
          <p:spPr bwMode="auto">
            <a:xfrm>
              <a:off x="2880"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8" name="Oval 18"/>
            <p:cNvSpPr>
              <a:spLocks noChangeArrowheads="1"/>
            </p:cNvSpPr>
            <p:nvPr/>
          </p:nvSpPr>
          <p:spPr bwMode="auto">
            <a:xfrm>
              <a:off x="2976"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899" name="Oval 19"/>
            <p:cNvSpPr>
              <a:spLocks noChangeArrowheads="1"/>
            </p:cNvSpPr>
            <p:nvPr/>
          </p:nvSpPr>
          <p:spPr bwMode="auto">
            <a:xfrm>
              <a:off x="3072"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0" name="Oval 20"/>
            <p:cNvSpPr>
              <a:spLocks noChangeArrowheads="1"/>
            </p:cNvSpPr>
            <p:nvPr/>
          </p:nvSpPr>
          <p:spPr bwMode="auto">
            <a:xfrm>
              <a:off x="3168" y="1872"/>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1" name="Oval 21"/>
            <p:cNvSpPr>
              <a:spLocks noChangeArrowheads="1"/>
            </p:cNvSpPr>
            <p:nvPr/>
          </p:nvSpPr>
          <p:spPr bwMode="auto">
            <a:xfrm>
              <a:off x="326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2" name="Oval 22"/>
            <p:cNvSpPr>
              <a:spLocks noChangeArrowheads="1"/>
            </p:cNvSpPr>
            <p:nvPr/>
          </p:nvSpPr>
          <p:spPr bwMode="auto">
            <a:xfrm>
              <a:off x="336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3" name="Oval 23"/>
            <p:cNvSpPr>
              <a:spLocks noChangeArrowheads="1"/>
            </p:cNvSpPr>
            <p:nvPr/>
          </p:nvSpPr>
          <p:spPr bwMode="auto">
            <a:xfrm>
              <a:off x="3456"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4" name="Oval 24"/>
            <p:cNvSpPr>
              <a:spLocks noChangeArrowheads="1"/>
            </p:cNvSpPr>
            <p:nvPr/>
          </p:nvSpPr>
          <p:spPr bwMode="auto">
            <a:xfrm>
              <a:off x="3552" y="225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5" name="Oval 25"/>
            <p:cNvSpPr>
              <a:spLocks noChangeArrowheads="1"/>
            </p:cNvSpPr>
            <p:nvPr/>
          </p:nvSpPr>
          <p:spPr bwMode="auto">
            <a:xfrm>
              <a:off x="3648"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6" name="Oval 26"/>
            <p:cNvSpPr>
              <a:spLocks noChangeArrowheads="1"/>
            </p:cNvSpPr>
            <p:nvPr/>
          </p:nvSpPr>
          <p:spPr bwMode="auto">
            <a:xfrm>
              <a:off x="3744"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7" name="Oval 27"/>
            <p:cNvSpPr>
              <a:spLocks noChangeArrowheads="1"/>
            </p:cNvSpPr>
            <p:nvPr/>
          </p:nvSpPr>
          <p:spPr bwMode="auto">
            <a:xfrm>
              <a:off x="3840"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8" name="Oval 28"/>
            <p:cNvSpPr>
              <a:spLocks noChangeArrowheads="1"/>
            </p:cNvSpPr>
            <p:nvPr/>
          </p:nvSpPr>
          <p:spPr bwMode="auto">
            <a:xfrm>
              <a:off x="3936"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09" name="Oval 29"/>
            <p:cNvSpPr>
              <a:spLocks noChangeArrowheads="1"/>
            </p:cNvSpPr>
            <p:nvPr/>
          </p:nvSpPr>
          <p:spPr bwMode="auto">
            <a:xfrm>
              <a:off x="4032" y="1968"/>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10" name="Oval 30"/>
            <p:cNvSpPr>
              <a:spLocks noChangeArrowheads="1"/>
            </p:cNvSpPr>
            <p:nvPr/>
          </p:nvSpPr>
          <p:spPr bwMode="auto">
            <a:xfrm>
              <a:off x="4128" y="2160"/>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11" name="Oval 31"/>
            <p:cNvSpPr>
              <a:spLocks noChangeArrowheads="1"/>
            </p:cNvSpPr>
            <p:nvPr/>
          </p:nvSpPr>
          <p:spPr bwMode="auto">
            <a:xfrm>
              <a:off x="4224" y="2064"/>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12" name="Oval 32"/>
            <p:cNvSpPr>
              <a:spLocks noChangeArrowheads="1"/>
            </p:cNvSpPr>
            <p:nvPr/>
          </p:nvSpPr>
          <p:spPr bwMode="auto">
            <a:xfrm>
              <a:off x="4320" y="1776"/>
              <a:ext cx="96" cy="96"/>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4913" name="Line 33"/>
            <p:cNvSpPr>
              <a:spLocks noChangeShapeType="1"/>
            </p:cNvSpPr>
            <p:nvPr/>
          </p:nvSpPr>
          <p:spPr bwMode="auto">
            <a:xfrm>
              <a:off x="1488" y="211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14" name="Line 34"/>
            <p:cNvSpPr>
              <a:spLocks noChangeShapeType="1"/>
            </p:cNvSpPr>
            <p:nvPr/>
          </p:nvSpPr>
          <p:spPr bwMode="auto">
            <a:xfrm>
              <a:off x="1488" y="163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15" name="Line 35"/>
            <p:cNvSpPr>
              <a:spLocks noChangeShapeType="1"/>
            </p:cNvSpPr>
            <p:nvPr/>
          </p:nvSpPr>
          <p:spPr bwMode="auto">
            <a:xfrm>
              <a:off x="1488" y="2592"/>
              <a:ext cx="2976"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34916" name="Group 36"/>
            <p:cNvGrpSpPr>
              <a:grpSpLocks/>
            </p:cNvGrpSpPr>
            <p:nvPr/>
          </p:nvGrpSpPr>
          <p:grpSpPr bwMode="auto">
            <a:xfrm>
              <a:off x="1536" y="1440"/>
              <a:ext cx="2928" cy="1344"/>
              <a:chOff x="864" y="1488"/>
              <a:chExt cx="4464" cy="1344"/>
            </a:xfrm>
          </p:grpSpPr>
          <p:grpSp>
            <p:nvGrpSpPr>
              <p:cNvPr id="634917" name="Group 37"/>
              <p:cNvGrpSpPr>
                <a:grpSpLocks/>
              </p:cNvGrpSpPr>
              <p:nvPr/>
            </p:nvGrpSpPr>
            <p:grpSpPr bwMode="auto">
              <a:xfrm>
                <a:off x="864" y="2256"/>
                <a:ext cx="4464" cy="576"/>
                <a:chOff x="960" y="2256"/>
                <a:chExt cx="4464" cy="576"/>
              </a:xfrm>
            </p:grpSpPr>
            <p:sp>
              <p:nvSpPr>
                <p:cNvPr id="634918" name="Line 38"/>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19" name="Line 39"/>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0" name="Line 40"/>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1" name="Line 41"/>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2" name="Line 42"/>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3" name="Line 43"/>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4" name="Line 44"/>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34925" name="Group 45"/>
              <p:cNvGrpSpPr>
                <a:grpSpLocks/>
              </p:cNvGrpSpPr>
              <p:nvPr/>
            </p:nvGrpSpPr>
            <p:grpSpPr bwMode="auto">
              <a:xfrm>
                <a:off x="864" y="1488"/>
                <a:ext cx="4464" cy="576"/>
                <a:chOff x="1008" y="1488"/>
                <a:chExt cx="4464" cy="576"/>
              </a:xfrm>
            </p:grpSpPr>
            <p:sp>
              <p:nvSpPr>
                <p:cNvPr id="634926" name="Line 46"/>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7" name="Line 47"/>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8" name="Line 48"/>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29" name="Line 49"/>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30" name="Line 50"/>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31" name="Line 51"/>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32" name="Line 52"/>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sp>
          <p:nvSpPr>
            <p:cNvPr id="634933" name="Line 53"/>
            <p:cNvSpPr>
              <a:spLocks noChangeShapeType="1"/>
            </p:cNvSpPr>
            <p:nvPr/>
          </p:nvSpPr>
          <p:spPr bwMode="auto">
            <a:xfrm>
              <a:off x="1536" y="1248"/>
              <a:ext cx="0" cy="1728"/>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634934" name="Oval 54"/>
          <p:cNvSpPr>
            <a:spLocks noChangeArrowheads="1"/>
          </p:cNvSpPr>
          <p:nvPr/>
        </p:nvSpPr>
        <p:spPr bwMode="auto">
          <a:xfrm>
            <a:off x="4640264" y="5402263"/>
            <a:ext cx="344487"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634935" name="Oval 55"/>
          <p:cNvSpPr>
            <a:spLocks noChangeArrowheads="1"/>
          </p:cNvSpPr>
          <p:nvPr/>
        </p:nvSpPr>
        <p:spPr bwMode="auto">
          <a:xfrm>
            <a:off x="3649663" y="4230688"/>
            <a:ext cx="342900"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34936" name="Oval 56"/>
          <p:cNvSpPr>
            <a:spLocks noChangeArrowheads="1"/>
          </p:cNvSpPr>
          <p:nvPr/>
        </p:nvSpPr>
        <p:spPr bwMode="auto">
          <a:xfrm>
            <a:off x="4144964" y="4813301"/>
            <a:ext cx="344487" cy="347663"/>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grpSp>
        <p:nvGrpSpPr>
          <p:cNvPr id="634937" name="Group 57"/>
          <p:cNvGrpSpPr>
            <a:grpSpLocks/>
          </p:cNvGrpSpPr>
          <p:nvPr/>
        </p:nvGrpSpPr>
        <p:grpSpPr bwMode="auto">
          <a:xfrm rot="-1185351">
            <a:off x="8534400" y="4953000"/>
            <a:ext cx="762000" cy="762000"/>
            <a:chOff x="1248" y="898"/>
            <a:chExt cx="672" cy="725"/>
          </a:xfrm>
        </p:grpSpPr>
        <p:sp>
          <p:nvSpPr>
            <p:cNvPr id="634938" name="Freeform 58"/>
            <p:cNvSpPr>
              <a:spLocks/>
            </p:cNvSpPr>
            <p:nvPr/>
          </p:nvSpPr>
          <p:spPr bwMode="auto">
            <a:xfrm>
              <a:off x="1536" y="1104"/>
              <a:ext cx="184" cy="288"/>
            </a:xfrm>
            <a:custGeom>
              <a:avLst/>
              <a:gdLst>
                <a:gd name="T0" fmla="*/ 184 w 552"/>
                <a:gd name="T1" fmla="*/ 193 h 863"/>
                <a:gd name="T2" fmla="*/ 285 w 552"/>
                <a:gd name="T3" fmla="*/ 67 h 863"/>
                <a:gd name="T4" fmla="*/ 385 w 552"/>
                <a:gd name="T5" fmla="*/ 0 h 863"/>
                <a:gd name="T6" fmla="*/ 460 w 552"/>
                <a:gd name="T7" fmla="*/ 0 h 863"/>
                <a:gd name="T8" fmla="*/ 536 w 552"/>
                <a:gd name="T9" fmla="*/ 51 h 863"/>
                <a:gd name="T10" fmla="*/ 552 w 552"/>
                <a:gd name="T11" fmla="*/ 109 h 863"/>
                <a:gd name="T12" fmla="*/ 527 w 552"/>
                <a:gd name="T13" fmla="*/ 202 h 863"/>
                <a:gd name="T14" fmla="*/ 469 w 552"/>
                <a:gd name="T15" fmla="*/ 285 h 863"/>
                <a:gd name="T16" fmla="*/ 401 w 552"/>
                <a:gd name="T17" fmla="*/ 402 h 863"/>
                <a:gd name="T18" fmla="*/ 369 w 552"/>
                <a:gd name="T19" fmla="*/ 552 h 863"/>
                <a:gd name="T20" fmla="*/ 343 w 552"/>
                <a:gd name="T21" fmla="*/ 670 h 863"/>
                <a:gd name="T22" fmla="*/ 327 w 552"/>
                <a:gd name="T23" fmla="*/ 754 h 863"/>
                <a:gd name="T24" fmla="*/ 260 w 552"/>
                <a:gd name="T25" fmla="*/ 830 h 863"/>
                <a:gd name="T26" fmla="*/ 151 w 552"/>
                <a:gd name="T27" fmla="*/ 863 h 863"/>
                <a:gd name="T28" fmla="*/ 33 w 552"/>
                <a:gd name="T29" fmla="*/ 821 h 863"/>
                <a:gd name="T30" fmla="*/ 0 w 552"/>
                <a:gd name="T31" fmla="*/ 728 h 863"/>
                <a:gd name="T32" fmla="*/ 9 w 552"/>
                <a:gd name="T33" fmla="*/ 570 h 863"/>
                <a:gd name="T34" fmla="*/ 42 w 552"/>
                <a:gd name="T35" fmla="*/ 420 h 863"/>
                <a:gd name="T36" fmla="*/ 109 w 552"/>
                <a:gd name="T37" fmla="*/ 302 h 863"/>
                <a:gd name="T38" fmla="*/ 184 w 552"/>
                <a:gd name="T39" fmla="*/ 1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2" h="863">
                  <a:moveTo>
                    <a:pt x="184" y="193"/>
                  </a:moveTo>
                  <a:lnTo>
                    <a:pt x="285" y="67"/>
                  </a:lnTo>
                  <a:lnTo>
                    <a:pt x="385" y="0"/>
                  </a:lnTo>
                  <a:lnTo>
                    <a:pt x="460" y="0"/>
                  </a:lnTo>
                  <a:lnTo>
                    <a:pt x="536" y="51"/>
                  </a:lnTo>
                  <a:lnTo>
                    <a:pt x="552" y="109"/>
                  </a:lnTo>
                  <a:lnTo>
                    <a:pt x="527" y="202"/>
                  </a:lnTo>
                  <a:lnTo>
                    <a:pt x="469" y="285"/>
                  </a:lnTo>
                  <a:lnTo>
                    <a:pt x="401" y="402"/>
                  </a:lnTo>
                  <a:lnTo>
                    <a:pt x="369" y="552"/>
                  </a:lnTo>
                  <a:lnTo>
                    <a:pt x="343" y="670"/>
                  </a:lnTo>
                  <a:lnTo>
                    <a:pt x="327" y="754"/>
                  </a:lnTo>
                  <a:lnTo>
                    <a:pt x="260" y="830"/>
                  </a:lnTo>
                  <a:lnTo>
                    <a:pt x="151" y="863"/>
                  </a:lnTo>
                  <a:lnTo>
                    <a:pt x="33" y="821"/>
                  </a:lnTo>
                  <a:lnTo>
                    <a:pt x="0" y="728"/>
                  </a:lnTo>
                  <a:lnTo>
                    <a:pt x="9" y="570"/>
                  </a:lnTo>
                  <a:lnTo>
                    <a:pt x="42" y="420"/>
                  </a:lnTo>
                  <a:lnTo>
                    <a:pt x="109" y="302"/>
                  </a:lnTo>
                  <a:lnTo>
                    <a:pt x="184" y="193"/>
                  </a:lnTo>
                  <a:close/>
                </a:path>
              </a:pathLst>
            </a:custGeom>
            <a:solidFill>
              <a:srgbClr val="000000"/>
            </a:solidFill>
            <a:ln w="9525">
              <a:solidFill>
                <a:srgbClr val="0B002E"/>
              </a:solidFill>
              <a:round/>
              <a:headEnd/>
              <a:tailEnd/>
            </a:ln>
          </p:spPr>
          <p:txBody>
            <a:bodyPr/>
            <a:lstStyle/>
            <a:p>
              <a:endParaRPr lang="fr-FR" dirty="0"/>
            </a:p>
          </p:txBody>
        </p:sp>
        <p:sp>
          <p:nvSpPr>
            <p:cNvPr id="634939" name="Freeform 59"/>
            <p:cNvSpPr>
              <a:spLocks/>
            </p:cNvSpPr>
            <p:nvPr/>
          </p:nvSpPr>
          <p:spPr bwMode="auto">
            <a:xfrm rot="-1833116">
              <a:off x="1506" y="1153"/>
              <a:ext cx="246" cy="225"/>
            </a:xfrm>
            <a:custGeom>
              <a:avLst/>
              <a:gdLst>
                <a:gd name="T0" fmla="*/ 511 w 738"/>
                <a:gd name="T1" fmla="*/ 50 h 677"/>
                <a:gd name="T2" fmla="*/ 712 w 738"/>
                <a:gd name="T3" fmla="*/ 67 h 677"/>
                <a:gd name="T4" fmla="*/ 738 w 738"/>
                <a:gd name="T5" fmla="*/ 109 h 677"/>
                <a:gd name="T6" fmla="*/ 696 w 738"/>
                <a:gd name="T7" fmla="*/ 158 h 677"/>
                <a:gd name="T8" fmla="*/ 587 w 738"/>
                <a:gd name="T9" fmla="*/ 167 h 677"/>
                <a:gd name="T10" fmla="*/ 402 w 738"/>
                <a:gd name="T11" fmla="*/ 125 h 677"/>
                <a:gd name="T12" fmla="*/ 260 w 738"/>
                <a:gd name="T13" fmla="*/ 74 h 677"/>
                <a:gd name="T14" fmla="*/ 168 w 738"/>
                <a:gd name="T15" fmla="*/ 74 h 677"/>
                <a:gd name="T16" fmla="*/ 109 w 738"/>
                <a:gd name="T17" fmla="*/ 183 h 677"/>
                <a:gd name="T18" fmla="*/ 100 w 738"/>
                <a:gd name="T19" fmla="*/ 308 h 677"/>
                <a:gd name="T20" fmla="*/ 118 w 738"/>
                <a:gd name="T21" fmla="*/ 468 h 677"/>
                <a:gd name="T22" fmla="*/ 168 w 738"/>
                <a:gd name="T23" fmla="*/ 535 h 677"/>
                <a:gd name="T24" fmla="*/ 209 w 738"/>
                <a:gd name="T25" fmla="*/ 561 h 677"/>
                <a:gd name="T26" fmla="*/ 193 w 738"/>
                <a:gd name="T27" fmla="*/ 619 h 677"/>
                <a:gd name="T28" fmla="*/ 68 w 738"/>
                <a:gd name="T29" fmla="*/ 677 h 677"/>
                <a:gd name="T30" fmla="*/ 0 w 738"/>
                <a:gd name="T31" fmla="*/ 644 h 677"/>
                <a:gd name="T32" fmla="*/ 9 w 738"/>
                <a:gd name="T33" fmla="*/ 494 h 677"/>
                <a:gd name="T34" fmla="*/ 26 w 738"/>
                <a:gd name="T35" fmla="*/ 443 h 677"/>
                <a:gd name="T36" fmla="*/ 33 w 738"/>
                <a:gd name="T37" fmla="*/ 250 h 677"/>
                <a:gd name="T38" fmla="*/ 59 w 738"/>
                <a:gd name="T39" fmla="*/ 100 h 677"/>
                <a:gd name="T40" fmla="*/ 135 w 738"/>
                <a:gd name="T41" fmla="*/ 16 h 677"/>
                <a:gd name="T42" fmla="*/ 218 w 738"/>
                <a:gd name="T43" fmla="*/ 0 h 677"/>
                <a:gd name="T44" fmla="*/ 336 w 738"/>
                <a:gd name="T45" fmla="*/ 25 h 677"/>
                <a:gd name="T46" fmla="*/ 436 w 738"/>
                <a:gd name="T47" fmla="*/ 50 h 677"/>
                <a:gd name="T48" fmla="*/ 511 w 738"/>
                <a:gd name="T49" fmla="*/ 5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8" h="677">
                  <a:moveTo>
                    <a:pt x="511" y="50"/>
                  </a:moveTo>
                  <a:lnTo>
                    <a:pt x="712" y="67"/>
                  </a:lnTo>
                  <a:lnTo>
                    <a:pt x="738" y="109"/>
                  </a:lnTo>
                  <a:lnTo>
                    <a:pt x="696" y="158"/>
                  </a:lnTo>
                  <a:lnTo>
                    <a:pt x="587" y="167"/>
                  </a:lnTo>
                  <a:lnTo>
                    <a:pt x="402" y="125"/>
                  </a:lnTo>
                  <a:lnTo>
                    <a:pt x="260" y="74"/>
                  </a:lnTo>
                  <a:lnTo>
                    <a:pt x="168" y="74"/>
                  </a:lnTo>
                  <a:lnTo>
                    <a:pt x="109" y="183"/>
                  </a:lnTo>
                  <a:lnTo>
                    <a:pt x="100" y="308"/>
                  </a:lnTo>
                  <a:lnTo>
                    <a:pt x="118" y="468"/>
                  </a:lnTo>
                  <a:lnTo>
                    <a:pt x="168" y="535"/>
                  </a:lnTo>
                  <a:lnTo>
                    <a:pt x="209" y="561"/>
                  </a:lnTo>
                  <a:lnTo>
                    <a:pt x="193" y="619"/>
                  </a:lnTo>
                  <a:lnTo>
                    <a:pt x="68" y="677"/>
                  </a:lnTo>
                  <a:lnTo>
                    <a:pt x="0" y="644"/>
                  </a:lnTo>
                  <a:lnTo>
                    <a:pt x="9" y="494"/>
                  </a:lnTo>
                  <a:lnTo>
                    <a:pt x="26" y="443"/>
                  </a:lnTo>
                  <a:lnTo>
                    <a:pt x="33" y="250"/>
                  </a:lnTo>
                  <a:lnTo>
                    <a:pt x="59" y="100"/>
                  </a:lnTo>
                  <a:lnTo>
                    <a:pt x="135" y="16"/>
                  </a:lnTo>
                  <a:lnTo>
                    <a:pt x="218" y="0"/>
                  </a:lnTo>
                  <a:lnTo>
                    <a:pt x="336" y="25"/>
                  </a:lnTo>
                  <a:lnTo>
                    <a:pt x="436" y="50"/>
                  </a:lnTo>
                  <a:lnTo>
                    <a:pt x="511" y="50"/>
                  </a:lnTo>
                  <a:close/>
                </a:path>
              </a:pathLst>
            </a:custGeom>
            <a:solidFill>
              <a:srgbClr val="000000"/>
            </a:solidFill>
            <a:ln w="9525">
              <a:solidFill>
                <a:srgbClr val="0B002E"/>
              </a:solidFill>
              <a:round/>
              <a:headEnd/>
              <a:tailEnd/>
            </a:ln>
          </p:spPr>
          <p:txBody>
            <a:bodyPr/>
            <a:lstStyle/>
            <a:p>
              <a:endParaRPr lang="fr-FR" dirty="0"/>
            </a:p>
          </p:txBody>
        </p:sp>
        <p:sp>
          <p:nvSpPr>
            <p:cNvPr id="634940" name="Freeform 60"/>
            <p:cNvSpPr>
              <a:spLocks/>
            </p:cNvSpPr>
            <p:nvPr/>
          </p:nvSpPr>
          <p:spPr bwMode="auto">
            <a:xfrm rot="1497409">
              <a:off x="1608" y="1202"/>
              <a:ext cx="246" cy="176"/>
            </a:xfrm>
            <a:custGeom>
              <a:avLst/>
              <a:gdLst>
                <a:gd name="T0" fmla="*/ 26 w 737"/>
                <a:gd name="T1" fmla="*/ 17 h 528"/>
                <a:gd name="T2" fmla="*/ 100 w 737"/>
                <a:gd name="T3" fmla="*/ 0 h 528"/>
                <a:gd name="T4" fmla="*/ 126 w 737"/>
                <a:gd name="T5" fmla="*/ 42 h 528"/>
                <a:gd name="T6" fmla="*/ 118 w 737"/>
                <a:gd name="T7" fmla="*/ 143 h 528"/>
                <a:gd name="T8" fmla="*/ 100 w 737"/>
                <a:gd name="T9" fmla="*/ 234 h 528"/>
                <a:gd name="T10" fmla="*/ 118 w 737"/>
                <a:gd name="T11" fmla="*/ 311 h 528"/>
                <a:gd name="T12" fmla="*/ 167 w 737"/>
                <a:gd name="T13" fmla="*/ 394 h 528"/>
                <a:gd name="T14" fmla="*/ 227 w 737"/>
                <a:gd name="T15" fmla="*/ 452 h 528"/>
                <a:gd name="T16" fmla="*/ 269 w 737"/>
                <a:gd name="T17" fmla="*/ 445 h 528"/>
                <a:gd name="T18" fmla="*/ 436 w 737"/>
                <a:gd name="T19" fmla="*/ 302 h 528"/>
                <a:gd name="T20" fmla="*/ 554 w 737"/>
                <a:gd name="T21" fmla="*/ 185 h 528"/>
                <a:gd name="T22" fmla="*/ 637 w 737"/>
                <a:gd name="T23" fmla="*/ 109 h 528"/>
                <a:gd name="T24" fmla="*/ 712 w 737"/>
                <a:gd name="T25" fmla="*/ 109 h 528"/>
                <a:gd name="T26" fmla="*/ 737 w 737"/>
                <a:gd name="T27" fmla="*/ 176 h 528"/>
                <a:gd name="T28" fmla="*/ 679 w 737"/>
                <a:gd name="T29" fmla="*/ 336 h 528"/>
                <a:gd name="T30" fmla="*/ 645 w 737"/>
                <a:gd name="T31" fmla="*/ 369 h 528"/>
                <a:gd name="T32" fmla="*/ 596 w 737"/>
                <a:gd name="T33" fmla="*/ 378 h 528"/>
                <a:gd name="T34" fmla="*/ 554 w 737"/>
                <a:gd name="T35" fmla="*/ 352 h 528"/>
                <a:gd name="T36" fmla="*/ 554 w 737"/>
                <a:gd name="T37" fmla="*/ 276 h 528"/>
                <a:gd name="T38" fmla="*/ 469 w 737"/>
                <a:gd name="T39" fmla="*/ 336 h 528"/>
                <a:gd name="T40" fmla="*/ 336 w 737"/>
                <a:gd name="T41" fmla="*/ 452 h 528"/>
                <a:gd name="T42" fmla="*/ 269 w 737"/>
                <a:gd name="T43" fmla="*/ 503 h 528"/>
                <a:gd name="T44" fmla="*/ 218 w 737"/>
                <a:gd name="T45" fmla="*/ 528 h 528"/>
                <a:gd name="T46" fmla="*/ 185 w 737"/>
                <a:gd name="T47" fmla="*/ 519 h 528"/>
                <a:gd name="T48" fmla="*/ 151 w 737"/>
                <a:gd name="T49" fmla="*/ 496 h 528"/>
                <a:gd name="T50" fmla="*/ 76 w 737"/>
                <a:gd name="T51" fmla="*/ 369 h 528"/>
                <a:gd name="T52" fmla="*/ 42 w 737"/>
                <a:gd name="T53" fmla="*/ 285 h 528"/>
                <a:gd name="T54" fmla="*/ 17 w 737"/>
                <a:gd name="T55" fmla="*/ 202 h 528"/>
                <a:gd name="T56" fmla="*/ 0 w 737"/>
                <a:gd name="T57" fmla="*/ 109 h 528"/>
                <a:gd name="T58" fmla="*/ 0 w 737"/>
                <a:gd name="T59" fmla="*/ 58 h 528"/>
                <a:gd name="T60" fmla="*/ 26 w 737"/>
                <a:gd name="T61" fmla="*/ 17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7" h="528">
                  <a:moveTo>
                    <a:pt x="26" y="17"/>
                  </a:moveTo>
                  <a:lnTo>
                    <a:pt x="100" y="0"/>
                  </a:lnTo>
                  <a:lnTo>
                    <a:pt x="126" y="42"/>
                  </a:lnTo>
                  <a:lnTo>
                    <a:pt x="118" y="143"/>
                  </a:lnTo>
                  <a:lnTo>
                    <a:pt x="100" y="234"/>
                  </a:lnTo>
                  <a:lnTo>
                    <a:pt x="118" y="311"/>
                  </a:lnTo>
                  <a:lnTo>
                    <a:pt x="167" y="394"/>
                  </a:lnTo>
                  <a:lnTo>
                    <a:pt x="227" y="452"/>
                  </a:lnTo>
                  <a:lnTo>
                    <a:pt x="269" y="445"/>
                  </a:lnTo>
                  <a:lnTo>
                    <a:pt x="436" y="302"/>
                  </a:lnTo>
                  <a:lnTo>
                    <a:pt x="554" y="185"/>
                  </a:lnTo>
                  <a:lnTo>
                    <a:pt x="637" y="109"/>
                  </a:lnTo>
                  <a:lnTo>
                    <a:pt x="712" y="109"/>
                  </a:lnTo>
                  <a:lnTo>
                    <a:pt x="737" y="176"/>
                  </a:lnTo>
                  <a:lnTo>
                    <a:pt x="679" y="336"/>
                  </a:lnTo>
                  <a:lnTo>
                    <a:pt x="645" y="369"/>
                  </a:lnTo>
                  <a:lnTo>
                    <a:pt x="596" y="378"/>
                  </a:lnTo>
                  <a:lnTo>
                    <a:pt x="554" y="352"/>
                  </a:lnTo>
                  <a:lnTo>
                    <a:pt x="554" y="276"/>
                  </a:lnTo>
                  <a:lnTo>
                    <a:pt x="469" y="336"/>
                  </a:lnTo>
                  <a:lnTo>
                    <a:pt x="336" y="452"/>
                  </a:lnTo>
                  <a:lnTo>
                    <a:pt x="269" y="503"/>
                  </a:lnTo>
                  <a:lnTo>
                    <a:pt x="218" y="528"/>
                  </a:lnTo>
                  <a:lnTo>
                    <a:pt x="185" y="519"/>
                  </a:lnTo>
                  <a:lnTo>
                    <a:pt x="151" y="496"/>
                  </a:lnTo>
                  <a:lnTo>
                    <a:pt x="76" y="369"/>
                  </a:lnTo>
                  <a:lnTo>
                    <a:pt x="42" y="285"/>
                  </a:lnTo>
                  <a:lnTo>
                    <a:pt x="17" y="202"/>
                  </a:lnTo>
                  <a:lnTo>
                    <a:pt x="0" y="109"/>
                  </a:lnTo>
                  <a:lnTo>
                    <a:pt x="0" y="58"/>
                  </a:lnTo>
                  <a:lnTo>
                    <a:pt x="26" y="17"/>
                  </a:lnTo>
                  <a:close/>
                </a:path>
              </a:pathLst>
            </a:custGeom>
            <a:solidFill>
              <a:srgbClr val="000000"/>
            </a:solidFill>
            <a:ln w="9525">
              <a:solidFill>
                <a:srgbClr val="0B002E"/>
              </a:solidFill>
              <a:round/>
              <a:headEnd/>
              <a:tailEnd/>
            </a:ln>
          </p:spPr>
          <p:txBody>
            <a:bodyPr/>
            <a:lstStyle/>
            <a:p>
              <a:endParaRPr lang="fr-FR" dirty="0"/>
            </a:p>
          </p:txBody>
        </p:sp>
        <p:sp>
          <p:nvSpPr>
            <p:cNvPr id="634941" name="Freeform 61"/>
            <p:cNvSpPr>
              <a:spLocks/>
            </p:cNvSpPr>
            <p:nvPr/>
          </p:nvSpPr>
          <p:spPr bwMode="auto">
            <a:xfrm rot="1417091">
              <a:off x="1496" y="1392"/>
              <a:ext cx="424" cy="221"/>
            </a:xfrm>
            <a:custGeom>
              <a:avLst/>
              <a:gdLst>
                <a:gd name="T0" fmla="*/ 0 w 1272"/>
                <a:gd name="T1" fmla="*/ 26 h 663"/>
                <a:gd name="T2" fmla="*/ 0 w 1272"/>
                <a:gd name="T3" fmla="*/ 135 h 663"/>
                <a:gd name="T4" fmla="*/ 84 w 1272"/>
                <a:gd name="T5" fmla="*/ 202 h 663"/>
                <a:gd name="T6" fmla="*/ 251 w 1272"/>
                <a:gd name="T7" fmla="*/ 218 h 663"/>
                <a:gd name="T8" fmla="*/ 434 w 1272"/>
                <a:gd name="T9" fmla="*/ 211 h 663"/>
                <a:gd name="T10" fmla="*/ 552 w 1272"/>
                <a:gd name="T11" fmla="*/ 169 h 663"/>
                <a:gd name="T12" fmla="*/ 661 w 1272"/>
                <a:gd name="T13" fmla="*/ 109 h 663"/>
                <a:gd name="T14" fmla="*/ 719 w 1272"/>
                <a:gd name="T15" fmla="*/ 93 h 663"/>
                <a:gd name="T16" fmla="*/ 745 w 1272"/>
                <a:gd name="T17" fmla="*/ 118 h 663"/>
                <a:gd name="T18" fmla="*/ 745 w 1272"/>
                <a:gd name="T19" fmla="*/ 218 h 663"/>
                <a:gd name="T20" fmla="*/ 770 w 1272"/>
                <a:gd name="T21" fmla="*/ 445 h 663"/>
                <a:gd name="T22" fmla="*/ 819 w 1272"/>
                <a:gd name="T23" fmla="*/ 596 h 663"/>
                <a:gd name="T24" fmla="*/ 912 w 1272"/>
                <a:gd name="T25" fmla="*/ 663 h 663"/>
                <a:gd name="T26" fmla="*/ 963 w 1272"/>
                <a:gd name="T27" fmla="*/ 620 h 663"/>
                <a:gd name="T28" fmla="*/ 1063 w 1272"/>
                <a:gd name="T29" fmla="*/ 520 h 663"/>
                <a:gd name="T30" fmla="*/ 1213 w 1272"/>
                <a:gd name="T31" fmla="*/ 420 h 663"/>
                <a:gd name="T32" fmla="*/ 1272 w 1272"/>
                <a:gd name="T33" fmla="*/ 369 h 663"/>
                <a:gd name="T34" fmla="*/ 1255 w 1272"/>
                <a:gd name="T35" fmla="*/ 327 h 663"/>
                <a:gd name="T36" fmla="*/ 1188 w 1272"/>
                <a:gd name="T37" fmla="*/ 352 h 663"/>
                <a:gd name="T38" fmla="*/ 1104 w 1272"/>
                <a:gd name="T39" fmla="*/ 427 h 663"/>
                <a:gd name="T40" fmla="*/ 945 w 1272"/>
                <a:gd name="T41" fmla="*/ 545 h 663"/>
                <a:gd name="T42" fmla="*/ 928 w 1272"/>
                <a:gd name="T43" fmla="*/ 578 h 663"/>
                <a:gd name="T44" fmla="*/ 879 w 1272"/>
                <a:gd name="T45" fmla="*/ 561 h 663"/>
                <a:gd name="T46" fmla="*/ 828 w 1272"/>
                <a:gd name="T47" fmla="*/ 394 h 663"/>
                <a:gd name="T48" fmla="*/ 828 w 1272"/>
                <a:gd name="T49" fmla="*/ 211 h 663"/>
                <a:gd name="T50" fmla="*/ 819 w 1272"/>
                <a:gd name="T51" fmla="*/ 67 h 663"/>
                <a:gd name="T52" fmla="*/ 770 w 1272"/>
                <a:gd name="T53" fmla="*/ 18 h 663"/>
                <a:gd name="T54" fmla="*/ 710 w 1272"/>
                <a:gd name="T55" fmla="*/ 0 h 663"/>
                <a:gd name="T56" fmla="*/ 645 w 1272"/>
                <a:gd name="T57" fmla="*/ 35 h 663"/>
                <a:gd name="T58" fmla="*/ 443 w 1272"/>
                <a:gd name="T59" fmla="*/ 67 h 663"/>
                <a:gd name="T60" fmla="*/ 276 w 1272"/>
                <a:gd name="T61" fmla="*/ 76 h 663"/>
                <a:gd name="T62" fmla="*/ 134 w 1272"/>
                <a:gd name="T63" fmla="*/ 44 h 663"/>
                <a:gd name="T64" fmla="*/ 67 w 1272"/>
                <a:gd name="T65" fmla="*/ 26 h 663"/>
                <a:gd name="T66" fmla="*/ 0 w 1272"/>
                <a:gd name="T67" fmla="*/ 26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2" h="663">
                  <a:moveTo>
                    <a:pt x="0" y="26"/>
                  </a:moveTo>
                  <a:lnTo>
                    <a:pt x="0" y="135"/>
                  </a:lnTo>
                  <a:lnTo>
                    <a:pt x="84" y="202"/>
                  </a:lnTo>
                  <a:lnTo>
                    <a:pt x="251" y="218"/>
                  </a:lnTo>
                  <a:lnTo>
                    <a:pt x="434" y="211"/>
                  </a:lnTo>
                  <a:lnTo>
                    <a:pt x="552" y="169"/>
                  </a:lnTo>
                  <a:lnTo>
                    <a:pt x="661" y="109"/>
                  </a:lnTo>
                  <a:lnTo>
                    <a:pt x="719" y="93"/>
                  </a:lnTo>
                  <a:lnTo>
                    <a:pt x="745" y="118"/>
                  </a:lnTo>
                  <a:lnTo>
                    <a:pt x="745" y="218"/>
                  </a:lnTo>
                  <a:lnTo>
                    <a:pt x="770" y="445"/>
                  </a:lnTo>
                  <a:lnTo>
                    <a:pt x="819" y="596"/>
                  </a:lnTo>
                  <a:lnTo>
                    <a:pt x="912" y="663"/>
                  </a:lnTo>
                  <a:lnTo>
                    <a:pt x="963" y="620"/>
                  </a:lnTo>
                  <a:lnTo>
                    <a:pt x="1063" y="520"/>
                  </a:lnTo>
                  <a:lnTo>
                    <a:pt x="1213" y="420"/>
                  </a:lnTo>
                  <a:lnTo>
                    <a:pt x="1272" y="369"/>
                  </a:lnTo>
                  <a:lnTo>
                    <a:pt x="1255" y="327"/>
                  </a:lnTo>
                  <a:lnTo>
                    <a:pt x="1188" y="352"/>
                  </a:lnTo>
                  <a:lnTo>
                    <a:pt x="1104" y="427"/>
                  </a:lnTo>
                  <a:lnTo>
                    <a:pt x="945" y="545"/>
                  </a:lnTo>
                  <a:lnTo>
                    <a:pt x="928" y="578"/>
                  </a:lnTo>
                  <a:lnTo>
                    <a:pt x="879" y="561"/>
                  </a:lnTo>
                  <a:lnTo>
                    <a:pt x="828" y="394"/>
                  </a:lnTo>
                  <a:lnTo>
                    <a:pt x="828" y="211"/>
                  </a:lnTo>
                  <a:lnTo>
                    <a:pt x="819" y="67"/>
                  </a:lnTo>
                  <a:lnTo>
                    <a:pt x="770" y="18"/>
                  </a:lnTo>
                  <a:lnTo>
                    <a:pt x="710" y="0"/>
                  </a:lnTo>
                  <a:lnTo>
                    <a:pt x="645" y="35"/>
                  </a:lnTo>
                  <a:lnTo>
                    <a:pt x="443" y="67"/>
                  </a:lnTo>
                  <a:lnTo>
                    <a:pt x="276" y="76"/>
                  </a:lnTo>
                  <a:lnTo>
                    <a:pt x="134" y="44"/>
                  </a:lnTo>
                  <a:lnTo>
                    <a:pt x="67" y="26"/>
                  </a:lnTo>
                  <a:lnTo>
                    <a:pt x="0" y="26"/>
                  </a:lnTo>
                  <a:close/>
                </a:path>
              </a:pathLst>
            </a:custGeom>
            <a:solidFill>
              <a:srgbClr val="000000"/>
            </a:solidFill>
            <a:ln w="9525">
              <a:solidFill>
                <a:srgbClr val="0B002E"/>
              </a:solidFill>
              <a:round/>
              <a:headEnd/>
              <a:tailEnd/>
            </a:ln>
          </p:spPr>
          <p:txBody>
            <a:bodyPr/>
            <a:lstStyle/>
            <a:p>
              <a:endParaRPr lang="fr-FR" dirty="0"/>
            </a:p>
          </p:txBody>
        </p:sp>
        <p:sp>
          <p:nvSpPr>
            <p:cNvPr id="634942" name="Freeform 62"/>
            <p:cNvSpPr>
              <a:spLocks/>
            </p:cNvSpPr>
            <p:nvPr/>
          </p:nvSpPr>
          <p:spPr bwMode="auto">
            <a:xfrm rot="-2363958">
              <a:off x="1248" y="1392"/>
              <a:ext cx="385" cy="231"/>
            </a:xfrm>
            <a:custGeom>
              <a:avLst/>
              <a:gdLst>
                <a:gd name="T0" fmla="*/ 904 w 1155"/>
                <a:gd name="T1" fmla="*/ 468 h 695"/>
                <a:gd name="T2" fmla="*/ 988 w 1155"/>
                <a:gd name="T3" fmla="*/ 268 h 695"/>
                <a:gd name="T4" fmla="*/ 1071 w 1155"/>
                <a:gd name="T5" fmla="*/ 167 h 695"/>
                <a:gd name="T6" fmla="*/ 1155 w 1155"/>
                <a:gd name="T7" fmla="*/ 185 h 695"/>
                <a:gd name="T8" fmla="*/ 1155 w 1155"/>
                <a:gd name="T9" fmla="*/ 310 h 695"/>
                <a:gd name="T10" fmla="*/ 1046 w 1155"/>
                <a:gd name="T11" fmla="*/ 468 h 695"/>
                <a:gd name="T12" fmla="*/ 937 w 1155"/>
                <a:gd name="T13" fmla="*/ 637 h 695"/>
                <a:gd name="T14" fmla="*/ 870 w 1155"/>
                <a:gd name="T15" fmla="*/ 679 h 695"/>
                <a:gd name="T16" fmla="*/ 786 w 1155"/>
                <a:gd name="T17" fmla="*/ 695 h 695"/>
                <a:gd name="T18" fmla="*/ 719 w 1155"/>
                <a:gd name="T19" fmla="*/ 686 h 695"/>
                <a:gd name="T20" fmla="*/ 652 w 1155"/>
                <a:gd name="T21" fmla="*/ 644 h 695"/>
                <a:gd name="T22" fmla="*/ 568 w 1155"/>
                <a:gd name="T23" fmla="*/ 553 h 695"/>
                <a:gd name="T24" fmla="*/ 469 w 1155"/>
                <a:gd name="T25" fmla="*/ 394 h 695"/>
                <a:gd name="T26" fmla="*/ 369 w 1155"/>
                <a:gd name="T27" fmla="*/ 243 h 695"/>
                <a:gd name="T28" fmla="*/ 327 w 1155"/>
                <a:gd name="T29" fmla="*/ 134 h 695"/>
                <a:gd name="T30" fmla="*/ 301 w 1155"/>
                <a:gd name="T31" fmla="*/ 134 h 695"/>
                <a:gd name="T32" fmla="*/ 251 w 1155"/>
                <a:gd name="T33" fmla="*/ 234 h 695"/>
                <a:gd name="T34" fmla="*/ 167 w 1155"/>
                <a:gd name="T35" fmla="*/ 310 h 695"/>
                <a:gd name="T36" fmla="*/ 92 w 1155"/>
                <a:gd name="T37" fmla="*/ 359 h 695"/>
                <a:gd name="T38" fmla="*/ 16 w 1155"/>
                <a:gd name="T39" fmla="*/ 359 h 695"/>
                <a:gd name="T40" fmla="*/ 0 w 1155"/>
                <a:gd name="T41" fmla="*/ 335 h 695"/>
                <a:gd name="T42" fmla="*/ 16 w 1155"/>
                <a:gd name="T43" fmla="*/ 310 h 695"/>
                <a:gd name="T44" fmla="*/ 92 w 1155"/>
                <a:gd name="T45" fmla="*/ 294 h 695"/>
                <a:gd name="T46" fmla="*/ 183 w 1155"/>
                <a:gd name="T47" fmla="*/ 218 h 695"/>
                <a:gd name="T48" fmla="*/ 243 w 1155"/>
                <a:gd name="T49" fmla="*/ 118 h 695"/>
                <a:gd name="T50" fmla="*/ 285 w 1155"/>
                <a:gd name="T51" fmla="*/ 25 h 695"/>
                <a:gd name="T52" fmla="*/ 318 w 1155"/>
                <a:gd name="T53" fmla="*/ 0 h 695"/>
                <a:gd name="T54" fmla="*/ 369 w 1155"/>
                <a:gd name="T55" fmla="*/ 0 h 695"/>
                <a:gd name="T56" fmla="*/ 385 w 1155"/>
                <a:gd name="T57" fmla="*/ 67 h 695"/>
                <a:gd name="T58" fmla="*/ 410 w 1155"/>
                <a:gd name="T59" fmla="*/ 176 h 695"/>
                <a:gd name="T60" fmla="*/ 443 w 1155"/>
                <a:gd name="T61" fmla="*/ 268 h 695"/>
                <a:gd name="T62" fmla="*/ 527 w 1155"/>
                <a:gd name="T63" fmla="*/ 377 h 695"/>
                <a:gd name="T64" fmla="*/ 603 w 1155"/>
                <a:gd name="T65" fmla="*/ 468 h 695"/>
                <a:gd name="T66" fmla="*/ 677 w 1155"/>
                <a:gd name="T67" fmla="*/ 570 h 695"/>
                <a:gd name="T68" fmla="*/ 761 w 1155"/>
                <a:gd name="T69" fmla="*/ 619 h 695"/>
                <a:gd name="T70" fmla="*/ 812 w 1155"/>
                <a:gd name="T71" fmla="*/ 628 h 695"/>
                <a:gd name="T72" fmla="*/ 853 w 1155"/>
                <a:gd name="T73" fmla="*/ 603 h 695"/>
                <a:gd name="T74" fmla="*/ 904 w 1155"/>
                <a:gd name="T75" fmla="*/ 468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5" h="695">
                  <a:moveTo>
                    <a:pt x="904" y="468"/>
                  </a:moveTo>
                  <a:lnTo>
                    <a:pt x="988" y="268"/>
                  </a:lnTo>
                  <a:lnTo>
                    <a:pt x="1071" y="167"/>
                  </a:lnTo>
                  <a:lnTo>
                    <a:pt x="1155" y="185"/>
                  </a:lnTo>
                  <a:lnTo>
                    <a:pt x="1155" y="310"/>
                  </a:lnTo>
                  <a:lnTo>
                    <a:pt x="1046" y="468"/>
                  </a:lnTo>
                  <a:lnTo>
                    <a:pt x="937" y="637"/>
                  </a:lnTo>
                  <a:lnTo>
                    <a:pt x="870" y="679"/>
                  </a:lnTo>
                  <a:lnTo>
                    <a:pt x="786" y="695"/>
                  </a:lnTo>
                  <a:lnTo>
                    <a:pt x="719" y="686"/>
                  </a:lnTo>
                  <a:lnTo>
                    <a:pt x="652" y="644"/>
                  </a:lnTo>
                  <a:lnTo>
                    <a:pt x="568" y="553"/>
                  </a:lnTo>
                  <a:lnTo>
                    <a:pt x="469" y="394"/>
                  </a:lnTo>
                  <a:lnTo>
                    <a:pt x="369" y="243"/>
                  </a:lnTo>
                  <a:lnTo>
                    <a:pt x="327" y="134"/>
                  </a:lnTo>
                  <a:lnTo>
                    <a:pt x="301" y="134"/>
                  </a:lnTo>
                  <a:lnTo>
                    <a:pt x="251" y="234"/>
                  </a:lnTo>
                  <a:lnTo>
                    <a:pt x="167" y="310"/>
                  </a:lnTo>
                  <a:lnTo>
                    <a:pt x="92" y="359"/>
                  </a:lnTo>
                  <a:lnTo>
                    <a:pt x="16" y="359"/>
                  </a:lnTo>
                  <a:lnTo>
                    <a:pt x="0" y="335"/>
                  </a:lnTo>
                  <a:lnTo>
                    <a:pt x="16" y="310"/>
                  </a:lnTo>
                  <a:lnTo>
                    <a:pt x="92" y="294"/>
                  </a:lnTo>
                  <a:lnTo>
                    <a:pt x="183" y="218"/>
                  </a:lnTo>
                  <a:lnTo>
                    <a:pt x="243" y="118"/>
                  </a:lnTo>
                  <a:lnTo>
                    <a:pt x="285" y="25"/>
                  </a:lnTo>
                  <a:lnTo>
                    <a:pt x="318" y="0"/>
                  </a:lnTo>
                  <a:lnTo>
                    <a:pt x="369" y="0"/>
                  </a:lnTo>
                  <a:lnTo>
                    <a:pt x="385" y="67"/>
                  </a:lnTo>
                  <a:lnTo>
                    <a:pt x="410" y="176"/>
                  </a:lnTo>
                  <a:lnTo>
                    <a:pt x="443" y="268"/>
                  </a:lnTo>
                  <a:lnTo>
                    <a:pt x="527" y="377"/>
                  </a:lnTo>
                  <a:lnTo>
                    <a:pt x="603" y="468"/>
                  </a:lnTo>
                  <a:lnTo>
                    <a:pt x="677" y="570"/>
                  </a:lnTo>
                  <a:lnTo>
                    <a:pt x="761" y="619"/>
                  </a:lnTo>
                  <a:lnTo>
                    <a:pt x="812" y="628"/>
                  </a:lnTo>
                  <a:lnTo>
                    <a:pt x="853" y="603"/>
                  </a:lnTo>
                  <a:lnTo>
                    <a:pt x="904" y="468"/>
                  </a:lnTo>
                  <a:close/>
                </a:path>
              </a:pathLst>
            </a:custGeom>
            <a:solidFill>
              <a:srgbClr val="000000"/>
            </a:solidFill>
            <a:ln w="9525">
              <a:solidFill>
                <a:srgbClr val="0B002E"/>
              </a:solidFill>
              <a:round/>
              <a:headEnd/>
              <a:tailEnd/>
            </a:ln>
          </p:spPr>
          <p:txBody>
            <a:bodyPr/>
            <a:lstStyle/>
            <a:p>
              <a:endParaRPr lang="fr-FR" dirty="0"/>
            </a:p>
          </p:txBody>
        </p:sp>
        <p:sp>
          <p:nvSpPr>
            <p:cNvPr id="634943" name="Freeform 63"/>
            <p:cNvSpPr>
              <a:spLocks/>
            </p:cNvSpPr>
            <p:nvPr/>
          </p:nvSpPr>
          <p:spPr bwMode="auto">
            <a:xfrm rot="100601" flipH="1">
              <a:off x="1601" y="898"/>
              <a:ext cx="209" cy="201"/>
            </a:xfrm>
            <a:custGeom>
              <a:avLst/>
              <a:gdLst>
                <a:gd name="T0" fmla="*/ 234 w 628"/>
                <a:gd name="T1" fmla="*/ 184 h 603"/>
                <a:gd name="T2" fmla="*/ 308 w 628"/>
                <a:gd name="T3" fmla="*/ 67 h 603"/>
                <a:gd name="T4" fmla="*/ 376 w 628"/>
                <a:gd name="T5" fmla="*/ 25 h 603"/>
                <a:gd name="T6" fmla="*/ 485 w 628"/>
                <a:gd name="T7" fmla="*/ 0 h 603"/>
                <a:gd name="T8" fmla="*/ 577 w 628"/>
                <a:gd name="T9" fmla="*/ 33 h 603"/>
                <a:gd name="T10" fmla="*/ 610 w 628"/>
                <a:gd name="T11" fmla="*/ 84 h 603"/>
                <a:gd name="T12" fmla="*/ 628 w 628"/>
                <a:gd name="T13" fmla="*/ 151 h 603"/>
                <a:gd name="T14" fmla="*/ 628 w 628"/>
                <a:gd name="T15" fmla="*/ 251 h 603"/>
                <a:gd name="T16" fmla="*/ 602 w 628"/>
                <a:gd name="T17" fmla="*/ 401 h 603"/>
                <a:gd name="T18" fmla="*/ 526 w 628"/>
                <a:gd name="T19" fmla="*/ 519 h 603"/>
                <a:gd name="T20" fmla="*/ 443 w 628"/>
                <a:gd name="T21" fmla="*/ 586 h 603"/>
                <a:gd name="T22" fmla="*/ 343 w 628"/>
                <a:gd name="T23" fmla="*/ 603 h 603"/>
                <a:gd name="T24" fmla="*/ 276 w 628"/>
                <a:gd name="T25" fmla="*/ 586 h 603"/>
                <a:gd name="T26" fmla="*/ 234 w 628"/>
                <a:gd name="T27" fmla="*/ 510 h 603"/>
                <a:gd name="T28" fmla="*/ 216 w 628"/>
                <a:gd name="T29" fmla="*/ 394 h 603"/>
                <a:gd name="T30" fmla="*/ 216 w 628"/>
                <a:gd name="T31" fmla="*/ 260 h 603"/>
                <a:gd name="T32" fmla="*/ 0 w 628"/>
                <a:gd name="T33" fmla="*/ 269 h 603"/>
                <a:gd name="T34" fmla="*/ 16 w 628"/>
                <a:gd name="T35" fmla="*/ 225 h 603"/>
                <a:gd name="T36" fmla="*/ 225 w 628"/>
                <a:gd name="T37" fmla="*/ 218 h 603"/>
                <a:gd name="T38" fmla="*/ 234 w 628"/>
                <a:gd name="T39" fmla="*/ 18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8" h="603">
                  <a:moveTo>
                    <a:pt x="234" y="184"/>
                  </a:moveTo>
                  <a:lnTo>
                    <a:pt x="308" y="67"/>
                  </a:lnTo>
                  <a:lnTo>
                    <a:pt x="376" y="25"/>
                  </a:lnTo>
                  <a:lnTo>
                    <a:pt x="485" y="0"/>
                  </a:lnTo>
                  <a:lnTo>
                    <a:pt x="577" y="33"/>
                  </a:lnTo>
                  <a:lnTo>
                    <a:pt x="610" y="84"/>
                  </a:lnTo>
                  <a:lnTo>
                    <a:pt x="628" y="151"/>
                  </a:lnTo>
                  <a:lnTo>
                    <a:pt x="628" y="251"/>
                  </a:lnTo>
                  <a:lnTo>
                    <a:pt x="602" y="401"/>
                  </a:lnTo>
                  <a:lnTo>
                    <a:pt x="526" y="519"/>
                  </a:lnTo>
                  <a:lnTo>
                    <a:pt x="443" y="586"/>
                  </a:lnTo>
                  <a:lnTo>
                    <a:pt x="343" y="603"/>
                  </a:lnTo>
                  <a:lnTo>
                    <a:pt x="276" y="586"/>
                  </a:lnTo>
                  <a:lnTo>
                    <a:pt x="234" y="510"/>
                  </a:lnTo>
                  <a:lnTo>
                    <a:pt x="216" y="394"/>
                  </a:lnTo>
                  <a:lnTo>
                    <a:pt x="216" y="260"/>
                  </a:lnTo>
                  <a:lnTo>
                    <a:pt x="0" y="269"/>
                  </a:lnTo>
                  <a:lnTo>
                    <a:pt x="16" y="225"/>
                  </a:lnTo>
                  <a:lnTo>
                    <a:pt x="225" y="218"/>
                  </a:lnTo>
                  <a:lnTo>
                    <a:pt x="234" y="184"/>
                  </a:lnTo>
                  <a:close/>
                </a:path>
              </a:pathLst>
            </a:custGeom>
            <a:solidFill>
              <a:srgbClr val="000000"/>
            </a:solidFill>
            <a:ln w="9525">
              <a:solidFill>
                <a:srgbClr val="0B002E"/>
              </a:solidFill>
              <a:round/>
              <a:headEnd/>
              <a:tailEnd/>
            </a:ln>
          </p:spPr>
          <p:txBody>
            <a:bodyPr/>
            <a:lstStyle/>
            <a:p>
              <a:endParaRPr lang="fr-FR" dirty="0"/>
            </a:p>
          </p:txBody>
        </p:sp>
      </p:gr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34945" name="Rectangle 65"/>
          <p:cNvSpPr>
            <a:spLocks noChangeArrowheads="1"/>
          </p:cNvSpPr>
          <p:nvPr/>
        </p:nvSpPr>
        <p:spPr bwMode="auto">
          <a:xfrm>
            <a:off x="4573589" y="6219826"/>
            <a:ext cx="25368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3" name="Titre 2"/>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spTree>
    <p:custDataLst>
      <p:tags r:id="rId1"/>
    </p:custDataLst>
    <p:extLst>
      <p:ext uri="{BB962C8B-B14F-4D97-AF65-F5344CB8AC3E}">
        <p14:creationId xmlns:p14="http://schemas.microsoft.com/office/powerpoint/2010/main" val="3392303900"/>
      </p:ext>
    </p:extLst>
  </p:cSld>
  <p:clrMapOvr>
    <a:masterClrMapping/>
  </p:clrMapOvr>
  <p:transition advClick="0"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Oval 2"/>
          <p:cNvSpPr>
            <a:spLocks noChangeArrowheads="1"/>
          </p:cNvSpPr>
          <p:nvPr/>
        </p:nvSpPr>
        <p:spPr bwMode="auto">
          <a:xfrm rot="16200000">
            <a:off x="6629400" y="4114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1" name="Oval 3"/>
          <p:cNvSpPr>
            <a:spLocks noChangeArrowheads="1"/>
          </p:cNvSpPr>
          <p:nvPr/>
        </p:nvSpPr>
        <p:spPr bwMode="auto">
          <a:xfrm rot="16200000">
            <a:off x="5867400" y="5484813"/>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2" name="Oval 4"/>
          <p:cNvSpPr>
            <a:spLocks noChangeArrowheads="1"/>
          </p:cNvSpPr>
          <p:nvPr/>
        </p:nvSpPr>
        <p:spPr bwMode="auto">
          <a:xfrm rot="16200000">
            <a:off x="63246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3" name="Oval 5"/>
          <p:cNvSpPr>
            <a:spLocks noChangeArrowheads="1"/>
          </p:cNvSpPr>
          <p:nvPr/>
        </p:nvSpPr>
        <p:spPr bwMode="auto">
          <a:xfrm rot="16200000">
            <a:off x="61722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4" name="Oval 6"/>
          <p:cNvSpPr>
            <a:spLocks noChangeArrowheads="1"/>
          </p:cNvSpPr>
          <p:nvPr/>
        </p:nvSpPr>
        <p:spPr bwMode="auto">
          <a:xfrm rot="16200000">
            <a:off x="61722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5" name="Oval 7"/>
          <p:cNvSpPr>
            <a:spLocks noChangeArrowheads="1"/>
          </p:cNvSpPr>
          <p:nvPr/>
        </p:nvSpPr>
        <p:spPr bwMode="auto">
          <a:xfrm rot="16200000">
            <a:off x="60198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6" name="Oval 8"/>
          <p:cNvSpPr>
            <a:spLocks noChangeArrowheads="1"/>
          </p:cNvSpPr>
          <p:nvPr/>
        </p:nvSpPr>
        <p:spPr bwMode="auto">
          <a:xfrm rot="16200000">
            <a:off x="64762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7" name="Oval 9"/>
          <p:cNvSpPr>
            <a:spLocks noChangeArrowheads="1"/>
          </p:cNvSpPr>
          <p:nvPr/>
        </p:nvSpPr>
        <p:spPr bwMode="auto">
          <a:xfrm rot="16200000">
            <a:off x="58689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8" name="Oval 10"/>
          <p:cNvSpPr>
            <a:spLocks noChangeArrowheads="1"/>
          </p:cNvSpPr>
          <p:nvPr/>
        </p:nvSpPr>
        <p:spPr bwMode="auto">
          <a:xfrm rot="16200000">
            <a:off x="6323806" y="45727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79" name="Oval 11"/>
          <p:cNvSpPr>
            <a:spLocks noChangeArrowheads="1"/>
          </p:cNvSpPr>
          <p:nvPr/>
        </p:nvSpPr>
        <p:spPr bwMode="auto">
          <a:xfrm rot="16200000">
            <a:off x="6019800" y="4419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0" name="Oval 12"/>
          <p:cNvSpPr>
            <a:spLocks noChangeArrowheads="1"/>
          </p:cNvSpPr>
          <p:nvPr/>
        </p:nvSpPr>
        <p:spPr bwMode="auto">
          <a:xfrm rot="16200000">
            <a:off x="6172200" y="4267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1" name="Oval 13"/>
          <p:cNvSpPr>
            <a:spLocks noChangeArrowheads="1"/>
          </p:cNvSpPr>
          <p:nvPr/>
        </p:nvSpPr>
        <p:spPr bwMode="auto">
          <a:xfrm rot="16200000">
            <a:off x="6172200" y="3962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2" name="Oval 14"/>
          <p:cNvSpPr>
            <a:spLocks noChangeArrowheads="1"/>
          </p:cNvSpPr>
          <p:nvPr/>
        </p:nvSpPr>
        <p:spPr bwMode="auto">
          <a:xfrm rot="16200000">
            <a:off x="6477000" y="3810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3" name="Oval 15"/>
          <p:cNvSpPr>
            <a:spLocks noChangeArrowheads="1"/>
          </p:cNvSpPr>
          <p:nvPr/>
        </p:nvSpPr>
        <p:spPr bwMode="auto">
          <a:xfrm rot="16200000">
            <a:off x="6324600" y="3657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4" name="Oval 16"/>
          <p:cNvSpPr>
            <a:spLocks noChangeArrowheads="1"/>
          </p:cNvSpPr>
          <p:nvPr/>
        </p:nvSpPr>
        <p:spPr bwMode="auto">
          <a:xfrm rot="16200000">
            <a:off x="6476207" y="35044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5" name="Oval 17"/>
          <p:cNvSpPr>
            <a:spLocks noChangeArrowheads="1"/>
          </p:cNvSpPr>
          <p:nvPr/>
        </p:nvSpPr>
        <p:spPr bwMode="auto">
          <a:xfrm rot="16200000">
            <a:off x="5868988" y="33528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6" name="Oval 18"/>
          <p:cNvSpPr>
            <a:spLocks noChangeArrowheads="1"/>
          </p:cNvSpPr>
          <p:nvPr/>
        </p:nvSpPr>
        <p:spPr bwMode="auto">
          <a:xfrm rot="16200000">
            <a:off x="6019006" y="32011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7" name="Oval 19"/>
          <p:cNvSpPr>
            <a:spLocks noChangeArrowheads="1"/>
          </p:cNvSpPr>
          <p:nvPr/>
        </p:nvSpPr>
        <p:spPr bwMode="auto">
          <a:xfrm rot="16200000">
            <a:off x="5867400" y="3048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8" name="Oval 20"/>
          <p:cNvSpPr>
            <a:spLocks noChangeArrowheads="1"/>
          </p:cNvSpPr>
          <p:nvPr/>
        </p:nvSpPr>
        <p:spPr bwMode="auto">
          <a:xfrm rot="16200000">
            <a:off x="6172200" y="2895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89" name="Oval 21"/>
          <p:cNvSpPr>
            <a:spLocks noChangeArrowheads="1"/>
          </p:cNvSpPr>
          <p:nvPr/>
        </p:nvSpPr>
        <p:spPr bwMode="auto">
          <a:xfrm rot="16200000">
            <a:off x="6019800" y="2743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0" name="Oval 22"/>
          <p:cNvSpPr>
            <a:spLocks noChangeArrowheads="1"/>
          </p:cNvSpPr>
          <p:nvPr/>
        </p:nvSpPr>
        <p:spPr bwMode="auto">
          <a:xfrm rot="16200000">
            <a:off x="6324600" y="2590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1" name="Oval 23"/>
          <p:cNvSpPr>
            <a:spLocks noChangeArrowheads="1"/>
          </p:cNvSpPr>
          <p:nvPr/>
        </p:nvSpPr>
        <p:spPr bwMode="auto">
          <a:xfrm rot="16200000">
            <a:off x="6477000" y="2438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2" name="Oval 24"/>
          <p:cNvSpPr>
            <a:spLocks noChangeArrowheads="1"/>
          </p:cNvSpPr>
          <p:nvPr/>
        </p:nvSpPr>
        <p:spPr bwMode="auto">
          <a:xfrm rot="16200000">
            <a:off x="6172200" y="2286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3" name="Oval 25"/>
          <p:cNvSpPr>
            <a:spLocks noChangeArrowheads="1"/>
          </p:cNvSpPr>
          <p:nvPr/>
        </p:nvSpPr>
        <p:spPr bwMode="auto">
          <a:xfrm rot="16200000">
            <a:off x="6323807" y="21328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4" name="Oval 26"/>
          <p:cNvSpPr>
            <a:spLocks noChangeArrowheads="1"/>
          </p:cNvSpPr>
          <p:nvPr/>
        </p:nvSpPr>
        <p:spPr bwMode="auto">
          <a:xfrm rot="16200000">
            <a:off x="6021388" y="19812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5" name="Oval 27"/>
          <p:cNvSpPr>
            <a:spLocks noChangeArrowheads="1"/>
          </p:cNvSpPr>
          <p:nvPr/>
        </p:nvSpPr>
        <p:spPr bwMode="auto">
          <a:xfrm rot="16200000">
            <a:off x="6171406" y="18295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6" name="Oval 28"/>
          <p:cNvSpPr>
            <a:spLocks noChangeArrowheads="1"/>
          </p:cNvSpPr>
          <p:nvPr/>
        </p:nvSpPr>
        <p:spPr bwMode="auto">
          <a:xfrm rot="16200000">
            <a:off x="6019800" y="167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7" name="Oval 29"/>
          <p:cNvSpPr>
            <a:spLocks noChangeArrowheads="1"/>
          </p:cNvSpPr>
          <p:nvPr/>
        </p:nvSpPr>
        <p:spPr bwMode="auto">
          <a:xfrm rot="16200000">
            <a:off x="6324600" y="152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8" name="Oval 30"/>
          <p:cNvSpPr>
            <a:spLocks noChangeArrowheads="1"/>
          </p:cNvSpPr>
          <p:nvPr/>
        </p:nvSpPr>
        <p:spPr bwMode="auto">
          <a:xfrm rot="16200000">
            <a:off x="6172200" y="137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199" name="Oval 31"/>
          <p:cNvSpPr>
            <a:spLocks noChangeArrowheads="1"/>
          </p:cNvSpPr>
          <p:nvPr/>
        </p:nvSpPr>
        <p:spPr bwMode="auto">
          <a:xfrm rot="16200000">
            <a:off x="5715000" y="121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7200" name="Line 32"/>
          <p:cNvSpPr>
            <a:spLocks noChangeShapeType="1"/>
          </p:cNvSpPr>
          <p:nvPr/>
        </p:nvSpPr>
        <p:spPr bwMode="auto">
          <a:xfrm rot="16200000">
            <a:off x="4000500" y="3467100"/>
            <a:ext cx="4495800"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01" name="Line 33"/>
          <p:cNvSpPr>
            <a:spLocks noChangeShapeType="1"/>
          </p:cNvSpPr>
          <p:nvPr/>
        </p:nvSpPr>
        <p:spPr bwMode="auto">
          <a:xfrm rot="16200000">
            <a:off x="3238501" y="3465514"/>
            <a:ext cx="4494213" cy="1587"/>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02" name="Line 34"/>
          <p:cNvSpPr>
            <a:spLocks noChangeShapeType="1"/>
          </p:cNvSpPr>
          <p:nvPr/>
        </p:nvSpPr>
        <p:spPr bwMode="auto">
          <a:xfrm rot="16200000">
            <a:off x="4762501" y="3465514"/>
            <a:ext cx="4494213" cy="1587"/>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47203" name="Group 35"/>
          <p:cNvGrpSpPr>
            <a:grpSpLocks/>
          </p:cNvGrpSpPr>
          <p:nvPr/>
        </p:nvGrpSpPr>
        <p:grpSpPr bwMode="auto">
          <a:xfrm rot="16200000">
            <a:off x="4037807" y="2361407"/>
            <a:ext cx="4418013" cy="2133600"/>
            <a:chOff x="864" y="1488"/>
            <a:chExt cx="4464" cy="1344"/>
          </a:xfrm>
        </p:grpSpPr>
        <p:grpSp>
          <p:nvGrpSpPr>
            <p:cNvPr id="647204" name="Group 36"/>
            <p:cNvGrpSpPr>
              <a:grpSpLocks/>
            </p:cNvGrpSpPr>
            <p:nvPr/>
          </p:nvGrpSpPr>
          <p:grpSpPr bwMode="auto">
            <a:xfrm>
              <a:off x="864" y="2256"/>
              <a:ext cx="4464" cy="576"/>
              <a:chOff x="960" y="2256"/>
              <a:chExt cx="4464" cy="576"/>
            </a:xfrm>
          </p:grpSpPr>
          <p:sp>
            <p:nvSpPr>
              <p:cNvPr id="647205" name="Line 37"/>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06" name="Line 38"/>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07" name="Line 39"/>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08" name="Line 40"/>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09" name="Line 41"/>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0" name="Line 42"/>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1" name="Line 43"/>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47212" name="Group 44"/>
            <p:cNvGrpSpPr>
              <a:grpSpLocks/>
            </p:cNvGrpSpPr>
            <p:nvPr/>
          </p:nvGrpSpPr>
          <p:grpSpPr bwMode="auto">
            <a:xfrm>
              <a:off x="864" y="1488"/>
              <a:ext cx="4464" cy="576"/>
              <a:chOff x="1008" y="1488"/>
              <a:chExt cx="4464" cy="576"/>
            </a:xfrm>
          </p:grpSpPr>
          <p:sp>
            <p:nvSpPr>
              <p:cNvPr id="647213" name="Line 45"/>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4" name="Line 46"/>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5" name="Line 47"/>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6" name="Line 48"/>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7" name="Line 49"/>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8" name="Line 50"/>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19" name="Line 51"/>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sp>
        <p:nvSpPr>
          <p:cNvPr id="647220" name="Line 52"/>
          <p:cNvSpPr>
            <a:spLocks noChangeShapeType="1"/>
          </p:cNvSpPr>
          <p:nvPr/>
        </p:nvSpPr>
        <p:spPr bwMode="auto">
          <a:xfrm rot="16200000">
            <a:off x="6248400" y="4418013"/>
            <a:ext cx="0" cy="2438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7221" name="Oval 53"/>
          <p:cNvSpPr>
            <a:spLocks noChangeArrowheads="1"/>
          </p:cNvSpPr>
          <p:nvPr/>
        </p:nvSpPr>
        <p:spPr bwMode="auto">
          <a:xfrm>
            <a:off x="5303838" y="5661025"/>
            <a:ext cx="347662"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47222" name="Oval 54"/>
          <p:cNvSpPr>
            <a:spLocks noChangeArrowheads="1"/>
          </p:cNvSpPr>
          <p:nvPr/>
        </p:nvSpPr>
        <p:spPr bwMode="auto">
          <a:xfrm>
            <a:off x="6816726" y="5661025"/>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647223" name="Oval 55"/>
          <p:cNvSpPr>
            <a:spLocks noChangeArrowheads="1"/>
          </p:cNvSpPr>
          <p:nvPr/>
        </p:nvSpPr>
        <p:spPr bwMode="auto">
          <a:xfrm>
            <a:off x="6076951" y="5707063"/>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grpSp>
        <p:nvGrpSpPr>
          <p:cNvPr id="647224" name="Group 56"/>
          <p:cNvGrpSpPr>
            <a:grpSpLocks noChangeAspect="1"/>
          </p:cNvGrpSpPr>
          <p:nvPr/>
        </p:nvGrpSpPr>
        <p:grpSpPr bwMode="auto">
          <a:xfrm flipH="1">
            <a:off x="9961564" y="4113213"/>
            <a:ext cx="382587" cy="912812"/>
            <a:chOff x="768" y="2815"/>
            <a:chExt cx="370" cy="792"/>
          </a:xfrm>
        </p:grpSpPr>
        <p:sp>
          <p:nvSpPr>
            <p:cNvPr id="647225" name="Freeform 57"/>
            <p:cNvSpPr>
              <a:spLocks noChangeAspect="1"/>
            </p:cNvSpPr>
            <p:nvPr/>
          </p:nvSpPr>
          <p:spPr bwMode="auto">
            <a:xfrm>
              <a:off x="873" y="3021"/>
              <a:ext cx="161" cy="280"/>
            </a:xfrm>
            <a:custGeom>
              <a:avLst/>
              <a:gdLst>
                <a:gd name="T0" fmla="*/ 5 w 161"/>
                <a:gd name="T1" fmla="*/ 32 h 280"/>
                <a:gd name="T2" fmla="*/ 11 w 161"/>
                <a:gd name="T3" fmla="*/ 17 h 280"/>
                <a:gd name="T4" fmla="*/ 21 w 161"/>
                <a:gd name="T5" fmla="*/ 8 h 280"/>
                <a:gd name="T6" fmla="*/ 38 w 161"/>
                <a:gd name="T7" fmla="*/ 2 h 280"/>
                <a:gd name="T8" fmla="*/ 59 w 161"/>
                <a:gd name="T9" fmla="*/ 0 h 280"/>
                <a:gd name="T10" fmla="*/ 79 w 161"/>
                <a:gd name="T11" fmla="*/ 4 h 280"/>
                <a:gd name="T12" fmla="*/ 95 w 161"/>
                <a:gd name="T13" fmla="*/ 17 h 280"/>
                <a:gd name="T14" fmla="*/ 111 w 161"/>
                <a:gd name="T15" fmla="*/ 35 h 280"/>
                <a:gd name="T16" fmla="*/ 126 w 161"/>
                <a:gd name="T17" fmla="*/ 60 h 280"/>
                <a:gd name="T18" fmla="*/ 139 w 161"/>
                <a:gd name="T19" fmla="*/ 86 h 280"/>
                <a:gd name="T20" fmla="*/ 151 w 161"/>
                <a:gd name="T21" fmla="*/ 120 h 280"/>
                <a:gd name="T22" fmla="*/ 157 w 161"/>
                <a:gd name="T23" fmla="*/ 151 h 280"/>
                <a:gd name="T24" fmla="*/ 161 w 161"/>
                <a:gd name="T25" fmla="*/ 181 h 280"/>
                <a:gd name="T26" fmla="*/ 161 w 161"/>
                <a:gd name="T27" fmla="*/ 208 h 280"/>
                <a:gd name="T28" fmla="*/ 154 w 161"/>
                <a:gd name="T29" fmla="*/ 231 h 280"/>
                <a:gd name="T30" fmla="*/ 141 w 161"/>
                <a:gd name="T31" fmla="*/ 251 h 280"/>
                <a:gd name="T32" fmla="*/ 129 w 161"/>
                <a:gd name="T33" fmla="*/ 262 h 280"/>
                <a:gd name="T34" fmla="*/ 111 w 161"/>
                <a:gd name="T35" fmla="*/ 274 h 280"/>
                <a:gd name="T36" fmla="*/ 90 w 161"/>
                <a:gd name="T37" fmla="*/ 279 h 280"/>
                <a:gd name="T38" fmla="*/ 70 w 161"/>
                <a:gd name="T39" fmla="*/ 280 h 280"/>
                <a:gd name="T40" fmla="*/ 54 w 161"/>
                <a:gd name="T41" fmla="*/ 275 h 280"/>
                <a:gd name="T42" fmla="*/ 36 w 161"/>
                <a:gd name="T43" fmla="*/ 266 h 280"/>
                <a:gd name="T44" fmla="*/ 25 w 161"/>
                <a:gd name="T45" fmla="*/ 249 h 280"/>
                <a:gd name="T46" fmla="*/ 15 w 161"/>
                <a:gd name="T47" fmla="*/ 226 h 280"/>
                <a:gd name="T48" fmla="*/ 15 w 161"/>
                <a:gd name="T49" fmla="*/ 199 h 280"/>
                <a:gd name="T50" fmla="*/ 20 w 161"/>
                <a:gd name="T51" fmla="*/ 179 h 280"/>
                <a:gd name="T52" fmla="*/ 26 w 161"/>
                <a:gd name="T53" fmla="*/ 154 h 280"/>
                <a:gd name="T54" fmla="*/ 31 w 161"/>
                <a:gd name="T55" fmla="*/ 130 h 280"/>
                <a:gd name="T56" fmla="*/ 30 w 161"/>
                <a:gd name="T57" fmla="*/ 113 h 280"/>
                <a:gd name="T58" fmla="*/ 25 w 161"/>
                <a:gd name="T59" fmla="*/ 94 h 280"/>
                <a:gd name="T60" fmla="*/ 13 w 161"/>
                <a:gd name="T61" fmla="*/ 79 h 280"/>
                <a:gd name="T62" fmla="*/ 3 w 161"/>
                <a:gd name="T63" fmla="*/ 64 h 280"/>
                <a:gd name="T64" fmla="*/ 0 w 161"/>
                <a:gd name="T65" fmla="*/ 47 h 280"/>
                <a:gd name="T66" fmla="*/ 5 w 161"/>
                <a:gd name="T67" fmla="*/ 3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80">
                  <a:moveTo>
                    <a:pt x="5" y="32"/>
                  </a:moveTo>
                  <a:lnTo>
                    <a:pt x="11" y="17"/>
                  </a:lnTo>
                  <a:lnTo>
                    <a:pt x="21" y="8"/>
                  </a:lnTo>
                  <a:lnTo>
                    <a:pt x="38" y="2"/>
                  </a:lnTo>
                  <a:lnTo>
                    <a:pt x="59" y="0"/>
                  </a:lnTo>
                  <a:lnTo>
                    <a:pt x="79" y="4"/>
                  </a:lnTo>
                  <a:lnTo>
                    <a:pt x="95" y="17"/>
                  </a:lnTo>
                  <a:lnTo>
                    <a:pt x="111" y="35"/>
                  </a:lnTo>
                  <a:lnTo>
                    <a:pt x="126" y="60"/>
                  </a:lnTo>
                  <a:lnTo>
                    <a:pt x="139" y="86"/>
                  </a:lnTo>
                  <a:lnTo>
                    <a:pt x="151" y="120"/>
                  </a:lnTo>
                  <a:lnTo>
                    <a:pt x="157" y="151"/>
                  </a:lnTo>
                  <a:lnTo>
                    <a:pt x="161" y="181"/>
                  </a:lnTo>
                  <a:lnTo>
                    <a:pt x="161" y="208"/>
                  </a:lnTo>
                  <a:lnTo>
                    <a:pt x="154" y="231"/>
                  </a:lnTo>
                  <a:lnTo>
                    <a:pt x="141" y="251"/>
                  </a:lnTo>
                  <a:lnTo>
                    <a:pt x="129" y="262"/>
                  </a:lnTo>
                  <a:lnTo>
                    <a:pt x="111" y="274"/>
                  </a:lnTo>
                  <a:lnTo>
                    <a:pt x="90" y="279"/>
                  </a:lnTo>
                  <a:lnTo>
                    <a:pt x="70" y="280"/>
                  </a:lnTo>
                  <a:lnTo>
                    <a:pt x="54" y="275"/>
                  </a:lnTo>
                  <a:lnTo>
                    <a:pt x="36" y="266"/>
                  </a:lnTo>
                  <a:lnTo>
                    <a:pt x="25" y="249"/>
                  </a:lnTo>
                  <a:lnTo>
                    <a:pt x="15" y="226"/>
                  </a:lnTo>
                  <a:lnTo>
                    <a:pt x="15" y="199"/>
                  </a:lnTo>
                  <a:lnTo>
                    <a:pt x="20" y="179"/>
                  </a:lnTo>
                  <a:lnTo>
                    <a:pt x="26" y="154"/>
                  </a:lnTo>
                  <a:lnTo>
                    <a:pt x="31" y="130"/>
                  </a:lnTo>
                  <a:lnTo>
                    <a:pt x="30" y="113"/>
                  </a:lnTo>
                  <a:lnTo>
                    <a:pt x="25" y="94"/>
                  </a:lnTo>
                  <a:lnTo>
                    <a:pt x="13" y="79"/>
                  </a:lnTo>
                  <a:lnTo>
                    <a:pt x="3" y="64"/>
                  </a:lnTo>
                  <a:lnTo>
                    <a:pt x="0" y="47"/>
                  </a:lnTo>
                  <a:lnTo>
                    <a:pt x="5" y="32"/>
                  </a:lnTo>
                  <a:close/>
                </a:path>
              </a:pathLst>
            </a:custGeom>
            <a:solidFill>
              <a:srgbClr val="000000"/>
            </a:solidFill>
            <a:ln w="9525">
              <a:solidFill>
                <a:srgbClr val="0B002E"/>
              </a:solidFill>
              <a:round/>
              <a:headEnd/>
              <a:tailEnd/>
            </a:ln>
          </p:spPr>
          <p:txBody>
            <a:bodyPr/>
            <a:lstStyle/>
            <a:p>
              <a:endParaRPr lang="fr-FR" dirty="0"/>
            </a:p>
          </p:txBody>
        </p:sp>
        <p:sp>
          <p:nvSpPr>
            <p:cNvPr id="647226" name="Freeform 58"/>
            <p:cNvSpPr>
              <a:spLocks noChangeAspect="1"/>
            </p:cNvSpPr>
            <p:nvPr/>
          </p:nvSpPr>
          <p:spPr bwMode="auto">
            <a:xfrm>
              <a:off x="919" y="3026"/>
              <a:ext cx="219" cy="350"/>
            </a:xfrm>
            <a:custGeom>
              <a:avLst/>
              <a:gdLst>
                <a:gd name="T0" fmla="*/ 68 w 219"/>
                <a:gd name="T1" fmla="*/ 25 h 350"/>
                <a:gd name="T2" fmla="*/ 119 w 219"/>
                <a:gd name="T3" fmla="*/ 94 h 350"/>
                <a:gd name="T4" fmla="*/ 165 w 219"/>
                <a:gd name="T5" fmla="*/ 193 h 350"/>
                <a:gd name="T6" fmla="*/ 188 w 219"/>
                <a:gd name="T7" fmla="*/ 285 h 350"/>
                <a:gd name="T8" fmla="*/ 191 w 219"/>
                <a:gd name="T9" fmla="*/ 293 h 350"/>
                <a:gd name="T10" fmla="*/ 196 w 219"/>
                <a:gd name="T11" fmla="*/ 300 h 350"/>
                <a:gd name="T12" fmla="*/ 201 w 219"/>
                <a:gd name="T13" fmla="*/ 308 h 350"/>
                <a:gd name="T14" fmla="*/ 207 w 219"/>
                <a:gd name="T15" fmla="*/ 314 h 350"/>
                <a:gd name="T16" fmla="*/ 215 w 219"/>
                <a:gd name="T17" fmla="*/ 319 h 350"/>
                <a:gd name="T18" fmla="*/ 216 w 219"/>
                <a:gd name="T19" fmla="*/ 327 h 350"/>
                <a:gd name="T20" fmla="*/ 219 w 219"/>
                <a:gd name="T21" fmla="*/ 335 h 350"/>
                <a:gd name="T22" fmla="*/ 219 w 219"/>
                <a:gd name="T23" fmla="*/ 342 h 350"/>
                <a:gd name="T24" fmla="*/ 211 w 219"/>
                <a:gd name="T25" fmla="*/ 349 h 350"/>
                <a:gd name="T26" fmla="*/ 203 w 219"/>
                <a:gd name="T27" fmla="*/ 350 h 350"/>
                <a:gd name="T28" fmla="*/ 196 w 219"/>
                <a:gd name="T29" fmla="*/ 347 h 350"/>
                <a:gd name="T30" fmla="*/ 188 w 219"/>
                <a:gd name="T31" fmla="*/ 339 h 350"/>
                <a:gd name="T32" fmla="*/ 183 w 219"/>
                <a:gd name="T33" fmla="*/ 331 h 350"/>
                <a:gd name="T34" fmla="*/ 179 w 219"/>
                <a:gd name="T35" fmla="*/ 323 h 350"/>
                <a:gd name="T36" fmla="*/ 178 w 219"/>
                <a:gd name="T37" fmla="*/ 316 h 350"/>
                <a:gd name="T38" fmla="*/ 173 w 219"/>
                <a:gd name="T39" fmla="*/ 308 h 350"/>
                <a:gd name="T40" fmla="*/ 165 w 219"/>
                <a:gd name="T41" fmla="*/ 308 h 350"/>
                <a:gd name="T42" fmla="*/ 162 w 219"/>
                <a:gd name="T43" fmla="*/ 316 h 350"/>
                <a:gd name="T44" fmla="*/ 153 w 219"/>
                <a:gd name="T45" fmla="*/ 317 h 350"/>
                <a:gd name="T46" fmla="*/ 145 w 219"/>
                <a:gd name="T47" fmla="*/ 316 h 350"/>
                <a:gd name="T48" fmla="*/ 137 w 219"/>
                <a:gd name="T49" fmla="*/ 309 h 350"/>
                <a:gd name="T50" fmla="*/ 132 w 219"/>
                <a:gd name="T51" fmla="*/ 301 h 350"/>
                <a:gd name="T52" fmla="*/ 130 w 219"/>
                <a:gd name="T53" fmla="*/ 293 h 350"/>
                <a:gd name="T54" fmla="*/ 129 w 219"/>
                <a:gd name="T55" fmla="*/ 286 h 350"/>
                <a:gd name="T56" fmla="*/ 131 w 219"/>
                <a:gd name="T57" fmla="*/ 278 h 350"/>
                <a:gd name="T58" fmla="*/ 139 w 219"/>
                <a:gd name="T59" fmla="*/ 272 h 350"/>
                <a:gd name="T60" fmla="*/ 148 w 219"/>
                <a:gd name="T61" fmla="*/ 268 h 350"/>
                <a:gd name="T62" fmla="*/ 155 w 219"/>
                <a:gd name="T63" fmla="*/ 262 h 350"/>
                <a:gd name="T64" fmla="*/ 157 w 219"/>
                <a:gd name="T65" fmla="*/ 254 h 350"/>
                <a:gd name="T66" fmla="*/ 155 w 219"/>
                <a:gd name="T67" fmla="*/ 229 h 350"/>
                <a:gd name="T68" fmla="*/ 124 w 219"/>
                <a:gd name="T69" fmla="*/ 143 h 350"/>
                <a:gd name="T70" fmla="*/ 55 w 219"/>
                <a:gd name="T71" fmla="*/ 56 h 350"/>
                <a:gd name="T72" fmla="*/ 0 w 219"/>
                <a:gd name="T73" fmla="*/ 21 h 350"/>
                <a:gd name="T74" fmla="*/ 28 w 219"/>
                <a:gd name="T7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350">
                  <a:moveTo>
                    <a:pt x="28" y="0"/>
                  </a:moveTo>
                  <a:lnTo>
                    <a:pt x="68" y="25"/>
                  </a:lnTo>
                  <a:lnTo>
                    <a:pt x="93" y="51"/>
                  </a:lnTo>
                  <a:lnTo>
                    <a:pt x="119" y="94"/>
                  </a:lnTo>
                  <a:lnTo>
                    <a:pt x="144" y="144"/>
                  </a:lnTo>
                  <a:lnTo>
                    <a:pt x="165" y="193"/>
                  </a:lnTo>
                  <a:lnTo>
                    <a:pt x="180" y="249"/>
                  </a:lnTo>
                  <a:lnTo>
                    <a:pt x="188" y="285"/>
                  </a:lnTo>
                  <a:lnTo>
                    <a:pt x="188" y="288"/>
                  </a:lnTo>
                  <a:lnTo>
                    <a:pt x="191" y="293"/>
                  </a:lnTo>
                  <a:lnTo>
                    <a:pt x="193" y="296"/>
                  </a:lnTo>
                  <a:lnTo>
                    <a:pt x="196" y="300"/>
                  </a:lnTo>
                  <a:lnTo>
                    <a:pt x="199" y="304"/>
                  </a:lnTo>
                  <a:lnTo>
                    <a:pt x="201" y="308"/>
                  </a:lnTo>
                  <a:lnTo>
                    <a:pt x="203" y="311"/>
                  </a:lnTo>
                  <a:lnTo>
                    <a:pt x="207" y="314"/>
                  </a:lnTo>
                  <a:lnTo>
                    <a:pt x="211" y="317"/>
                  </a:lnTo>
                  <a:lnTo>
                    <a:pt x="215" y="319"/>
                  </a:lnTo>
                  <a:lnTo>
                    <a:pt x="216" y="323"/>
                  </a:lnTo>
                  <a:lnTo>
                    <a:pt x="216" y="327"/>
                  </a:lnTo>
                  <a:lnTo>
                    <a:pt x="219" y="331"/>
                  </a:lnTo>
                  <a:lnTo>
                    <a:pt x="219" y="335"/>
                  </a:lnTo>
                  <a:lnTo>
                    <a:pt x="219" y="339"/>
                  </a:lnTo>
                  <a:lnTo>
                    <a:pt x="219" y="342"/>
                  </a:lnTo>
                  <a:lnTo>
                    <a:pt x="216" y="347"/>
                  </a:lnTo>
                  <a:lnTo>
                    <a:pt x="211" y="349"/>
                  </a:lnTo>
                  <a:lnTo>
                    <a:pt x="207" y="350"/>
                  </a:lnTo>
                  <a:lnTo>
                    <a:pt x="203" y="350"/>
                  </a:lnTo>
                  <a:lnTo>
                    <a:pt x="199" y="350"/>
                  </a:lnTo>
                  <a:lnTo>
                    <a:pt x="196" y="347"/>
                  </a:lnTo>
                  <a:lnTo>
                    <a:pt x="191" y="342"/>
                  </a:lnTo>
                  <a:lnTo>
                    <a:pt x="188" y="339"/>
                  </a:lnTo>
                  <a:lnTo>
                    <a:pt x="186" y="335"/>
                  </a:lnTo>
                  <a:lnTo>
                    <a:pt x="183" y="331"/>
                  </a:lnTo>
                  <a:lnTo>
                    <a:pt x="183" y="327"/>
                  </a:lnTo>
                  <a:lnTo>
                    <a:pt x="179" y="323"/>
                  </a:lnTo>
                  <a:lnTo>
                    <a:pt x="178" y="319"/>
                  </a:lnTo>
                  <a:lnTo>
                    <a:pt x="178" y="316"/>
                  </a:lnTo>
                  <a:lnTo>
                    <a:pt x="176" y="311"/>
                  </a:lnTo>
                  <a:lnTo>
                    <a:pt x="173" y="308"/>
                  </a:lnTo>
                  <a:lnTo>
                    <a:pt x="168" y="305"/>
                  </a:lnTo>
                  <a:lnTo>
                    <a:pt x="165" y="308"/>
                  </a:lnTo>
                  <a:lnTo>
                    <a:pt x="163" y="311"/>
                  </a:lnTo>
                  <a:lnTo>
                    <a:pt x="162" y="316"/>
                  </a:lnTo>
                  <a:lnTo>
                    <a:pt x="157" y="316"/>
                  </a:lnTo>
                  <a:lnTo>
                    <a:pt x="153" y="317"/>
                  </a:lnTo>
                  <a:lnTo>
                    <a:pt x="149" y="317"/>
                  </a:lnTo>
                  <a:lnTo>
                    <a:pt x="145" y="316"/>
                  </a:lnTo>
                  <a:lnTo>
                    <a:pt x="142" y="313"/>
                  </a:lnTo>
                  <a:lnTo>
                    <a:pt x="137" y="309"/>
                  </a:lnTo>
                  <a:lnTo>
                    <a:pt x="134" y="305"/>
                  </a:lnTo>
                  <a:lnTo>
                    <a:pt x="132" y="301"/>
                  </a:lnTo>
                  <a:lnTo>
                    <a:pt x="131" y="298"/>
                  </a:lnTo>
                  <a:lnTo>
                    <a:pt x="130" y="293"/>
                  </a:lnTo>
                  <a:lnTo>
                    <a:pt x="129" y="290"/>
                  </a:lnTo>
                  <a:lnTo>
                    <a:pt x="129" y="286"/>
                  </a:lnTo>
                  <a:lnTo>
                    <a:pt x="130" y="282"/>
                  </a:lnTo>
                  <a:lnTo>
                    <a:pt x="131" y="278"/>
                  </a:lnTo>
                  <a:lnTo>
                    <a:pt x="135" y="275"/>
                  </a:lnTo>
                  <a:lnTo>
                    <a:pt x="139" y="272"/>
                  </a:lnTo>
                  <a:lnTo>
                    <a:pt x="144" y="269"/>
                  </a:lnTo>
                  <a:lnTo>
                    <a:pt x="148" y="268"/>
                  </a:lnTo>
                  <a:lnTo>
                    <a:pt x="152" y="265"/>
                  </a:lnTo>
                  <a:lnTo>
                    <a:pt x="155" y="262"/>
                  </a:lnTo>
                  <a:lnTo>
                    <a:pt x="155" y="257"/>
                  </a:lnTo>
                  <a:lnTo>
                    <a:pt x="157" y="254"/>
                  </a:lnTo>
                  <a:lnTo>
                    <a:pt x="160" y="250"/>
                  </a:lnTo>
                  <a:lnTo>
                    <a:pt x="155" y="229"/>
                  </a:lnTo>
                  <a:lnTo>
                    <a:pt x="142" y="187"/>
                  </a:lnTo>
                  <a:lnTo>
                    <a:pt x="124" y="143"/>
                  </a:lnTo>
                  <a:lnTo>
                    <a:pt x="91" y="92"/>
                  </a:lnTo>
                  <a:lnTo>
                    <a:pt x="55" y="56"/>
                  </a:lnTo>
                  <a:lnTo>
                    <a:pt x="13" y="38"/>
                  </a:lnTo>
                  <a:lnTo>
                    <a:pt x="0" y="21"/>
                  </a:lnTo>
                  <a:lnTo>
                    <a:pt x="8" y="5"/>
                  </a:lnTo>
                  <a:lnTo>
                    <a:pt x="28" y="0"/>
                  </a:lnTo>
                  <a:close/>
                </a:path>
              </a:pathLst>
            </a:custGeom>
            <a:solidFill>
              <a:srgbClr val="000000"/>
            </a:solidFill>
            <a:ln w="9525">
              <a:solidFill>
                <a:srgbClr val="0B002E"/>
              </a:solidFill>
              <a:round/>
              <a:headEnd/>
              <a:tailEnd/>
            </a:ln>
          </p:spPr>
          <p:txBody>
            <a:bodyPr/>
            <a:lstStyle/>
            <a:p>
              <a:endParaRPr lang="fr-FR" dirty="0"/>
            </a:p>
          </p:txBody>
        </p:sp>
        <p:sp>
          <p:nvSpPr>
            <p:cNvPr id="647227" name="Freeform 59"/>
            <p:cNvSpPr>
              <a:spLocks noChangeAspect="1"/>
            </p:cNvSpPr>
            <p:nvPr/>
          </p:nvSpPr>
          <p:spPr bwMode="auto">
            <a:xfrm>
              <a:off x="780" y="3044"/>
              <a:ext cx="145" cy="255"/>
            </a:xfrm>
            <a:custGeom>
              <a:avLst/>
              <a:gdLst>
                <a:gd name="T0" fmla="*/ 65 w 145"/>
                <a:gd name="T1" fmla="*/ 38 h 255"/>
                <a:gd name="T2" fmla="*/ 100 w 145"/>
                <a:gd name="T3" fmla="*/ 9 h 255"/>
                <a:gd name="T4" fmla="*/ 126 w 145"/>
                <a:gd name="T5" fmla="*/ 0 h 255"/>
                <a:gd name="T6" fmla="*/ 141 w 145"/>
                <a:gd name="T7" fmla="*/ 4 h 255"/>
                <a:gd name="T8" fmla="*/ 141 w 145"/>
                <a:gd name="T9" fmla="*/ 8 h 255"/>
                <a:gd name="T10" fmla="*/ 145 w 145"/>
                <a:gd name="T11" fmla="*/ 27 h 255"/>
                <a:gd name="T12" fmla="*/ 127 w 145"/>
                <a:gd name="T13" fmla="*/ 46 h 255"/>
                <a:gd name="T14" fmla="*/ 114 w 145"/>
                <a:gd name="T15" fmla="*/ 54 h 255"/>
                <a:gd name="T16" fmla="*/ 111 w 145"/>
                <a:gd name="T17" fmla="*/ 56 h 255"/>
                <a:gd name="T18" fmla="*/ 106 w 145"/>
                <a:gd name="T19" fmla="*/ 56 h 255"/>
                <a:gd name="T20" fmla="*/ 103 w 145"/>
                <a:gd name="T21" fmla="*/ 56 h 255"/>
                <a:gd name="T22" fmla="*/ 99 w 145"/>
                <a:gd name="T23" fmla="*/ 57 h 255"/>
                <a:gd name="T24" fmla="*/ 93 w 145"/>
                <a:gd name="T25" fmla="*/ 58 h 255"/>
                <a:gd name="T26" fmla="*/ 88 w 145"/>
                <a:gd name="T27" fmla="*/ 59 h 255"/>
                <a:gd name="T28" fmla="*/ 85 w 145"/>
                <a:gd name="T29" fmla="*/ 61 h 255"/>
                <a:gd name="T30" fmla="*/ 80 w 145"/>
                <a:gd name="T31" fmla="*/ 63 h 255"/>
                <a:gd name="T32" fmla="*/ 75 w 145"/>
                <a:gd name="T33" fmla="*/ 67 h 255"/>
                <a:gd name="T34" fmla="*/ 59 w 145"/>
                <a:gd name="T35" fmla="*/ 79 h 255"/>
                <a:gd name="T36" fmla="*/ 36 w 145"/>
                <a:gd name="T37" fmla="*/ 106 h 255"/>
                <a:gd name="T38" fmla="*/ 27 w 145"/>
                <a:gd name="T39" fmla="*/ 126 h 255"/>
                <a:gd name="T40" fmla="*/ 26 w 145"/>
                <a:gd name="T41" fmla="*/ 130 h 255"/>
                <a:gd name="T42" fmla="*/ 26 w 145"/>
                <a:gd name="T43" fmla="*/ 134 h 255"/>
                <a:gd name="T44" fmla="*/ 29 w 145"/>
                <a:gd name="T45" fmla="*/ 136 h 255"/>
                <a:gd name="T46" fmla="*/ 31 w 145"/>
                <a:gd name="T47" fmla="*/ 141 h 255"/>
                <a:gd name="T48" fmla="*/ 34 w 145"/>
                <a:gd name="T49" fmla="*/ 141 h 255"/>
                <a:gd name="T50" fmla="*/ 60 w 145"/>
                <a:gd name="T51" fmla="*/ 152 h 255"/>
                <a:gd name="T52" fmla="*/ 103 w 145"/>
                <a:gd name="T53" fmla="*/ 170 h 255"/>
                <a:gd name="T54" fmla="*/ 116 w 145"/>
                <a:gd name="T55" fmla="*/ 179 h 255"/>
                <a:gd name="T56" fmla="*/ 119 w 145"/>
                <a:gd name="T57" fmla="*/ 190 h 255"/>
                <a:gd name="T58" fmla="*/ 117 w 145"/>
                <a:gd name="T59" fmla="*/ 205 h 255"/>
                <a:gd name="T60" fmla="*/ 85 w 145"/>
                <a:gd name="T61" fmla="*/ 234 h 255"/>
                <a:gd name="T62" fmla="*/ 82 w 145"/>
                <a:gd name="T63" fmla="*/ 239 h 255"/>
                <a:gd name="T64" fmla="*/ 78 w 145"/>
                <a:gd name="T65" fmla="*/ 242 h 255"/>
                <a:gd name="T66" fmla="*/ 73 w 145"/>
                <a:gd name="T67" fmla="*/ 249 h 255"/>
                <a:gd name="T68" fmla="*/ 64 w 145"/>
                <a:gd name="T69" fmla="*/ 255 h 255"/>
                <a:gd name="T70" fmla="*/ 55 w 145"/>
                <a:gd name="T71" fmla="*/ 255 h 255"/>
                <a:gd name="T72" fmla="*/ 47 w 145"/>
                <a:gd name="T73" fmla="*/ 251 h 255"/>
                <a:gd name="T74" fmla="*/ 47 w 145"/>
                <a:gd name="T75" fmla="*/ 244 h 255"/>
                <a:gd name="T76" fmla="*/ 49 w 145"/>
                <a:gd name="T77" fmla="*/ 234 h 255"/>
                <a:gd name="T78" fmla="*/ 51 w 145"/>
                <a:gd name="T79" fmla="*/ 227 h 255"/>
                <a:gd name="T80" fmla="*/ 57 w 145"/>
                <a:gd name="T81" fmla="*/ 223 h 255"/>
                <a:gd name="T82" fmla="*/ 67 w 145"/>
                <a:gd name="T83" fmla="*/ 219 h 255"/>
                <a:gd name="T84" fmla="*/ 86 w 145"/>
                <a:gd name="T85" fmla="*/ 200 h 255"/>
                <a:gd name="T86" fmla="*/ 82 w 145"/>
                <a:gd name="T87" fmla="*/ 185 h 255"/>
                <a:gd name="T88" fmla="*/ 23 w 145"/>
                <a:gd name="T89" fmla="*/ 159 h 255"/>
                <a:gd name="T90" fmla="*/ 9 w 145"/>
                <a:gd name="T91" fmla="*/ 151 h 255"/>
                <a:gd name="T92" fmla="*/ 0 w 145"/>
                <a:gd name="T93" fmla="*/ 142 h 255"/>
                <a:gd name="T94" fmla="*/ 3 w 145"/>
                <a:gd name="T95" fmla="*/ 118 h 255"/>
                <a:gd name="T96" fmla="*/ 21 w 145"/>
                <a:gd name="T97" fmla="*/ 87 h 255"/>
                <a:gd name="T98" fmla="*/ 37 w 145"/>
                <a:gd name="T99" fmla="*/ 64 h 255"/>
                <a:gd name="T100" fmla="*/ 51 w 145"/>
                <a:gd name="T101" fmla="*/ 51 h 255"/>
                <a:gd name="T102" fmla="*/ 65 w 145"/>
                <a:gd name="T103" fmla="*/ 3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255">
                  <a:moveTo>
                    <a:pt x="65" y="38"/>
                  </a:moveTo>
                  <a:lnTo>
                    <a:pt x="100" y="9"/>
                  </a:lnTo>
                  <a:lnTo>
                    <a:pt x="126" y="0"/>
                  </a:lnTo>
                  <a:lnTo>
                    <a:pt x="141" y="4"/>
                  </a:lnTo>
                  <a:lnTo>
                    <a:pt x="141" y="8"/>
                  </a:lnTo>
                  <a:lnTo>
                    <a:pt x="145" y="27"/>
                  </a:lnTo>
                  <a:lnTo>
                    <a:pt x="127" y="46"/>
                  </a:lnTo>
                  <a:lnTo>
                    <a:pt x="114" y="54"/>
                  </a:lnTo>
                  <a:lnTo>
                    <a:pt x="111" y="56"/>
                  </a:lnTo>
                  <a:lnTo>
                    <a:pt x="106" y="56"/>
                  </a:lnTo>
                  <a:lnTo>
                    <a:pt x="103" y="56"/>
                  </a:lnTo>
                  <a:lnTo>
                    <a:pt x="99" y="57"/>
                  </a:lnTo>
                  <a:lnTo>
                    <a:pt x="93" y="58"/>
                  </a:lnTo>
                  <a:lnTo>
                    <a:pt x="88" y="59"/>
                  </a:lnTo>
                  <a:lnTo>
                    <a:pt x="85" y="61"/>
                  </a:lnTo>
                  <a:lnTo>
                    <a:pt x="80" y="63"/>
                  </a:lnTo>
                  <a:lnTo>
                    <a:pt x="75" y="67"/>
                  </a:lnTo>
                  <a:lnTo>
                    <a:pt x="59" y="79"/>
                  </a:lnTo>
                  <a:lnTo>
                    <a:pt x="36" y="106"/>
                  </a:lnTo>
                  <a:lnTo>
                    <a:pt x="27" y="126"/>
                  </a:lnTo>
                  <a:lnTo>
                    <a:pt x="26" y="130"/>
                  </a:lnTo>
                  <a:lnTo>
                    <a:pt x="26" y="134"/>
                  </a:lnTo>
                  <a:lnTo>
                    <a:pt x="29" y="136"/>
                  </a:lnTo>
                  <a:lnTo>
                    <a:pt x="31" y="141"/>
                  </a:lnTo>
                  <a:lnTo>
                    <a:pt x="34" y="141"/>
                  </a:lnTo>
                  <a:lnTo>
                    <a:pt x="60" y="152"/>
                  </a:lnTo>
                  <a:lnTo>
                    <a:pt x="103" y="170"/>
                  </a:lnTo>
                  <a:lnTo>
                    <a:pt x="116" y="179"/>
                  </a:lnTo>
                  <a:lnTo>
                    <a:pt x="119" y="190"/>
                  </a:lnTo>
                  <a:lnTo>
                    <a:pt x="117" y="205"/>
                  </a:lnTo>
                  <a:lnTo>
                    <a:pt x="85" y="234"/>
                  </a:lnTo>
                  <a:lnTo>
                    <a:pt x="82" y="239"/>
                  </a:lnTo>
                  <a:lnTo>
                    <a:pt x="78" y="242"/>
                  </a:lnTo>
                  <a:lnTo>
                    <a:pt x="73" y="249"/>
                  </a:lnTo>
                  <a:lnTo>
                    <a:pt x="64" y="255"/>
                  </a:lnTo>
                  <a:lnTo>
                    <a:pt x="55" y="255"/>
                  </a:lnTo>
                  <a:lnTo>
                    <a:pt x="47" y="251"/>
                  </a:lnTo>
                  <a:lnTo>
                    <a:pt x="47" y="244"/>
                  </a:lnTo>
                  <a:lnTo>
                    <a:pt x="49" y="234"/>
                  </a:lnTo>
                  <a:lnTo>
                    <a:pt x="51" y="227"/>
                  </a:lnTo>
                  <a:lnTo>
                    <a:pt x="57" y="223"/>
                  </a:lnTo>
                  <a:lnTo>
                    <a:pt x="67" y="219"/>
                  </a:lnTo>
                  <a:lnTo>
                    <a:pt x="86" y="200"/>
                  </a:lnTo>
                  <a:lnTo>
                    <a:pt x="82" y="185"/>
                  </a:lnTo>
                  <a:lnTo>
                    <a:pt x="23" y="159"/>
                  </a:lnTo>
                  <a:lnTo>
                    <a:pt x="9" y="151"/>
                  </a:lnTo>
                  <a:lnTo>
                    <a:pt x="0" y="142"/>
                  </a:lnTo>
                  <a:lnTo>
                    <a:pt x="3" y="118"/>
                  </a:lnTo>
                  <a:lnTo>
                    <a:pt x="21" y="87"/>
                  </a:lnTo>
                  <a:lnTo>
                    <a:pt x="37" y="64"/>
                  </a:lnTo>
                  <a:lnTo>
                    <a:pt x="51" y="51"/>
                  </a:lnTo>
                  <a:lnTo>
                    <a:pt x="65" y="38"/>
                  </a:lnTo>
                  <a:close/>
                </a:path>
              </a:pathLst>
            </a:custGeom>
            <a:solidFill>
              <a:srgbClr val="000000"/>
            </a:solidFill>
            <a:ln w="9525">
              <a:solidFill>
                <a:srgbClr val="0B002E"/>
              </a:solidFill>
              <a:round/>
              <a:headEnd/>
              <a:tailEnd/>
            </a:ln>
          </p:spPr>
          <p:txBody>
            <a:bodyPr/>
            <a:lstStyle/>
            <a:p>
              <a:endParaRPr lang="fr-FR" dirty="0"/>
            </a:p>
          </p:txBody>
        </p:sp>
        <p:sp>
          <p:nvSpPr>
            <p:cNvPr id="647228" name="Freeform 60"/>
            <p:cNvSpPr>
              <a:spLocks noChangeAspect="1"/>
            </p:cNvSpPr>
            <p:nvPr/>
          </p:nvSpPr>
          <p:spPr bwMode="auto">
            <a:xfrm>
              <a:off x="768" y="2815"/>
              <a:ext cx="244" cy="193"/>
            </a:xfrm>
            <a:custGeom>
              <a:avLst/>
              <a:gdLst>
                <a:gd name="T0" fmla="*/ 26 w 244"/>
                <a:gd name="T1" fmla="*/ 15 h 193"/>
                <a:gd name="T2" fmla="*/ 46 w 244"/>
                <a:gd name="T3" fmla="*/ 5 h 193"/>
                <a:gd name="T4" fmla="*/ 70 w 244"/>
                <a:gd name="T5" fmla="*/ 0 h 193"/>
                <a:gd name="T6" fmla="*/ 92 w 244"/>
                <a:gd name="T7" fmla="*/ 0 h 193"/>
                <a:gd name="T8" fmla="*/ 113 w 244"/>
                <a:gd name="T9" fmla="*/ 7 h 193"/>
                <a:gd name="T10" fmla="*/ 131 w 244"/>
                <a:gd name="T11" fmla="*/ 23 h 193"/>
                <a:gd name="T12" fmla="*/ 146 w 244"/>
                <a:gd name="T13" fmla="*/ 45 h 193"/>
                <a:gd name="T14" fmla="*/ 155 w 244"/>
                <a:gd name="T15" fmla="*/ 67 h 193"/>
                <a:gd name="T16" fmla="*/ 162 w 244"/>
                <a:gd name="T17" fmla="*/ 81 h 193"/>
                <a:gd name="T18" fmla="*/ 172 w 244"/>
                <a:gd name="T19" fmla="*/ 87 h 193"/>
                <a:gd name="T20" fmla="*/ 192 w 244"/>
                <a:gd name="T21" fmla="*/ 84 h 193"/>
                <a:gd name="T22" fmla="*/ 211 w 244"/>
                <a:gd name="T23" fmla="*/ 72 h 193"/>
                <a:gd name="T24" fmla="*/ 222 w 244"/>
                <a:gd name="T25" fmla="*/ 64 h 193"/>
                <a:gd name="T26" fmla="*/ 232 w 244"/>
                <a:gd name="T27" fmla="*/ 64 h 193"/>
                <a:gd name="T28" fmla="*/ 241 w 244"/>
                <a:gd name="T29" fmla="*/ 71 h 193"/>
                <a:gd name="T30" fmla="*/ 244 w 244"/>
                <a:gd name="T31" fmla="*/ 82 h 193"/>
                <a:gd name="T32" fmla="*/ 239 w 244"/>
                <a:gd name="T33" fmla="*/ 94 h 193"/>
                <a:gd name="T34" fmla="*/ 227 w 244"/>
                <a:gd name="T35" fmla="*/ 103 h 193"/>
                <a:gd name="T36" fmla="*/ 206 w 244"/>
                <a:gd name="T37" fmla="*/ 107 h 193"/>
                <a:gd name="T38" fmla="*/ 177 w 244"/>
                <a:gd name="T39" fmla="*/ 111 h 193"/>
                <a:gd name="T40" fmla="*/ 173 w 244"/>
                <a:gd name="T41" fmla="*/ 118 h 193"/>
                <a:gd name="T42" fmla="*/ 172 w 244"/>
                <a:gd name="T43" fmla="*/ 144 h 193"/>
                <a:gd name="T44" fmla="*/ 168 w 244"/>
                <a:gd name="T45" fmla="*/ 164 h 193"/>
                <a:gd name="T46" fmla="*/ 159 w 244"/>
                <a:gd name="T47" fmla="*/ 177 h 193"/>
                <a:gd name="T48" fmla="*/ 149 w 244"/>
                <a:gd name="T49" fmla="*/ 183 h 193"/>
                <a:gd name="T50" fmla="*/ 131 w 244"/>
                <a:gd name="T51" fmla="*/ 191 h 193"/>
                <a:gd name="T52" fmla="*/ 116 w 244"/>
                <a:gd name="T53" fmla="*/ 193 h 193"/>
                <a:gd name="T54" fmla="*/ 95 w 244"/>
                <a:gd name="T55" fmla="*/ 191 h 193"/>
                <a:gd name="T56" fmla="*/ 75 w 244"/>
                <a:gd name="T57" fmla="*/ 185 h 193"/>
                <a:gd name="T58" fmla="*/ 56 w 244"/>
                <a:gd name="T59" fmla="*/ 173 h 193"/>
                <a:gd name="T60" fmla="*/ 34 w 244"/>
                <a:gd name="T61" fmla="*/ 149 h 193"/>
                <a:gd name="T62" fmla="*/ 17 w 244"/>
                <a:gd name="T63" fmla="*/ 125 h 193"/>
                <a:gd name="T64" fmla="*/ 7 w 244"/>
                <a:gd name="T65" fmla="*/ 105 h 193"/>
                <a:gd name="T66" fmla="*/ 0 w 244"/>
                <a:gd name="T67" fmla="*/ 76 h 193"/>
                <a:gd name="T68" fmla="*/ 0 w 244"/>
                <a:gd name="T69" fmla="*/ 53 h 193"/>
                <a:gd name="T70" fmla="*/ 7 w 244"/>
                <a:gd name="T71" fmla="*/ 35 h 193"/>
                <a:gd name="T72" fmla="*/ 15 w 244"/>
                <a:gd name="T73" fmla="*/ 23 h 193"/>
                <a:gd name="T74" fmla="*/ 26 w 244"/>
                <a:gd name="T75" fmla="*/ 1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93">
                  <a:moveTo>
                    <a:pt x="26" y="15"/>
                  </a:moveTo>
                  <a:lnTo>
                    <a:pt x="46" y="5"/>
                  </a:lnTo>
                  <a:lnTo>
                    <a:pt x="70" y="0"/>
                  </a:lnTo>
                  <a:lnTo>
                    <a:pt x="92" y="0"/>
                  </a:lnTo>
                  <a:lnTo>
                    <a:pt x="113" y="7"/>
                  </a:lnTo>
                  <a:lnTo>
                    <a:pt x="131" y="23"/>
                  </a:lnTo>
                  <a:lnTo>
                    <a:pt x="146" y="45"/>
                  </a:lnTo>
                  <a:lnTo>
                    <a:pt x="155" y="67"/>
                  </a:lnTo>
                  <a:lnTo>
                    <a:pt x="162" y="81"/>
                  </a:lnTo>
                  <a:lnTo>
                    <a:pt x="172" y="87"/>
                  </a:lnTo>
                  <a:lnTo>
                    <a:pt x="192" y="84"/>
                  </a:lnTo>
                  <a:lnTo>
                    <a:pt x="211" y="72"/>
                  </a:lnTo>
                  <a:lnTo>
                    <a:pt x="222" y="64"/>
                  </a:lnTo>
                  <a:lnTo>
                    <a:pt x="232" y="64"/>
                  </a:lnTo>
                  <a:lnTo>
                    <a:pt x="241" y="71"/>
                  </a:lnTo>
                  <a:lnTo>
                    <a:pt x="244" y="82"/>
                  </a:lnTo>
                  <a:lnTo>
                    <a:pt x="239" y="94"/>
                  </a:lnTo>
                  <a:lnTo>
                    <a:pt x="227" y="103"/>
                  </a:lnTo>
                  <a:lnTo>
                    <a:pt x="206" y="107"/>
                  </a:lnTo>
                  <a:lnTo>
                    <a:pt x="177" y="111"/>
                  </a:lnTo>
                  <a:lnTo>
                    <a:pt x="173" y="118"/>
                  </a:lnTo>
                  <a:lnTo>
                    <a:pt x="172" y="144"/>
                  </a:lnTo>
                  <a:lnTo>
                    <a:pt x="168" y="164"/>
                  </a:lnTo>
                  <a:lnTo>
                    <a:pt x="159" y="177"/>
                  </a:lnTo>
                  <a:lnTo>
                    <a:pt x="149" y="183"/>
                  </a:lnTo>
                  <a:lnTo>
                    <a:pt x="131" y="191"/>
                  </a:lnTo>
                  <a:lnTo>
                    <a:pt x="116" y="193"/>
                  </a:lnTo>
                  <a:lnTo>
                    <a:pt x="95" y="191"/>
                  </a:lnTo>
                  <a:lnTo>
                    <a:pt x="75" y="185"/>
                  </a:lnTo>
                  <a:lnTo>
                    <a:pt x="56" y="173"/>
                  </a:lnTo>
                  <a:lnTo>
                    <a:pt x="34" y="149"/>
                  </a:lnTo>
                  <a:lnTo>
                    <a:pt x="17" y="125"/>
                  </a:lnTo>
                  <a:lnTo>
                    <a:pt x="7" y="105"/>
                  </a:lnTo>
                  <a:lnTo>
                    <a:pt x="0" y="76"/>
                  </a:lnTo>
                  <a:lnTo>
                    <a:pt x="0" y="53"/>
                  </a:lnTo>
                  <a:lnTo>
                    <a:pt x="7" y="35"/>
                  </a:lnTo>
                  <a:lnTo>
                    <a:pt x="15" y="23"/>
                  </a:lnTo>
                  <a:lnTo>
                    <a:pt x="26" y="15"/>
                  </a:lnTo>
                  <a:close/>
                </a:path>
              </a:pathLst>
            </a:custGeom>
            <a:solidFill>
              <a:srgbClr val="000000"/>
            </a:solidFill>
            <a:ln w="9525">
              <a:solidFill>
                <a:srgbClr val="0B002E"/>
              </a:solidFill>
              <a:round/>
              <a:headEnd/>
              <a:tailEnd/>
            </a:ln>
          </p:spPr>
          <p:txBody>
            <a:bodyPr/>
            <a:lstStyle/>
            <a:p>
              <a:endParaRPr lang="fr-FR" dirty="0"/>
            </a:p>
          </p:txBody>
        </p:sp>
        <p:sp>
          <p:nvSpPr>
            <p:cNvPr id="647229" name="Freeform 61"/>
            <p:cNvSpPr>
              <a:spLocks noChangeAspect="1"/>
            </p:cNvSpPr>
            <p:nvPr/>
          </p:nvSpPr>
          <p:spPr bwMode="auto">
            <a:xfrm>
              <a:off x="891" y="3226"/>
              <a:ext cx="134" cy="375"/>
            </a:xfrm>
            <a:custGeom>
              <a:avLst/>
              <a:gdLst>
                <a:gd name="T0" fmla="*/ 8 w 134"/>
                <a:gd name="T1" fmla="*/ 57 h 375"/>
                <a:gd name="T2" fmla="*/ 3 w 134"/>
                <a:gd name="T3" fmla="*/ 27 h 375"/>
                <a:gd name="T4" fmla="*/ 13 w 134"/>
                <a:gd name="T5" fmla="*/ 5 h 375"/>
                <a:gd name="T6" fmla="*/ 32 w 134"/>
                <a:gd name="T7" fmla="*/ 0 h 375"/>
                <a:gd name="T8" fmla="*/ 52 w 134"/>
                <a:gd name="T9" fmla="*/ 12 h 375"/>
                <a:gd name="T10" fmla="*/ 54 w 134"/>
                <a:gd name="T11" fmla="*/ 33 h 375"/>
                <a:gd name="T12" fmla="*/ 54 w 134"/>
                <a:gd name="T13" fmla="*/ 38 h 375"/>
                <a:gd name="T14" fmla="*/ 50 w 134"/>
                <a:gd name="T15" fmla="*/ 66 h 375"/>
                <a:gd name="T16" fmla="*/ 44 w 134"/>
                <a:gd name="T17" fmla="*/ 107 h 375"/>
                <a:gd name="T18" fmla="*/ 36 w 134"/>
                <a:gd name="T19" fmla="*/ 164 h 375"/>
                <a:gd name="T20" fmla="*/ 34 w 134"/>
                <a:gd name="T21" fmla="*/ 200 h 375"/>
                <a:gd name="T22" fmla="*/ 34 w 134"/>
                <a:gd name="T23" fmla="*/ 259 h 375"/>
                <a:gd name="T24" fmla="*/ 37 w 134"/>
                <a:gd name="T25" fmla="*/ 313 h 375"/>
                <a:gd name="T26" fmla="*/ 37 w 134"/>
                <a:gd name="T27" fmla="*/ 317 h 375"/>
                <a:gd name="T28" fmla="*/ 41 w 134"/>
                <a:gd name="T29" fmla="*/ 318 h 375"/>
                <a:gd name="T30" fmla="*/ 45 w 134"/>
                <a:gd name="T31" fmla="*/ 318 h 375"/>
                <a:gd name="T32" fmla="*/ 49 w 134"/>
                <a:gd name="T33" fmla="*/ 316 h 375"/>
                <a:gd name="T34" fmla="*/ 52 w 134"/>
                <a:gd name="T35" fmla="*/ 311 h 375"/>
                <a:gd name="T36" fmla="*/ 77 w 134"/>
                <a:gd name="T37" fmla="*/ 277 h 375"/>
                <a:gd name="T38" fmla="*/ 82 w 134"/>
                <a:gd name="T39" fmla="*/ 272 h 375"/>
                <a:gd name="T40" fmla="*/ 106 w 134"/>
                <a:gd name="T41" fmla="*/ 269 h 375"/>
                <a:gd name="T42" fmla="*/ 131 w 134"/>
                <a:gd name="T43" fmla="*/ 280 h 375"/>
                <a:gd name="T44" fmla="*/ 134 w 134"/>
                <a:gd name="T45" fmla="*/ 290 h 375"/>
                <a:gd name="T46" fmla="*/ 127 w 134"/>
                <a:gd name="T47" fmla="*/ 303 h 375"/>
                <a:gd name="T48" fmla="*/ 99 w 134"/>
                <a:gd name="T49" fmla="*/ 314 h 375"/>
                <a:gd name="T50" fmla="*/ 70 w 134"/>
                <a:gd name="T51" fmla="*/ 334 h 375"/>
                <a:gd name="T52" fmla="*/ 46 w 134"/>
                <a:gd name="T53" fmla="*/ 357 h 375"/>
                <a:gd name="T54" fmla="*/ 45 w 134"/>
                <a:gd name="T55" fmla="*/ 360 h 375"/>
                <a:gd name="T56" fmla="*/ 42 w 134"/>
                <a:gd name="T57" fmla="*/ 370 h 375"/>
                <a:gd name="T58" fmla="*/ 31 w 134"/>
                <a:gd name="T59" fmla="*/ 373 h 375"/>
                <a:gd name="T60" fmla="*/ 27 w 134"/>
                <a:gd name="T61" fmla="*/ 375 h 375"/>
                <a:gd name="T62" fmla="*/ 13 w 134"/>
                <a:gd name="T63" fmla="*/ 368 h 375"/>
                <a:gd name="T64" fmla="*/ 3 w 134"/>
                <a:gd name="T65" fmla="*/ 357 h 375"/>
                <a:gd name="T66" fmla="*/ 0 w 134"/>
                <a:gd name="T67" fmla="*/ 340 h 375"/>
                <a:gd name="T68" fmla="*/ 3 w 134"/>
                <a:gd name="T69" fmla="*/ 323 h 375"/>
                <a:gd name="T70" fmla="*/ 10 w 134"/>
                <a:gd name="T71" fmla="*/ 304 h 375"/>
                <a:gd name="T72" fmla="*/ 13 w 134"/>
                <a:gd name="T73" fmla="*/ 283 h 375"/>
                <a:gd name="T74" fmla="*/ 8 w 134"/>
                <a:gd name="T75" fmla="*/ 244 h 375"/>
                <a:gd name="T76" fmla="*/ 8 w 134"/>
                <a:gd name="T77" fmla="*/ 213 h 375"/>
                <a:gd name="T78" fmla="*/ 10 w 134"/>
                <a:gd name="T79" fmla="*/ 180 h 375"/>
                <a:gd name="T80" fmla="*/ 9 w 134"/>
                <a:gd name="T81" fmla="*/ 146 h 375"/>
                <a:gd name="T82" fmla="*/ 8 w 134"/>
                <a:gd name="T83" fmla="*/ 100 h 375"/>
                <a:gd name="T84" fmla="*/ 8 w 134"/>
                <a:gd name="T85" fmla="*/ 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375">
                  <a:moveTo>
                    <a:pt x="8" y="57"/>
                  </a:moveTo>
                  <a:lnTo>
                    <a:pt x="3" y="27"/>
                  </a:lnTo>
                  <a:lnTo>
                    <a:pt x="13" y="5"/>
                  </a:lnTo>
                  <a:lnTo>
                    <a:pt x="32" y="0"/>
                  </a:lnTo>
                  <a:lnTo>
                    <a:pt x="52" y="12"/>
                  </a:lnTo>
                  <a:lnTo>
                    <a:pt x="54" y="33"/>
                  </a:lnTo>
                  <a:lnTo>
                    <a:pt x="54" y="38"/>
                  </a:lnTo>
                  <a:lnTo>
                    <a:pt x="50" y="66"/>
                  </a:lnTo>
                  <a:lnTo>
                    <a:pt x="44" y="107"/>
                  </a:lnTo>
                  <a:lnTo>
                    <a:pt x="36" y="164"/>
                  </a:lnTo>
                  <a:lnTo>
                    <a:pt x="34" y="200"/>
                  </a:lnTo>
                  <a:lnTo>
                    <a:pt x="34" y="259"/>
                  </a:lnTo>
                  <a:lnTo>
                    <a:pt x="37" y="313"/>
                  </a:lnTo>
                  <a:lnTo>
                    <a:pt x="37" y="317"/>
                  </a:lnTo>
                  <a:lnTo>
                    <a:pt x="41" y="318"/>
                  </a:lnTo>
                  <a:lnTo>
                    <a:pt x="45" y="318"/>
                  </a:lnTo>
                  <a:lnTo>
                    <a:pt x="49" y="316"/>
                  </a:lnTo>
                  <a:lnTo>
                    <a:pt x="52" y="311"/>
                  </a:lnTo>
                  <a:lnTo>
                    <a:pt x="77" y="277"/>
                  </a:lnTo>
                  <a:lnTo>
                    <a:pt x="82" y="272"/>
                  </a:lnTo>
                  <a:lnTo>
                    <a:pt x="106" y="269"/>
                  </a:lnTo>
                  <a:lnTo>
                    <a:pt x="131" y="280"/>
                  </a:lnTo>
                  <a:lnTo>
                    <a:pt x="134" y="290"/>
                  </a:lnTo>
                  <a:lnTo>
                    <a:pt x="127" y="303"/>
                  </a:lnTo>
                  <a:lnTo>
                    <a:pt x="99" y="314"/>
                  </a:lnTo>
                  <a:lnTo>
                    <a:pt x="70" y="334"/>
                  </a:lnTo>
                  <a:lnTo>
                    <a:pt x="46" y="357"/>
                  </a:lnTo>
                  <a:lnTo>
                    <a:pt x="45" y="360"/>
                  </a:lnTo>
                  <a:lnTo>
                    <a:pt x="42" y="370"/>
                  </a:lnTo>
                  <a:lnTo>
                    <a:pt x="31" y="373"/>
                  </a:lnTo>
                  <a:lnTo>
                    <a:pt x="27" y="375"/>
                  </a:lnTo>
                  <a:lnTo>
                    <a:pt x="13" y="368"/>
                  </a:lnTo>
                  <a:lnTo>
                    <a:pt x="3" y="357"/>
                  </a:lnTo>
                  <a:lnTo>
                    <a:pt x="0" y="340"/>
                  </a:lnTo>
                  <a:lnTo>
                    <a:pt x="3" y="323"/>
                  </a:lnTo>
                  <a:lnTo>
                    <a:pt x="10" y="304"/>
                  </a:lnTo>
                  <a:lnTo>
                    <a:pt x="13" y="283"/>
                  </a:lnTo>
                  <a:lnTo>
                    <a:pt x="8" y="244"/>
                  </a:lnTo>
                  <a:lnTo>
                    <a:pt x="8" y="213"/>
                  </a:lnTo>
                  <a:lnTo>
                    <a:pt x="10" y="180"/>
                  </a:lnTo>
                  <a:lnTo>
                    <a:pt x="9" y="146"/>
                  </a:lnTo>
                  <a:lnTo>
                    <a:pt x="8" y="100"/>
                  </a:lnTo>
                  <a:lnTo>
                    <a:pt x="8" y="57"/>
                  </a:lnTo>
                  <a:close/>
                </a:path>
              </a:pathLst>
            </a:custGeom>
            <a:solidFill>
              <a:srgbClr val="000000"/>
            </a:solidFill>
            <a:ln w="9525">
              <a:solidFill>
                <a:srgbClr val="0B002E"/>
              </a:solidFill>
              <a:round/>
              <a:headEnd/>
              <a:tailEnd/>
            </a:ln>
          </p:spPr>
          <p:txBody>
            <a:bodyPr/>
            <a:lstStyle/>
            <a:p>
              <a:endParaRPr lang="fr-FR" dirty="0"/>
            </a:p>
          </p:txBody>
        </p:sp>
        <p:sp>
          <p:nvSpPr>
            <p:cNvPr id="647230" name="Freeform 62"/>
            <p:cNvSpPr>
              <a:spLocks noChangeAspect="1"/>
            </p:cNvSpPr>
            <p:nvPr/>
          </p:nvSpPr>
          <p:spPr bwMode="auto">
            <a:xfrm>
              <a:off x="963" y="3231"/>
              <a:ext cx="149" cy="376"/>
            </a:xfrm>
            <a:custGeom>
              <a:avLst/>
              <a:gdLst>
                <a:gd name="T0" fmla="*/ 7 w 149"/>
                <a:gd name="T1" fmla="*/ 59 h 376"/>
                <a:gd name="T2" fmla="*/ 0 w 149"/>
                <a:gd name="T3" fmla="*/ 31 h 376"/>
                <a:gd name="T4" fmla="*/ 8 w 149"/>
                <a:gd name="T5" fmla="*/ 7 h 376"/>
                <a:gd name="T6" fmla="*/ 27 w 149"/>
                <a:gd name="T7" fmla="*/ 0 h 376"/>
                <a:gd name="T8" fmla="*/ 47 w 149"/>
                <a:gd name="T9" fmla="*/ 12 h 376"/>
                <a:gd name="T10" fmla="*/ 52 w 149"/>
                <a:gd name="T11" fmla="*/ 32 h 376"/>
                <a:gd name="T12" fmla="*/ 52 w 149"/>
                <a:gd name="T13" fmla="*/ 37 h 376"/>
                <a:gd name="T14" fmla="*/ 49 w 149"/>
                <a:gd name="T15" fmla="*/ 66 h 376"/>
                <a:gd name="T16" fmla="*/ 46 w 149"/>
                <a:gd name="T17" fmla="*/ 107 h 376"/>
                <a:gd name="T18" fmla="*/ 42 w 149"/>
                <a:gd name="T19" fmla="*/ 165 h 376"/>
                <a:gd name="T20" fmla="*/ 43 w 149"/>
                <a:gd name="T21" fmla="*/ 201 h 376"/>
                <a:gd name="T22" fmla="*/ 47 w 149"/>
                <a:gd name="T23" fmla="*/ 259 h 376"/>
                <a:gd name="T24" fmla="*/ 53 w 149"/>
                <a:gd name="T25" fmla="*/ 314 h 376"/>
                <a:gd name="T26" fmla="*/ 54 w 149"/>
                <a:gd name="T27" fmla="*/ 317 h 376"/>
                <a:gd name="T28" fmla="*/ 58 w 149"/>
                <a:gd name="T29" fmla="*/ 319 h 376"/>
                <a:gd name="T30" fmla="*/ 62 w 149"/>
                <a:gd name="T31" fmla="*/ 318 h 376"/>
                <a:gd name="T32" fmla="*/ 66 w 149"/>
                <a:gd name="T33" fmla="*/ 315 h 376"/>
                <a:gd name="T34" fmla="*/ 69 w 149"/>
                <a:gd name="T35" fmla="*/ 311 h 376"/>
                <a:gd name="T36" fmla="*/ 91 w 149"/>
                <a:gd name="T37" fmla="*/ 275 h 376"/>
                <a:gd name="T38" fmla="*/ 96 w 149"/>
                <a:gd name="T39" fmla="*/ 270 h 376"/>
                <a:gd name="T40" fmla="*/ 120 w 149"/>
                <a:gd name="T41" fmla="*/ 265 h 376"/>
                <a:gd name="T42" fmla="*/ 145 w 149"/>
                <a:gd name="T43" fmla="*/ 274 h 376"/>
                <a:gd name="T44" fmla="*/ 149 w 149"/>
                <a:gd name="T45" fmla="*/ 284 h 376"/>
                <a:gd name="T46" fmla="*/ 143 w 149"/>
                <a:gd name="T47" fmla="*/ 297 h 376"/>
                <a:gd name="T48" fmla="*/ 115 w 149"/>
                <a:gd name="T49" fmla="*/ 310 h 376"/>
                <a:gd name="T50" fmla="*/ 88 w 149"/>
                <a:gd name="T51" fmla="*/ 332 h 376"/>
                <a:gd name="T52" fmla="*/ 66 w 149"/>
                <a:gd name="T53" fmla="*/ 357 h 376"/>
                <a:gd name="T54" fmla="*/ 65 w 149"/>
                <a:gd name="T55" fmla="*/ 360 h 376"/>
                <a:gd name="T56" fmla="*/ 63 w 149"/>
                <a:gd name="T57" fmla="*/ 370 h 376"/>
                <a:gd name="T58" fmla="*/ 52 w 149"/>
                <a:gd name="T59" fmla="*/ 374 h 376"/>
                <a:gd name="T60" fmla="*/ 47 w 149"/>
                <a:gd name="T61" fmla="*/ 376 h 376"/>
                <a:gd name="T62" fmla="*/ 34 w 149"/>
                <a:gd name="T63" fmla="*/ 370 h 376"/>
                <a:gd name="T64" fmla="*/ 22 w 149"/>
                <a:gd name="T65" fmla="*/ 360 h 376"/>
                <a:gd name="T66" fmla="*/ 19 w 149"/>
                <a:gd name="T67" fmla="*/ 343 h 376"/>
                <a:gd name="T68" fmla="*/ 21 w 149"/>
                <a:gd name="T69" fmla="*/ 327 h 376"/>
                <a:gd name="T70" fmla="*/ 27 w 149"/>
                <a:gd name="T71" fmla="*/ 306 h 376"/>
                <a:gd name="T72" fmla="*/ 27 w 149"/>
                <a:gd name="T73" fmla="*/ 285 h 376"/>
                <a:gd name="T74" fmla="*/ 20 w 149"/>
                <a:gd name="T75" fmla="*/ 247 h 376"/>
                <a:gd name="T76" fmla="*/ 17 w 149"/>
                <a:gd name="T77" fmla="*/ 216 h 376"/>
                <a:gd name="T78" fmla="*/ 18 w 149"/>
                <a:gd name="T79" fmla="*/ 183 h 376"/>
                <a:gd name="T80" fmla="*/ 14 w 149"/>
                <a:gd name="T81" fmla="*/ 148 h 376"/>
                <a:gd name="T82" fmla="*/ 9 w 149"/>
                <a:gd name="T83" fmla="*/ 103 h 376"/>
                <a:gd name="T84" fmla="*/ 7 w 149"/>
                <a:gd name="T85" fmla="*/ 5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376">
                  <a:moveTo>
                    <a:pt x="7" y="59"/>
                  </a:moveTo>
                  <a:lnTo>
                    <a:pt x="0" y="31"/>
                  </a:lnTo>
                  <a:lnTo>
                    <a:pt x="8" y="7"/>
                  </a:lnTo>
                  <a:lnTo>
                    <a:pt x="27" y="0"/>
                  </a:lnTo>
                  <a:lnTo>
                    <a:pt x="47" y="12"/>
                  </a:lnTo>
                  <a:lnTo>
                    <a:pt x="52" y="32"/>
                  </a:lnTo>
                  <a:lnTo>
                    <a:pt x="52" y="37"/>
                  </a:lnTo>
                  <a:lnTo>
                    <a:pt x="49" y="66"/>
                  </a:lnTo>
                  <a:lnTo>
                    <a:pt x="46" y="107"/>
                  </a:lnTo>
                  <a:lnTo>
                    <a:pt x="42" y="165"/>
                  </a:lnTo>
                  <a:lnTo>
                    <a:pt x="43" y="201"/>
                  </a:lnTo>
                  <a:lnTo>
                    <a:pt x="47" y="259"/>
                  </a:lnTo>
                  <a:lnTo>
                    <a:pt x="53" y="314"/>
                  </a:lnTo>
                  <a:lnTo>
                    <a:pt x="54" y="317"/>
                  </a:lnTo>
                  <a:lnTo>
                    <a:pt x="58" y="319"/>
                  </a:lnTo>
                  <a:lnTo>
                    <a:pt x="62" y="318"/>
                  </a:lnTo>
                  <a:lnTo>
                    <a:pt x="66" y="315"/>
                  </a:lnTo>
                  <a:lnTo>
                    <a:pt x="69" y="311"/>
                  </a:lnTo>
                  <a:lnTo>
                    <a:pt x="91" y="275"/>
                  </a:lnTo>
                  <a:lnTo>
                    <a:pt x="96" y="270"/>
                  </a:lnTo>
                  <a:lnTo>
                    <a:pt x="120" y="265"/>
                  </a:lnTo>
                  <a:lnTo>
                    <a:pt x="145" y="274"/>
                  </a:lnTo>
                  <a:lnTo>
                    <a:pt x="149" y="284"/>
                  </a:lnTo>
                  <a:lnTo>
                    <a:pt x="143" y="297"/>
                  </a:lnTo>
                  <a:lnTo>
                    <a:pt x="115" y="310"/>
                  </a:lnTo>
                  <a:lnTo>
                    <a:pt x="88" y="332"/>
                  </a:lnTo>
                  <a:lnTo>
                    <a:pt x="66" y="357"/>
                  </a:lnTo>
                  <a:lnTo>
                    <a:pt x="65" y="360"/>
                  </a:lnTo>
                  <a:lnTo>
                    <a:pt x="63" y="370"/>
                  </a:lnTo>
                  <a:lnTo>
                    <a:pt x="52" y="374"/>
                  </a:lnTo>
                  <a:lnTo>
                    <a:pt x="47" y="376"/>
                  </a:lnTo>
                  <a:lnTo>
                    <a:pt x="34" y="370"/>
                  </a:lnTo>
                  <a:lnTo>
                    <a:pt x="22" y="360"/>
                  </a:lnTo>
                  <a:lnTo>
                    <a:pt x="19" y="343"/>
                  </a:lnTo>
                  <a:lnTo>
                    <a:pt x="21" y="327"/>
                  </a:lnTo>
                  <a:lnTo>
                    <a:pt x="27" y="306"/>
                  </a:lnTo>
                  <a:lnTo>
                    <a:pt x="27" y="285"/>
                  </a:lnTo>
                  <a:lnTo>
                    <a:pt x="20" y="247"/>
                  </a:lnTo>
                  <a:lnTo>
                    <a:pt x="17" y="216"/>
                  </a:lnTo>
                  <a:lnTo>
                    <a:pt x="18" y="183"/>
                  </a:lnTo>
                  <a:lnTo>
                    <a:pt x="14" y="148"/>
                  </a:lnTo>
                  <a:lnTo>
                    <a:pt x="9" y="103"/>
                  </a:lnTo>
                  <a:lnTo>
                    <a:pt x="7" y="59"/>
                  </a:lnTo>
                  <a:close/>
                </a:path>
              </a:pathLst>
            </a:custGeom>
            <a:solidFill>
              <a:srgbClr val="000000"/>
            </a:solidFill>
            <a:ln w="9525">
              <a:solidFill>
                <a:srgbClr val="0B002E"/>
              </a:solidFill>
              <a:round/>
              <a:headEnd/>
              <a:tailEnd/>
            </a:ln>
          </p:spPr>
          <p:txBody>
            <a:bodyPr/>
            <a:lstStyle/>
            <a:p>
              <a:endParaRPr lang="fr-FR" dirty="0"/>
            </a:p>
          </p:txBody>
        </p:sp>
      </p:gr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47232" name="Rectangle 64"/>
          <p:cNvSpPr>
            <a:spLocks noChangeArrowheads="1"/>
          </p:cNvSpPr>
          <p:nvPr/>
        </p:nvSpPr>
        <p:spPr bwMode="auto">
          <a:xfrm>
            <a:off x="4573589" y="6219826"/>
            <a:ext cx="25368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3" name="Titre 2"/>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spTree>
    <p:custDataLst>
      <p:tags r:id="rId1"/>
    </p:custDataLst>
    <p:extLst>
      <p:ext uri="{BB962C8B-B14F-4D97-AF65-F5344CB8AC3E}">
        <p14:creationId xmlns:p14="http://schemas.microsoft.com/office/powerpoint/2010/main" val="783909901"/>
      </p:ext>
    </p:extLst>
  </p:cSld>
  <p:clrMapOvr>
    <a:masterClrMapping/>
  </p:clrMapOvr>
  <p:transition advClick="0"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Oval 2"/>
          <p:cNvSpPr>
            <a:spLocks noChangeArrowheads="1"/>
          </p:cNvSpPr>
          <p:nvPr/>
        </p:nvSpPr>
        <p:spPr bwMode="auto">
          <a:xfrm rot="16200000">
            <a:off x="66286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1" name="Oval 3"/>
          <p:cNvSpPr>
            <a:spLocks noChangeArrowheads="1"/>
          </p:cNvSpPr>
          <p:nvPr/>
        </p:nvSpPr>
        <p:spPr bwMode="auto">
          <a:xfrm rot="16200000">
            <a:off x="5867400" y="5484813"/>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2" name="Oval 4"/>
          <p:cNvSpPr>
            <a:spLocks noChangeArrowheads="1"/>
          </p:cNvSpPr>
          <p:nvPr/>
        </p:nvSpPr>
        <p:spPr bwMode="auto">
          <a:xfrm rot="16200000">
            <a:off x="63246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3" name="Oval 5"/>
          <p:cNvSpPr>
            <a:spLocks noChangeArrowheads="1"/>
          </p:cNvSpPr>
          <p:nvPr/>
        </p:nvSpPr>
        <p:spPr bwMode="auto">
          <a:xfrm rot="16200000">
            <a:off x="61722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4" name="Oval 6"/>
          <p:cNvSpPr>
            <a:spLocks noChangeArrowheads="1"/>
          </p:cNvSpPr>
          <p:nvPr/>
        </p:nvSpPr>
        <p:spPr bwMode="auto">
          <a:xfrm rot="16200000">
            <a:off x="61722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5" name="Oval 7"/>
          <p:cNvSpPr>
            <a:spLocks noChangeArrowheads="1"/>
          </p:cNvSpPr>
          <p:nvPr/>
        </p:nvSpPr>
        <p:spPr bwMode="auto">
          <a:xfrm rot="16200000">
            <a:off x="60198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6" name="Oval 8"/>
          <p:cNvSpPr>
            <a:spLocks noChangeArrowheads="1"/>
          </p:cNvSpPr>
          <p:nvPr/>
        </p:nvSpPr>
        <p:spPr bwMode="auto">
          <a:xfrm rot="16200000">
            <a:off x="64770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7" name="Oval 9"/>
          <p:cNvSpPr>
            <a:spLocks noChangeArrowheads="1"/>
          </p:cNvSpPr>
          <p:nvPr/>
        </p:nvSpPr>
        <p:spPr bwMode="auto">
          <a:xfrm rot="16200000">
            <a:off x="58674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8" name="Oval 10"/>
          <p:cNvSpPr>
            <a:spLocks noChangeArrowheads="1"/>
          </p:cNvSpPr>
          <p:nvPr/>
        </p:nvSpPr>
        <p:spPr bwMode="auto">
          <a:xfrm rot="16200000">
            <a:off x="63246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19" name="Oval 11"/>
          <p:cNvSpPr>
            <a:spLocks noChangeArrowheads="1"/>
          </p:cNvSpPr>
          <p:nvPr/>
        </p:nvSpPr>
        <p:spPr bwMode="auto">
          <a:xfrm rot="16200000">
            <a:off x="60198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0" name="Oval 12"/>
          <p:cNvSpPr>
            <a:spLocks noChangeArrowheads="1"/>
          </p:cNvSpPr>
          <p:nvPr/>
        </p:nvSpPr>
        <p:spPr bwMode="auto">
          <a:xfrm rot="16200000">
            <a:off x="61722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1" name="Oval 13"/>
          <p:cNvSpPr>
            <a:spLocks noChangeArrowheads="1"/>
          </p:cNvSpPr>
          <p:nvPr/>
        </p:nvSpPr>
        <p:spPr bwMode="auto">
          <a:xfrm rot="16200000">
            <a:off x="61737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2" name="Oval 14"/>
          <p:cNvSpPr>
            <a:spLocks noChangeArrowheads="1"/>
          </p:cNvSpPr>
          <p:nvPr/>
        </p:nvSpPr>
        <p:spPr bwMode="auto">
          <a:xfrm rot="16200000">
            <a:off x="6476206" y="45727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3" name="Oval 15"/>
          <p:cNvSpPr>
            <a:spLocks noChangeArrowheads="1"/>
          </p:cNvSpPr>
          <p:nvPr/>
        </p:nvSpPr>
        <p:spPr bwMode="auto">
          <a:xfrm rot="16200000">
            <a:off x="6324600" y="4419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4" name="Oval 16"/>
          <p:cNvSpPr>
            <a:spLocks noChangeArrowheads="1"/>
          </p:cNvSpPr>
          <p:nvPr/>
        </p:nvSpPr>
        <p:spPr bwMode="auto">
          <a:xfrm rot="16200000">
            <a:off x="6477000" y="4267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5" name="Oval 17"/>
          <p:cNvSpPr>
            <a:spLocks noChangeArrowheads="1"/>
          </p:cNvSpPr>
          <p:nvPr/>
        </p:nvSpPr>
        <p:spPr bwMode="auto">
          <a:xfrm rot="16200000">
            <a:off x="5867400" y="4114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6" name="Oval 18"/>
          <p:cNvSpPr>
            <a:spLocks noChangeArrowheads="1"/>
          </p:cNvSpPr>
          <p:nvPr/>
        </p:nvSpPr>
        <p:spPr bwMode="auto">
          <a:xfrm rot="16200000">
            <a:off x="6019800" y="3962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7" name="Oval 19"/>
          <p:cNvSpPr>
            <a:spLocks noChangeArrowheads="1"/>
          </p:cNvSpPr>
          <p:nvPr/>
        </p:nvSpPr>
        <p:spPr bwMode="auto">
          <a:xfrm rot="16200000">
            <a:off x="5867400" y="3810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8" name="Oval 20"/>
          <p:cNvSpPr>
            <a:spLocks noChangeArrowheads="1"/>
          </p:cNvSpPr>
          <p:nvPr/>
        </p:nvSpPr>
        <p:spPr bwMode="auto">
          <a:xfrm rot="16200000">
            <a:off x="6172200" y="3657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29" name="Oval 21"/>
          <p:cNvSpPr>
            <a:spLocks noChangeArrowheads="1"/>
          </p:cNvSpPr>
          <p:nvPr/>
        </p:nvSpPr>
        <p:spPr bwMode="auto">
          <a:xfrm rot="16200000">
            <a:off x="6019007" y="35044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0" name="Oval 22"/>
          <p:cNvSpPr>
            <a:spLocks noChangeArrowheads="1"/>
          </p:cNvSpPr>
          <p:nvPr/>
        </p:nvSpPr>
        <p:spPr bwMode="auto">
          <a:xfrm rot="16200000">
            <a:off x="6326188" y="33528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1" name="Oval 23"/>
          <p:cNvSpPr>
            <a:spLocks noChangeArrowheads="1"/>
          </p:cNvSpPr>
          <p:nvPr/>
        </p:nvSpPr>
        <p:spPr bwMode="auto">
          <a:xfrm rot="16200000">
            <a:off x="6476206" y="32011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2" name="Oval 24"/>
          <p:cNvSpPr>
            <a:spLocks noChangeArrowheads="1"/>
          </p:cNvSpPr>
          <p:nvPr/>
        </p:nvSpPr>
        <p:spPr bwMode="auto">
          <a:xfrm rot="16200000">
            <a:off x="6172200" y="3048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3" name="Oval 25"/>
          <p:cNvSpPr>
            <a:spLocks noChangeArrowheads="1"/>
          </p:cNvSpPr>
          <p:nvPr/>
        </p:nvSpPr>
        <p:spPr bwMode="auto">
          <a:xfrm rot="16200000">
            <a:off x="6324600" y="2895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4" name="Oval 26"/>
          <p:cNvSpPr>
            <a:spLocks noChangeArrowheads="1"/>
          </p:cNvSpPr>
          <p:nvPr/>
        </p:nvSpPr>
        <p:spPr bwMode="auto">
          <a:xfrm rot="16200000">
            <a:off x="6019800" y="2743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5" name="Oval 27"/>
          <p:cNvSpPr>
            <a:spLocks noChangeArrowheads="1"/>
          </p:cNvSpPr>
          <p:nvPr/>
        </p:nvSpPr>
        <p:spPr bwMode="auto">
          <a:xfrm rot="16200000">
            <a:off x="6172200" y="2590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6" name="Oval 28"/>
          <p:cNvSpPr>
            <a:spLocks noChangeArrowheads="1"/>
          </p:cNvSpPr>
          <p:nvPr/>
        </p:nvSpPr>
        <p:spPr bwMode="auto">
          <a:xfrm rot="16200000">
            <a:off x="6019800" y="2438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7" name="Oval 29"/>
          <p:cNvSpPr>
            <a:spLocks noChangeArrowheads="1"/>
          </p:cNvSpPr>
          <p:nvPr/>
        </p:nvSpPr>
        <p:spPr bwMode="auto">
          <a:xfrm rot="16200000">
            <a:off x="6324600" y="2286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8" name="Oval 30"/>
          <p:cNvSpPr>
            <a:spLocks noChangeArrowheads="1"/>
          </p:cNvSpPr>
          <p:nvPr/>
        </p:nvSpPr>
        <p:spPr bwMode="auto">
          <a:xfrm rot="16200000">
            <a:off x="6171407" y="21328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39" name="Oval 31"/>
          <p:cNvSpPr>
            <a:spLocks noChangeArrowheads="1"/>
          </p:cNvSpPr>
          <p:nvPr/>
        </p:nvSpPr>
        <p:spPr bwMode="auto">
          <a:xfrm rot="16200000">
            <a:off x="5716588" y="19812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7440" name="Line 32"/>
          <p:cNvSpPr>
            <a:spLocks noChangeShapeType="1"/>
          </p:cNvSpPr>
          <p:nvPr/>
        </p:nvSpPr>
        <p:spPr bwMode="auto">
          <a:xfrm rot="16200000">
            <a:off x="4382294" y="3848894"/>
            <a:ext cx="3732212"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1" name="Line 33"/>
          <p:cNvSpPr>
            <a:spLocks noChangeShapeType="1"/>
          </p:cNvSpPr>
          <p:nvPr/>
        </p:nvSpPr>
        <p:spPr bwMode="auto">
          <a:xfrm rot="16200000">
            <a:off x="3620295" y="3847308"/>
            <a:ext cx="3730625" cy="1587"/>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2" name="Line 34"/>
          <p:cNvSpPr>
            <a:spLocks noChangeShapeType="1"/>
          </p:cNvSpPr>
          <p:nvPr/>
        </p:nvSpPr>
        <p:spPr bwMode="auto">
          <a:xfrm rot="16200000">
            <a:off x="5144295" y="3847308"/>
            <a:ext cx="3730625" cy="1587"/>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3" name="Line 35"/>
          <p:cNvSpPr>
            <a:spLocks noChangeShapeType="1"/>
          </p:cNvSpPr>
          <p:nvPr/>
        </p:nvSpPr>
        <p:spPr bwMode="auto">
          <a:xfrm rot="16200000">
            <a:off x="4562476"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4" name="Line 36"/>
          <p:cNvSpPr>
            <a:spLocks noChangeShapeType="1"/>
          </p:cNvSpPr>
          <p:nvPr/>
        </p:nvSpPr>
        <p:spPr bwMode="auto">
          <a:xfrm rot="16200000">
            <a:off x="4713288"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5" name="Line 37"/>
          <p:cNvSpPr>
            <a:spLocks noChangeShapeType="1"/>
          </p:cNvSpPr>
          <p:nvPr/>
        </p:nvSpPr>
        <p:spPr bwMode="auto">
          <a:xfrm rot="16200000">
            <a:off x="4865688"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6" name="Line 38"/>
          <p:cNvSpPr>
            <a:spLocks noChangeShapeType="1"/>
          </p:cNvSpPr>
          <p:nvPr/>
        </p:nvSpPr>
        <p:spPr bwMode="auto">
          <a:xfrm rot="16200000">
            <a:off x="5023644" y="3813969"/>
            <a:ext cx="3665538"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7" name="Line 39"/>
          <p:cNvSpPr>
            <a:spLocks noChangeShapeType="1"/>
          </p:cNvSpPr>
          <p:nvPr/>
        </p:nvSpPr>
        <p:spPr bwMode="auto">
          <a:xfrm rot="16200000">
            <a:off x="5190332" y="3790157"/>
            <a:ext cx="3627437"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48" name="Line 40"/>
          <p:cNvSpPr>
            <a:spLocks noChangeShapeType="1"/>
          </p:cNvSpPr>
          <p:nvPr/>
        </p:nvSpPr>
        <p:spPr bwMode="auto">
          <a:xfrm rot="16200000">
            <a:off x="5324476"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57449" name="Group 41"/>
          <p:cNvGrpSpPr>
            <a:grpSpLocks/>
          </p:cNvGrpSpPr>
          <p:nvPr/>
        </p:nvGrpSpPr>
        <p:grpSpPr bwMode="auto">
          <a:xfrm>
            <a:off x="5176838" y="1978026"/>
            <a:ext cx="2133600" cy="3667125"/>
            <a:chOff x="2301" y="1246"/>
            <a:chExt cx="1344" cy="2310"/>
          </a:xfrm>
        </p:grpSpPr>
        <p:sp>
          <p:nvSpPr>
            <p:cNvPr id="657450" name="Line 42"/>
            <p:cNvSpPr>
              <a:spLocks noChangeShapeType="1"/>
            </p:cNvSpPr>
            <p:nvPr/>
          </p:nvSpPr>
          <p:spPr bwMode="auto">
            <a:xfrm rot="16200000">
              <a:off x="2490" y="2401"/>
              <a:ext cx="2310"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51" name="Line 43"/>
            <p:cNvSpPr>
              <a:spLocks noChangeShapeType="1"/>
            </p:cNvSpPr>
            <p:nvPr/>
          </p:nvSpPr>
          <p:spPr bwMode="auto">
            <a:xfrm rot="16200000">
              <a:off x="1146" y="2401"/>
              <a:ext cx="2310"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657452" name="Line 44"/>
          <p:cNvSpPr>
            <a:spLocks noChangeShapeType="1"/>
          </p:cNvSpPr>
          <p:nvPr/>
        </p:nvSpPr>
        <p:spPr bwMode="auto">
          <a:xfrm rot="16200000">
            <a:off x="3495676"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53" name="Line 45"/>
          <p:cNvSpPr>
            <a:spLocks noChangeShapeType="1"/>
          </p:cNvSpPr>
          <p:nvPr/>
        </p:nvSpPr>
        <p:spPr bwMode="auto">
          <a:xfrm rot="16200000">
            <a:off x="3804444" y="3813969"/>
            <a:ext cx="3665538"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54" name="Line 46"/>
          <p:cNvSpPr>
            <a:spLocks noChangeShapeType="1"/>
          </p:cNvSpPr>
          <p:nvPr/>
        </p:nvSpPr>
        <p:spPr bwMode="auto">
          <a:xfrm rot="16200000">
            <a:off x="3952876"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55" name="Line 47"/>
          <p:cNvSpPr>
            <a:spLocks noChangeShapeType="1"/>
          </p:cNvSpPr>
          <p:nvPr/>
        </p:nvSpPr>
        <p:spPr bwMode="auto">
          <a:xfrm rot="16200000">
            <a:off x="4105276"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56" name="Line 48"/>
          <p:cNvSpPr>
            <a:spLocks noChangeShapeType="1"/>
          </p:cNvSpPr>
          <p:nvPr/>
        </p:nvSpPr>
        <p:spPr bwMode="auto">
          <a:xfrm rot="16200000">
            <a:off x="4257676"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57" name="Line 49"/>
          <p:cNvSpPr>
            <a:spLocks noChangeShapeType="1"/>
          </p:cNvSpPr>
          <p:nvPr/>
        </p:nvSpPr>
        <p:spPr bwMode="auto">
          <a:xfrm rot="16200000">
            <a:off x="3648076" y="3811588"/>
            <a:ext cx="3667125"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7458" name="Oval 50"/>
          <p:cNvSpPr>
            <a:spLocks noChangeArrowheads="1"/>
          </p:cNvSpPr>
          <p:nvPr/>
        </p:nvSpPr>
        <p:spPr bwMode="auto">
          <a:xfrm>
            <a:off x="6076951" y="5707063"/>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sp>
        <p:nvSpPr>
          <p:cNvPr id="657459" name="Line 51"/>
          <p:cNvSpPr>
            <a:spLocks noChangeShapeType="1"/>
          </p:cNvSpPr>
          <p:nvPr/>
        </p:nvSpPr>
        <p:spPr bwMode="auto">
          <a:xfrm rot="16200000">
            <a:off x="6248400" y="4494213"/>
            <a:ext cx="0" cy="22860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57460" name="Group 52"/>
          <p:cNvGrpSpPr>
            <a:grpSpLocks/>
          </p:cNvGrpSpPr>
          <p:nvPr/>
        </p:nvGrpSpPr>
        <p:grpSpPr bwMode="auto">
          <a:xfrm>
            <a:off x="9866313" y="4368801"/>
            <a:ext cx="546100" cy="671513"/>
            <a:chOff x="5255" y="2751"/>
            <a:chExt cx="344" cy="424"/>
          </a:xfrm>
        </p:grpSpPr>
        <p:sp>
          <p:nvSpPr>
            <p:cNvPr id="657461" name="Freeform 53"/>
            <p:cNvSpPr>
              <a:spLocks noChangeAspect="1"/>
            </p:cNvSpPr>
            <p:nvPr/>
          </p:nvSpPr>
          <p:spPr bwMode="auto">
            <a:xfrm flipH="1">
              <a:off x="5484" y="2768"/>
              <a:ext cx="115" cy="212"/>
            </a:xfrm>
            <a:custGeom>
              <a:avLst/>
              <a:gdLst>
                <a:gd name="T0" fmla="*/ 169 w 370"/>
                <a:gd name="T1" fmla="*/ 81 h 1012"/>
                <a:gd name="T2" fmla="*/ 238 w 370"/>
                <a:gd name="T3" fmla="*/ 18 h 1012"/>
                <a:gd name="T4" fmla="*/ 313 w 370"/>
                <a:gd name="T5" fmla="*/ 0 h 1012"/>
                <a:gd name="T6" fmla="*/ 364 w 370"/>
                <a:gd name="T7" fmla="*/ 18 h 1012"/>
                <a:gd name="T8" fmla="*/ 370 w 370"/>
                <a:gd name="T9" fmla="*/ 57 h 1012"/>
                <a:gd name="T10" fmla="*/ 327 w 370"/>
                <a:gd name="T11" fmla="*/ 137 h 1012"/>
                <a:gd name="T12" fmla="*/ 270 w 370"/>
                <a:gd name="T13" fmla="*/ 137 h 1012"/>
                <a:gd name="T14" fmla="*/ 213 w 370"/>
                <a:gd name="T15" fmla="*/ 174 h 1012"/>
                <a:gd name="T16" fmla="*/ 137 w 370"/>
                <a:gd name="T17" fmla="*/ 281 h 1012"/>
                <a:gd name="T18" fmla="*/ 87 w 370"/>
                <a:gd name="T19" fmla="*/ 400 h 1012"/>
                <a:gd name="T20" fmla="*/ 87 w 370"/>
                <a:gd name="T21" fmla="*/ 449 h 1012"/>
                <a:gd name="T22" fmla="*/ 119 w 370"/>
                <a:gd name="T23" fmla="*/ 506 h 1012"/>
                <a:gd name="T24" fmla="*/ 201 w 370"/>
                <a:gd name="T25" fmla="*/ 556 h 1012"/>
                <a:gd name="T26" fmla="*/ 276 w 370"/>
                <a:gd name="T27" fmla="*/ 600 h 1012"/>
                <a:gd name="T28" fmla="*/ 358 w 370"/>
                <a:gd name="T29" fmla="*/ 680 h 1012"/>
                <a:gd name="T30" fmla="*/ 364 w 370"/>
                <a:gd name="T31" fmla="*/ 749 h 1012"/>
                <a:gd name="T32" fmla="*/ 288 w 370"/>
                <a:gd name="T33" fmla="*/ 794 h 1012"/>
                <a:gd name="T34" fmla="*/ 233 w 370"/>
                <a:gd name="T35" fmla="*/ 843 h 1012"/>
                <a:gd name="T36" fmla="*/ 213 w 370"/>
                <a:gd name="T37" fmla="*/ 886 h 1012"/>
                <a:gd name="T38" fmla="*/ 226 w 370"/>
                <a:gd name="T39" fmla="*/ 931 h 1012"/>
                <a:gd name="T40" fmla="*/ 201 w 370"/>
                <a:gd name="T41" fmla="*/ 993 h 1012"/>
                <a:gd name="T42" fmla="*/ 163 w 370"/>
                <a:gd name="T43" fmla="*/ 1012 h 1012"/>
                <a:gd name="T44" fmla="*/ 144 w 370"/>
                <a:gd name="T45" fmla="*/ 1000 h 1012"/>
                <a:gd name="T46" fmla="*/ 151 w 370"/>
                <a:gd name="T47" fmla="*/ 893 h 1012"/>
                <a:gd name="T48" fmla="*/ 188 w 370"/>
                <a:gd name="T49" fmla="*/ 818 h 1012"/>
                <a:gd name="T50" fmla="*/ 258 w 370"/>
                <a:gd name="T51" fmla="*/ 756 h 1012"/>
                <a:gd name="T52" fmla="*/ 295 w 370"/>
                <a:gd name="T53" fmla="*/ 737 h 1012"/>
                <a:gd name="T54" fmla="*/ 263 w 370"/>
                <a:gd name="T55" fmla="*/ 643 h 1012"/>
                <a:gd name="T56" fmla="*/ 208 w 370"/>
                <a:gd name="T57" fmla="*/ 606 h 1012"/>
                <a:gd name="T58" fmla="*/ 107 w 370"/>
                <a:gd name="T59" fmla="*/ 568 h 1012"/>
                <a:gd name="T60" fmla="*/ 37 w 370"/>
                <a:gd name="T61" fmla="*/ 512 h 1012"/>
                <a:gd name="T62" fmla="*/ 0 w 370"/>
                <a:gd name="T63" fmla="*/ 425 h 1012"/>
                <a:gd name="T64" fmla="*/ 25 w 370"/>
                <a:gd name="T65" fmla="*/ 343 h 1012"/>
                <a:gd name="T66" fmla="*/ 94 w 370"/>
                <a:gd name="T67" fmla="*/ 218 h 1012"/>
                <a:gd name="T68" fmla="*/ 151 w 370"/>
                <a:gd name="T69" fmla="*/ 119 h 1012"/>
                <a:gd name="T70" fmla="*/ 169 w 370"/>
                <a:gd name="T71" fmla="*/ 8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1012">
                  <a:moveTo>
                    <a:pt x="169" y="81"/>
                  </a:moveTo>
                  <a:lnTo>
                    <a:pt x="238" y="18"/>
                  </a:lnTo>
                  <a:lnTo>
                    <a:pt x="313" y="0"/>
                  </a:lnTo>
                  <a:lnTo>
                    <a:pt x="364" y="18"/>
                  </a:lnTo>
                  <a:lnTo>
                    <a:pt x="370" y="57"/>
                  </a:lnTo>
                  <a:lnTo>
                    <a:pt x="327" y="137"/>
                  </a:lnTo>
                  <a:lnTo>
                    <a:pt x="270" y="137"/>
                  </a:lnTo>
                  <a:lnTo>
                    <a:pt x="213" y="174"/>
                  </a:lnTo>
                  <a:lnTo>
                    <a:pt x="137" y="281"/>
                  </a:lnTo>
                  <a:lnTo>
                    <a:pt x="87" y="400"/>
                  </a:lnTo>
                  <a:lnTo>
                    <a:pt x="87" y="449"/>
                  </a:lnTo>
                  <a:lnTo>
                    <a:pt x="119" y="506"/>
                  </a:lnTo>
                  <a:lnTo>
                    <a:pt x="201" y="556"/>
                  </a:lnTo>
                  <a:lnTo>
                    <a:pt x="276" y="600"/>
                  </a:lnTo>
                  <a:lnTo>
                    <a:pt x="358" y="680"/>
                  </a:lnTo>
                  <a:lnTo>
                    <a:pt x="364" y="749"/>
                  </a:lnTo>
                  <a:lnTo>
                    <a:pt x="288" y="794"/>
                  </a:lnTo>
                  <a:lnTo>
                    <a:pt x="233" y="843"/>
                  </a:lnTo>
                  <a:lnTo>
                    <a:pt x="213" y="886"/>
                  </a:lnTo>
                  <a:lnTo>
                    <a:pt x="226" y="931"/>
                  </a:lnTo>
                  <a:lnTo>
                    <a:pt x="201" y="993"/>
                  </a:lnTo>
                  <a:lnTo>
                    <a:pt x="163" y="1012"/>
                  </a:lnTo>
                  <a:lnTo>
                    <a:pt x="144" y="1000"/>
                  </a:lnTo>
                  <a:lnTo>
                    <a:pt x="151" y="893"/>
                  </a:lnTo>
                  <a:lnTo>
                    <a:pt x="188" y="818"/>
                  </a:lnTo>
                  <a:lnTo>
                    <a:pt x="258" y="756"/>
                  </a:lnTo>
                  <a:lnTo>
                    <a:pt x="295" y="737"/>
                  </a:lnTo>
                  <a:lnTo>
                    <a:pt x="263" y="643"/>
                  </a:lnTo>
                  <a:lnTo>
                    <a:pt x="208" y="606"/>
                  </a:lnTo>
                  <a:lnTo>
                    <a:pt x="107" y="568"/>
                  </a:lnTo>
                  <a:lnTo>
                    <a:pt x="37" y="512"/>
                  </a:lnTo>
                  <a:lnTo>
                    <a:pt x="0" y="425"/>
                  </a:lnTo>
                  <a:lnTo>
                    <a:pt x="25" y="343"/>
                  </a:lnTo>
                  <a:lnTo>
                    <a:pt x="94" y="218"/>
                  </a:lnTo>
                  <a:lnTo>
                    <a:pt x="151" y="119"/>
                  </a:lnTo>
                  <a:lnTo>
                    <a:pt x="169" y="81"/>
                  </a:lnTo>
                  <a:close/>
                </a:path>
              </a:pathLst>
            </a:custGeom>
            <a:solidFill>
              <a:srgbClr val="000000"/>
            </a:solidFill>
            <a:ln w="9525">
              <a:solidFill>
                <a:srgbClr val="0B002E"/>
              </a:solidFill>
              <a:round/>
              <a:headEnd/>
              <a:tailEnd/>
            </a:ln>
          </p:spPr>
          <p:txBody>
            <a:bodyPr/>
            <a:lstStyle/>
            <a:p>
              <a:endParaRPr lang="fr-FR" dirty="0"/>
            </a:p>
          </p:txBody>
        </p:sp>
        <p:sp>
          <p:nvSpPr>
            <p:cNvPr id="657462" name="Freeform 54"/>
            <p:cNvSpPr>
              <a:spLocks noChangeAspect="1"/>
            </p:cNvSpPr>
            <p:nvPr/>
          </p:nvSpPr>
          <p:spPr bwMode="auto">
            <a:xfrm flipH="1">
              <a:off x="5361" y="2751"/>
              <a:ext cx="120" cy="190"/>
            </a:xfrm>
            <a:custGeom>
              <a:avLst/>
              <a:gdLst>
                <a:gd name="T0" fmla="*/ 31 w 387"/>
                <a:gd name="T1" fmla="*/ 37 h 905"/>
                <a:gd name="T2" fmla="*/ 94 w 387"/>
                <a:gd name="T3" fmla="*/ 6 h 905"/>
                <a:gd name="T4" fmla="*/ 144 w 387"/>
                <a:gd name="T5" fmla="*/ 0 h 905"/>
                <a:gd name="T6" fmla="*/ 231 w 387"/>
                <a:gd name="T7" fmla="*/ 56 h 905"/>
                <a:gd name="T8" fmla="*/ 281 w 387"/>
                <a:gd name="T9" fmla="*/ 113 h 905"/>
                <a:gd name="T10" fmla="*/ 320 w 387"/>
                <a:gd name="T11" fmla="*/ 193 h 905"/>
                <a:gd name="T12" fmla="*/ 350 w 387"/>
                <a:gd name="T13" fmla="*/ 299 h 905"/>
                <a:gd name="T14" fmla="*/ 382 w 387"/>
                <a:gd name="T15" fmla="*/ 461 h 905"/>
                <a:gd name="T16" fmla="*/ 387 w 387"/>
                <a:gd name="T17" fmla="*/ 642 h 905"/>
                <a:gd name="T18" fmla="*/ 369 w 387"/>
                <a:gd name="T19" fmla="*/ 761 h 905"/>
                <a:gd name="T20" fmla="*/ 338 w 387"/>
                <a:gd name="T21" fmla="*/ 817 h 905"/>
                <a:gd name="T22" fmla="*/ 256 w 387"/>
                <a:gd name="T23" fmla="*/ 874 h 905"/>
                <a:gd name="T24" fmla="*/ 169 w 387"/>
                <a:gd name="T25" fmla="*/ 905 h 905"/>
                <a:gd name="T26" fmla="*/ 113 w 387"/>
                <a:gd name="T27" fmla="*/ 905 h 905"/>
                <a:gd name="T28" fmla="*/ 63 w 387"/>
                <a:gd name="T29" fmla="*/ 892 h 905"/>
                <a:gd name="T30" fmla="*/ 31 w 387"/>
                <a:gd name="T31" fmla="*/ 817 h 905"/>
                <a:gd name="T32" fmla="*/ 20 w 387"/>
                <a:gd name="T33" fmla="*/ 724 h 905"/>
                <a:gd name="T34" fmla="*/ 45 w 387"/>
                <a:gd name="T35" fmla="*/ 661 h 905"/>
                <a:gd name="T36" fmla="*/ 75 w 387"/>
                <a:gd name="T37" fmla="*/ 605 h 905"/>
                <a:gd name="T38" fmla="*/ 68 w 387"/>
                <a:gd name="T39" fmla="*/ 530 h 905"/>
                <a:gd name="T40" fmla="*/ 57 w 387"/>
                <a:gd name="T41" fmla="*/ 436 h 905"/>
                <a:gd name="T42" fmla="*/ 31 w 387"/>
                <a:gd name="T43" fmla="*/ 342 h 905"/>
                <a:gd name="T44" fmla="*/ 0 w 387"/>
                <a:gd name="T45" fmla="*/ 243 h 905"/>
                <a:gd name="T46" fmla="*/ 0 w 387"/>
                <a:gd name="T47" fmla="*/ 168 h 905"/>
                <a:gd name="T48" fmla="*/ 20 w 387"/>
                <a:gd name="T49" fmla="*/ 88 h 905"/>
                <a:gd name="T50" fmla="*/ 31 w 387"/>
                <a:gd name="T51" fmla="*/ 3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905">
                  <a:moveTo>
                    <a:pt x="31" y="37"/>
                  </a:moveTo>
                  <a:lnTo>
                    <a:pt x="94" y="6"/>
                  </a:lnTo>
                  <a:lnTo>
                    <a:pt x="144" y="0"/>
                  </a:lnTo>
                  <a:lnTo>
                    <a:pt x="231" y="56"/>
                  </a:lnTo>
                  <a:lnTo>
                    <a:pt x="281" y="113"/>
                  </a:lnTo>
                  <a:lnTo>
                    <a:pt x="320" y="193"/>
                  </a:lnTo>
                  <a:lnTo>
                    <a:pt x="350" y="299"/>
                  </a:lnTo>
                  <a:lnTo>
                    <a:pt x="382" y="461"/>
                  </a:lnTo>
                  <a:lnTo>
                    <a:pt x="387" y="642"/>
                  </a:lnTo>
                  <a:lnTo>
                    <a:pt x="369" y="761"/>
                  </a:lnTo>
                  <a:lnTo>
                    <a:pt x="338" y="817"/>
                  </a:lnTo>
                  <a:lnTo>
                    <a:pt x="256" y="874"/>
                  </a:lnTo>
                  <a:lnTo>
                    <a:pt x="169" y="905"/>
                  </a:lnTo>
                  <a:lnTo>
                    <a:pt x="113" y="905"/>
                  </a:lnTo>
                  <a:lnTo>
                    <a:pt x="63" y="892"/>
                  </a:lnTo>
                  <a:lnTo>
                    <a:pt x="31" y="817"/>
                  </a:lnTo>
                  <a:lnTo>
                    <a:pt x="20" y="724"/>
                  </a:lnTo>
                  <a:lnTo>
                    <a:pt x="45" y="661"/>
                  </a:lnTo>
                  <a:lnTo>
                    <a:pt x="75" y="605"/>
                  </a:lnTo>
                  <a:lnTo>
                    <a:pt x="68" y="530"/>
                  </a:lnTo>
                  <a:lnTo>
                    <a:pt x="57" y="436"/>
                  </a:lnTo>
                  <a:lnTo>
                    <a:pt x="31" y="342"/>
                  </a:lnTo>
                  <a:lnTo>
                    <a:pt x="0" y="243"/>
                  </a:lnTo>
                  <a:lnTo>
                    <a:pt x="0" y="168"/>
                  </a:lnTo>
                  <a:lnTo>
                    <a:pt x="20" y="88"/>
                  </a:lnTo>
                  <a:lnTo>
                    <a:pt x="31" y="37"/>
                  </a:lnTo>
                  <a:close/>
                </a:path>
              </a:pathLst>
            </a:custGeom>
            <a:solidFill>
              <a:srgbClr val="000000"/>
            </a:solidFill>
            <a:ln w="9525">
              <a:solidFill>
                <a:srgbClr val="0B002E"/>
              </a:solidFill>
              <a:round/>
              <a:headEnd/>
              <a:tailEnd/>
            </a:ln>
          </p:spPr>
          <p:txBody>
            <a:bodyPr/>
            <a:lstStyle/>
            <a:p>
              <a:endParaRPr lang="fr-FR" dirty="0"/>
            </a:p>
          </p:txBody>
        </p:sp>
        <p:sp>
          <p:nvSpPr>
            <p:cNvPr id="657463" name="Freeform 55"/>
            <p:cNvSpPr>
              <a:spLocks noChangeAspect="1"/>
            </p:cNvSpPr>
            <p:nvPr/>
          </p:nvSpPr>
          <p:spPr bwMode="auto">
            <a:xfrm flipH="1">
              <a:off x="5255" y="2902"/>
              <a:ext cx="157" cy="243"/>
            </a:xfrm>
            <a:custGeom>
              <a:avLst/>
              <a:gdLst>
                <a:gd name="T0" fmla="*/ 0 w 505"/>
                <a:gd name="T1" fmla="*/ 100 h 1160"/>
                <a:gd name="T2" fmla="*/ 0 w 505"/>
                <a:gd name="T3" fmla="*/ 50 h 1160"/>
                <a:gd name="T4" fmla="*/ 44 w 505"/>
                <a:gd name="T5" fmla="*/ 0 h 1160"/>
                <a:gd name="T6" fmla="*/ 75 w 505"/>
                <a:gd name="T7" fmla="*/ 18 h 1160"/>
                <a:gd name="T8" fmla="*/ 225 w 505"/>
                <a:gd name="T9" fmla="*/ 218 h 1160"/>
                <a:gd name="T10" fmla="*/ 299 w 505"/>
                <a:gd name="T11" fmla="*/ 330 h 1160"/>
                <a:gd name="T12" fmla="*/ 319 w 505"/>
                <a:gd name="T13" fmla="*/ 431 h 1160"/>
                <a:gd name="T14" fmla="*/ 324 w 505"/>
                <a:gd name="T15" fmla="*/ 536 h 1160"/>
                <a:gd name="T16" fmla="*/ 312 w 505"/>
                <a:gd name="T17" fmla="*/ 680 h 1160"/>
                <a:gd name="T18" fmla="*/ 268 w 505"/>
                <a:gd name="T19" fmla="*/ 836 h 1160"/>
                <a:gd name="T20" fmla="*/ 225 w 505"/>
                <a:gd name="T21" fmla="*/ 929 h 1160"/>
                <a:gd name="T22" fmla="*/ 206 w 505"/>
                <a:gd name="T23" fmla="*/ 1022 h 1160"/>
                <a:gd name="T24" fmla="*/ 212 w 505"/>
                <a:gd name="T25" fmla="*/ 1066 h 1160"/>
                <a:gd name="T26" fmla="*/ 237 w 505"/>
                <a:gd name="T27" fmla="*/ 1079 h 1160"/>
                <a:gd name="T28" fmla="*/ 386 w 505"/>
                <a:gd name="T29" fmla="*/ 1073 h 1160"/>
                <a:gd name="T30" fmla="*/ 487 w 505"/>
                <a:gd name="T31" fmla="*/ 1091 h 1160"/>
                <a:gd name="T32" fmla="*/ 505 w 505"/>
                <a:gd name="T33" fmla="*/ 1116 h 1160"/>
                <a:gd name="T34" fmla="*/ 505 w 505"/>
                <a:gd name="T35" fmla="*/ 1135 h 1160"/>
                <a:gd name="T36" fmla="*/ 424 w 505"/>
                <a:gd name="T37" fmla="*/ 1160 h 1160"/>
                <a:gd name="T38" fmla="*/ 406 w 505"/>
                <a:gd name="T39" fmla="*/ 1153 h 1160"/>
                <a:gd name="T40" fmla="*/ 337 w 505"/>
                <a:gd name="T41" fmla="*/ 1123 h 1160"/>
                <a:gd name="T42" fmla="*/ 268 w 505"/>
                <a:gd name="T43" fmla="*/ 1123 h 1160"/>
                <a:gd name="T44" fmla="*/ 175 w 505"/>
                <a:gd name="T45" fmla="*/ 1123 h 1160"/>
                <a:gd name="T46" fmla="*/ 143 w 505"/>
                <a:gd name="T47" fmla="*/ 1128 h 1160"/>
                <a:gd name="T48" fmla="*/ 131 w 505"/>
                <a:gd name="T49" fmla="*/ 1104 h 1160"/>
                <a:gd name="T50" fmla="*/ 131 w 505"/>
                <a:gd name="T51" fmla="*/ 1066 h 1160"/>
                <a:gd name="T52" fmla="*/ 163 w 505"/>
                <a:gd name="T53" fmla="*/ 948 h 1160"/>
                <a:gd name="T54" fmla="*/ 218 w 505"/>
                <a:gd name="T55" fmla="*/ 823 h 1160"/>
                <a:gd name="T56" fmla="*/ 255 w 505"/>
                <a:gd name="T57" fmla="*/ 699 h 1160"/>
                <a:gd name="T58" fmla="*/ 262 w 505"/>
                <a:gd name="T59" fmla="*/ 605 h 1160"/>
                <a:gd name="T60" fmla="*/ 255 w 505"/>
                <a:gd name="T61" fmla="*/ 474 h 1160"/>
                <a:gd name="T62" fmla="*/ 230 w 505"/>
                <a:gd name="T63" fmla="*/ 399 h 1160"/>
                <a:gd name="T64" fmla="*/ 168 w 505"/>
                <a:gd name="T65" fmla="*/ 305 h 1160"/>
                <a:gd name="T66" fmla="*/ 81 w 505"/>
                <a:gd name="T67" fmla="*/ 218 h 1160"/>
                <a:gd name="T68" fmla="*/ 19 w 505"/>
                <a:gd name="T69" fmla="*/ 168 h 1160"/>
                <a:gd name="T70" fmla="*/ 0 w 505"/>
                <a:gd name="T71" fmla="*/ 137 h 1160"/>
                <a:gd name="T72" fmla="*/ 0 w 505"/>
                <a:gd name="T73" fmla="*/ 10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5" h="1160">
                  <a:moveTo>
                    <a:pt x="0" y="100"/>
                  </a:moveTo>
                  <a:lnTo>
                    <a:pt x="0" y="50"/>
                  </a:lnTo>
                  <a:lnTo>
                    <a:pt x="44" y="0"/>
                  </a:lnTo>
                  <a:lnTo>
                    <a:pt x="75" y="18"/>
                  </a:lnTo>
                  <a:lnTo>
                    <a:pt x="225" y="218"/>
                  </a:lnTo>
                  <a:lnTo>
                    <a:pt x="299" y="330"/>
                  </a:lnTo>
                  <a:lnTo>
                    <a:pt x="319" y="431"/>
                  </a:lnTo>
                  <a:lnTo>
                    <a:pt x="324" y="536"/>
                  </a:lnTo>
                  <a:lnTo>
                    <a:pt x="312" y="680"/>
                  </a:lnTo>
                  <a:lnTo>
                    <a:pt x="268" y="836"/>
                  </a:lnTo>
                  <a:lnTo>
                    <a:pt x="225" y="929"/>
                  </a:lnTo>
                  <a:lnTo>
                    <a:pt x="206" y="1022"/>
                  </a:lnTo>
                  <a:lnTo>
                    <a:pt x="212" y="1066"/>
                  </a:lnTo>
                  <a:lnTo>
                    <a:pt x="237" y="1079"/>
                  </a:lnTo>
                  <a:lnTo>
                    <a:pt x="386" y="1073"/>
                  </a:lnTo>
                  <a:lnTo>
                    <a:pt x="487" y="1091"/>
                  </a:lnTo>
                  <a:lnTo>
                    <a:pt x="505" y="1116"/>
                  </a:lnTo>
                  <a:lnTo>
                    <a:pt x="505" y="1135"/>
                  </a:lnTo>
                  <a:lnTo>
                    <a:pt x="424" y="1160"/>
                  </a:lnTo>
                  <a:lnTo>
                    <a:pt x="406" y="1153"/>
                  </a:lnTo>
                  <a:lnTo>
                    <a:pt x="337" y="1123"/>
                  </a:lnTo>
                  <a:lnTo>
                    <a:pt x="268" y="1123"/>
                  </a:lnTo>
                  <a:lnTo>
                    <a:pt x="175" y="1123"/>
                  </a:lnTo>
                  <a:lnTo>
                    <a:pt x="143" y="1128"/>
                  </a:lnTo>
                  <a:lnTo>
                    <a:pt x="131" y="1104"/>
                  </a:lnTo>
                  <a:lnTo>
                    <a:pt x="131" y="1066"/>
                  </a:lnTo>
                  <a:lnTo>
                    <a:pt x="163" y="948"/>
                  </a:lnTo>
                  <a:lnTo>
                    <a:pt x="218" y="823"/>
                  </a:lnTo>
                  <a:lnTo>
                    <a:pt x="255" y="699"/>
                  </a:lnTo>
                  <a:lnTo>
                    <a:pt x="262" y="605"/>
                  </a:lnTo>
                  <a:lnTo>
                    <a:pt x="255" y="474"/>
                  </a:lnTo>
                  <a:lnTo>
                    <a:pt x="230" y="399"/>
                  </a:lnTo>
                  <a:lnTo>
                    <a:pt x="168" y="305"/>
                  </a:lnTo>
                  <a:lnTo>
                    <a:pt x="81" y="218"/>
                  </a:lnTo>
                  <a:lnTo>
                    <a:pt x="19" y="168"/>
                  </a:lnTo>
                  <a:lnTo>
                    <a:pt x="0" y="137"/>
                  </a:lnTo>
                  <a:lnTo>
                    <a:pt x="0" y="100"/>
                  </a:lnTo>
                  <a:close/>
                </a:path>
              </a:pathLst>
            </a:custGeom>
            <a:solidFill>
              <a:srgbClr val="000000"/>
            </a:solidFill>
            <a:ln w="9525">
              <a:solidFill>
                <a:srgbClr val="0B002E"/>
              </a:solidFill>
              <a:round/>
              <a:headEnd/>
              <a:tailEnd/>
            </a:ln>
          </p:spPr>
          <p:txBody>
            <a:bodyPr/>
            <a:lstStyle/>
            <a:p>
              <a:endParaRPr lang="fr-FR" dirty="0"/>
            </a:p>
          </p:txBody>
        </p:sp>
        <p:sp>
          <p:nvSpPr>
            <p:cNvPr id="657464" name="Freeform 56"/>
            <p:cNvSpPr>
              <a:spLocks noChangeAspect="1"/>
            </p:cNvSpPr>
            <p:nvPr/>
          </p:nvSpPr>
          <p:spPr bwMode="auto">
            <a:xfrm flipH="1">
              <a:off x="5422" y="2916"/>
              <a:ext cx="131" cy="259"/>
            </a:xfrm>
            <a:custGeom>
              <a:avLst/>
              <a:gdLst>
                <a:gd name="T0" fmla="*/ 300 w 424"/>
                <a:gd name="T1" fmla="*/ 31 h 1241"/>
                <a:gd name="T2" fmla="*/ 337 w 424"/>
                <a:gd name="T3" fmla="*/ 0 h 1241"/>
                <a:gd name="T4" fmla="*/ 413 w 424"/>
                <a:gd name="T5" fmla="*/ 0 h 1241"/>
                <a:gd name="T6" fmla="*/ 424 w 424"/>
                <a:gd name="T7" fmla="*/ 37 h 1241"/>
                <a:gd name="T8" fmla="*/ 413 w 424"/>
                <a:gd name="T9" fmla="*/ 136 h 1241"/>
                <a:gd name="T10" fmla="*/ 344 w 424"/>
                <a:gd name="T11" fmla="*/ 262 h 1241"/>
                <a:gd name="T12" fmla="*/ 313 w 424"/>
                <a:gd name="T13" fmla="*/ 398 h 1241"/>
                <a:gd name="T14" fmla="*/ 300 w 424"/>
                <a:gd name="T15" fmla="*/ 567 h 1241"/>
                <a:gd name="T16" fmla="*/ 344 w 424"/>
                <a:gd name="T17" fmla="*/ 760 h 1241"/>
                <a:gd name="T18" fmla="*/ 401 w 424"/>
                <a:gd name="T19" fmla="*/ 947 h 1241"/>
                <a:gd name="T20" fmla="*/ 406 w 424"/>
                <a:gd name="T21" fmla="*/ 1021 h 1241"/>
                <a:gd name="T22" fmla="*/ 381 w 424"/>
                <a:gd name="T23" fmla="*/ 1047 h 1241"/>
                <a:gd name="T24" fmla="*/ 294 w 424"/>
                <a:gd name="T25" fmla="*/ 1047 h 1241"/>
                <a:gd name="T26" fmla="*/ 206 w 424"/>
                <a:gd name="T27" fmla="*/ 1078 h 1241"/>
                <a:gd name="T28" fmla="*/ 151 w 424"/>
                <a:gd name="T29" fmla="*/ 1159 h 1241"/>
                <a:gd name="T30" fmla="*/ 101 w 424"/>
                <a:gd name="T31" fmla="*/ 1234 h 1241"/>
                <a:gd name="T32" fmla="*/ 75 w 424"/>
                <a:gd name="T33" fmla="*/ 1241 h 1241"/>
                <a:gd name="T34" fmla="*/ 0 w 424"/>
                <a:gd name="T35" fmla="*/ 1196 h 1241"/>
                <a:gd name="T36" fmla="*/ 0 w 424"/>
                <a:gd name="T37" fmla="*/ 1165 h 1241"/>
                <a:gd name="T38" fmla="*/ 101 w 424"/>
                <a:gd name="T39" fmla="*/ 1078 h 1241"/>
                <a:gd name="T40" fmla="*/ 220 w 424"/>
                <a:gd name="T41" fmla="*/ 1021 h 1241"/>
                <a:gd name="T42" fmla="*/ 313 w 424"/>
                <a:gd name="T43" fmla="*/ 991 h 1241"/>
                <a:gd name="T44" fmla="*/ 332 w 424"/>
                <a:gd name="T45" fmla="*/ 978 h 1241"/>
                <a:gd name="T46" fmla="*/ 325 w 424"/>
                <a:gd name="T47" fmla="*/ 922 h 1241"/>
                <a:gd name="T48" fmla="*/ 294 w 424"/>
                <a:gd name="T49" fmla="*/ 785 h 1241"/>
                <a:gd name="T50" fmla="*/ 257 w 424"/>
                <a:gd name="T51" fmla="*/ 629 h 1241"/>
                <a:gd name="T52" fmla="*/ 238 w 424"/>
                <a:gd name="T53" fmla="*/ 549 h 1241"/>
                <a:gd name="T54" fmla="*/ 231 w 424"/>
                <a:gd name="T55" fmla="*/ 455 h 1241"/>
                <a:gd name="T56" fmla="*/ 245 w 424"/>
                <a:gd name="T57" fmla="*/ 349 h 1241"/>
                <a:gd name="T58" fmla="*/ 268 w 424"/>
                <a:gd name="T59" fmla="*/ 175 h 1241"/>
                <a:gd name="T60" fmla="*/ 300 w 424"/>
                <a:gd name="T61" fmla="*/ 3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4" h="1241">
                  <a:moveTo>
                    <a:pt x="300" y="31"/>
                  </a:moveTo>
                  <a:lnTo>
                    <a:pt x="337" y="0"/>
                  </a:lnTo>
                  <a:lnTo>
                    <a:pt x="413" y="0"/>
                  </a:lnTo>
                  <a:lnTo>
                    <a:pt x="424" y="37"/>
                  </a:lnTo>
                  <a:lnTo>
                    <a:pt x="413" y="136"/>
                  </a:lnTo>
                  <a:lnTo>
                    <a:pt x="344" y="262"/>
                  </a:lnTo>
                  <a:lnTo>
                    <a:pt x="313" y="398"/>
                  </a:lnTo>
                  <a:lnTo>
                    <a:pt x="300" y="567"/>
                  </a:lnTo>
                  <a:lnTo>
                    <a:pt x="344" y="760"/>
                  </a:lnTo>
                  <a:lnTo>
                    <a:pt x="401" y="947"/>
                  </a:lnTo>
                  <a:lnTo>
                    <a:pt x="406" y="1021"/>
                  </a:lnTo>
                  <a:lnTo>
                    <a:pt x="381" y="1047"/>
                  </a:lnTo>
                  <a:lnTo>
                    <a:pt x="294" y="1047"/>
                  </a:lnTo>
                  <a:lnTo>
                    <a:pt x="206" y="1078"/>
                  </a:lnTo>
                  <a:lnTo>
                    <a:pt x="151" y="1159"/>
                  </a:lnTo>
                  <a:lnTo>
                    <a:pt x="101" y="1234"/>
                  </a:lnTo>
                  <a:lnTo>
                    <a:pt x="75" y="1241"/>
                  </a:lnTo>
                  <a:lnTo>
                    <a:pt x="0" y="1196"/>
                  </a:lnTo>
                  <a:lnTo>
                    <a:pt x="0" y="1165"/>
                  </a:lnTo>
                  <a:lnTo>
                    <a:pt x="101" y="1078"/>
                  </a:lnTo>
                  <a:lnTo>
                    <a:pt x="220" y="1021"/>
                  </a:lnTo>
                  <a:lnTo>
                    <a:pt x="313" y="991"/>
                  </a:lnTo>
                  <a:lnTo>
                    <a:pt x="332" y="978"/>
                  </a:lnTo>
                  <a:lnTo>
                    <a:pt x="325" y="922"/>
                  </a:lnTo>
                  <a:lnTo>
                    <a:pt x="294" y="785"/>
                  </a:lnTo>
                  <a:lnTo>
                    <a:pt x="257" y="629"/>
                  </a:lnTo>
                  <a:lnTo>
                    <a:pt x="238" y="549"/>
                  </a:lnTo>
                  <a:lnTo>
                    <a:pt x="231" y="455"/>
                  </a:lnTo>
                  <a:lnTo>
                    <a:pt x="245" y="349"/>
                  </a:lnTo>
                  <a:lnTo>
                    <a:pt x="268" y="175"/>
                  </a:lnTo>
                  <a:lnTo>
                    <a:pt x="300" y="31"/>
                  </a:lnTo>
                  <a:close/>
                </a:path>
              </a:pathLst>
            </a:custGeom>
            <a:solidFill>
              <a:srgbClr val="000000"/>
            </a:solidFill>
            <a:ln w="9525">
              <a:solidFill>
                <a:srgbClr val="0B002E"/>
              </a:solidFill>
              <a:round/>
              <a:headEnd/>
              <a:tailEnd/>
            </a:ln>
          </p:spPr>
          <p:txBody>
            <a:bodyPr/>
            <a:lstStyle/>
            <a:p>
              <a:endParaRPr lang="fr-FR" dirty="0"/>
            </a:p>
          </p:txBody>
        </p:sp>
      </p:grpSp>
      <p:grpSp>
        <p:nvGrpSpPr>
          <p:cNvPr id="657465" name="Group 57"/>
          <p:cNvGrpSpPr>
            <a:grpSpLocks/>
          </p:cNvGrpSpPr>
          <p:nvPr/>
        </p:nvGrpSpPr>
        <p:grpSpPr bwMode="auto">
          <a:xfrm rot="-1405042">
            <a:off x="9752014" y="4010026"/>
            <a:ext cx="523875" cy="404813"/>
            <a:chOff x="5240" y="2492"/>
            <a:chExt cx="330" cy="256"/>
          </a:xfrm>
        </p:grpSpPr>
        <p:sp>
          <p:nvSpPr>
            <p:cNvPr id="657466" name="Freeform 58"/>
            <p:cNvSpPr>
              <a:spLocks noChangeAspect="1"/>
            </p:cNvSpPr>
            <p:nvPr/>
          </p:nvSpPr>
          <p:spPr bwMode="auto">
            <a:xfrm flipH="1">
              <a:off x="5421" y="2612"/>
              <a:ext cx="149" cy="136"/>
            </a:xfrm>
            <a:custGeom>
              <a:avLst/>
              <a:gdLst>
                <a:gd name="T0" fmla="*/ 317 w 480"/>
                <a:gd name="T1" fmla="*/ 163 h 650"/>
                <a:gd name="T2" fmla="*/ 280 w 480"/>
                <a:gd name="T3" fmla="*/ 94 h 650"/>
                <a:gd name="T4" fmla="*/ 211 w 480"/>
                <a:gd name="T5" fmla="*/ 50 h 650"/>
                <a:gd name="T6" fmla="*/ 143 w 480"/>
                <a:gd name="T7" fmla="*/ 44 h 650"/>
                <a:gd name="T8" fmla="*/ 74 w 480"/>
                <a:gd name="T9" fmla="*/ 69 h 650"/>
                <a:gd name="T10" fmla="*/ 24 w 480"/>
                <a:gd name="T11" fmla="*/ 138 h 650"/>
                <a:gd name="T12" fmla="*/ 0 w 480"/>
                <a:gd name="T13" fmla="*/ 257 h 650"/>
                <a:gd name="T14" fmla="*/ 18 w 480"/>
                <a:gd name="T15" fmla="*/ 401 h 650"/>
                <a:gd name="T16" fmla="*/ 62 w 480"/>
                <a:gd name="T17" fmla="*/ 525 h 650"/>
                <a:gd name="T18" fmla="*/ 118 w 480"/>
                <a:gd name="T19" fmla="*/ 593 h 650"/>
                <a:gd name="T20" fmla="*/ 193 w 480"/>
                <a:gd name="T21" fmla="*/ 638 h 650"/>
                <a:gd name="T22" fmla="*/ 262 w 480"/>
                <a:gd name="T23" fmla="*/ 650 h 650"/>
                <a:gd name="T24" fmla="*/ 349 w 480"/>
                <a:gd name="T25" fmla="*/ 618 h 650"/>
                <a:gd name="T26" fmla="*/ 379 w 480"/>
                <a:gd name="T27" fmla="*/ 563 h 650"/>
                <a:gd name="T28" fmla="*/ 398 w 480"/>
                <a:gd name="T29" fmla="*/ 463 h 650"/>
                <a:gd name="T30" fmla="*/ 392 w 480"/>
                <a:gd name="T31" fmla="*/ 332 h 650"/>
                <a:gd name="T32" fmla="*/ 361 w 480"/>
                <a:gd name="T33" fmla="*/ 213 h 650"/>
                <a:gd name="T34" fmla="*/ 480 w 480"/>
                <a:gd name="T35" fmla="*/ 57 h 650"/>
                <a:gd name="T36" fmla="*/ 480 w 480"/>
                <a:gd name="T37" fmla="*/ 25 h 650"/>
                <a:gd name="T38" fmla="*/ 455 w 480"/>
                <a:gd name="T39" fmla="*/ 0 h 650"/>
                <a:gd name="T40" fmla="*/ 429 w 480"/>
                <a:gd name="T41" fmla="*/ 12 h 650"/>
                <a:gd name="T42" fmla="*/ 317 w 480"/>
                <a:gd name="T43" fmla="*/ 16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650">
                  <a:moveTo>
                    <a:pt x="317" y="163"/>
                  </a:moveTo>
                  <a:lnTo>
                    <a:pt x="280" y="94"/>
                  </a:lnTo>
                  <a:lnTo>
                    <a:pt x="211" y="50"/>
                  </a:lnTo>
                  <a:lnTo>
                    <a:pt x="143" y="44"/>
                  </a:lnTo>
                  <a:lnTo>
                    <a:pt x="74" y="69"/>
                  </a:lnTo>
                  <a:lnTo>
                    <a:pt x="24" y="138"/>
                  </a:lnTo>
                  <a:lnTo>
                    <a:pt x="0" y="257"/>
                  </a:lnTo>
                  <a:lnTo>
                    <a:pt x="18" y="401"/>
                  </a:lnTo>
                  <a:lnTo>
                    <a:pt x="62" y="525"/>
                  </a:lnTo>
                  <a:lnTo>
                    <a:pt x="118" y="593"/>
                  </a:lnTo>
                  <a:lnTo>
                    <a:pt x="193" y="638"/>
                  </a:lnTo>
                  <a:lnTo>
                    <a:pt x="262" y="650"/>
                  </a:lnTo>
                  <a:lnTo>
                    <a:pt x="349" y="618"/>
                  </a:lnTo>
                  <a:lnTo>
                    <a:pt x="379" y="563"/>
                  </a:lnTo>
                  <a:lnTo>
                    <a:pt x="398" y="463"/>
                  </a:lnTo>
                  <a:lnTo>
                    <a:pt x="392" y="332"/>
                  </a:lnTo>
                  <a:lnTo>
                    <a:pt x="361" y="213"/>
                  </a:lnTo>
                  <a:lnTo>
                    <a:pt x="480" y="57"/>
                  </a:lnTo>
                  <a:lnTo>
                    <a:pt x="480" y="25"/>
                  </a:lnTo>
                  <a:lnTo>
                    <a:pt x="455" y="0"/>
                  </a:lnTo>
                  <a:lnTo>
                    <a:pt x="429" y="12"/>
                  </a:lnTo>
                  <a:lnTo>
                    <a:pt x="317" y="163"/>
                  </a:lnTo>
                  <a:close/>
                </a:path>
              </a:pathLst>
            </a:custGeom>
            <a:solidFill>
              <a:srgbClr val="000000"/>
            </a:solidFill>
            <a:ln w="9525">
              <a:solidFill>
                <a:srgbClr val="0B002E"/>
              </a:solidFill>
              <a:round/>
              <a:headEnd/>
              <a:tailEnd/>
            </a:ln>
          </p:spPr>
          <p:txBody>
            <a:bodyPr/>
            <a:lstStyle/>
            <a:p>
              <a:endParaRPr lang="fr-FR" dirty="0"/>
            </a:p>
          </p:txBody>
        </p:sp>
        <p:sp>
          <p:nvSpPr>
            <p:cNvPr id="657467" name="Freeform 59"/>
            <p:cNvSpPr>
              <a:spLocks noChangeAspect="1"/>
            </p:cNvSpPr>
            <p:nvPr/>
          </p:nvSpPr>
          <p:spPr bwMode="auto">
            <a:xfrm flipH="1">
              <a:off x="5240" y="2492"/>
              <a:ext cx="194" cy="235"/>
            </a:xfrm>
            <a:custGeom>
              <a:avLst/>
              <a:gdLst>
                <a:gd name="T0" fmla="*/ 63 w 630"/>
                <a:gd name="T1" fmla="*/ 1121 h 1121"/>
                <a:gd name="T2" fmla="*/ 12 w 630"/>
                <a:gd name="T3" fmla="*/ 1108 h 1121"/>
                <a:gd name="T4" fmla="*/ 0 w 630"/>
                <a:gd name="T5" fmla="*/ 1040 h 1121"/>
                <a:gd name="T6" fmla="*/ 81 w 630"/>
                <a:gd name="T7" fmla="*/ 909 h 1121"/>
                <a:gd name="T8" fmla="*/ 193 w 630"/>
                <a:gd name="T9" fmla="*/ 697 h 1121"/>
                <a:gd name="T10" fmla="*/ 287 w 630"/>
                <a:gd name="T11" fmla="*/ 528 h 1121"/>
                <a:gd name="T12" fmla="*/ 361 w 630"/>
                <a:gd name="T13" fmla="*/ 324 h 1121"/>
                <a:gd name="T14" fmla="*/ 462 w 630"/>
                <a:gd name="T15" fmla="*/ 198 h 1121"/>
                <a:gd name="T16" fmla="*/ 568 w 630"/>
                <a:gd name="T17" fmla="*/ 18 h 1121"/>
                <a:gd name="T18" fmla="*/ 586 w 630"/>
                <a:gd name="T19" fmla="*/ 0 h 1121"/>
                <a:gd name="T20" fmla="*/ 623 w 630"/>
                <a:gd name="T21" fmla="*/ 5 h 1121"/>
                <a:gd name="T22" fmla="*/ 630 w 630"/>
                <a:gd name="T23" fmla="*/ 37 h 1121"/>
                <a:gd name="T24" fmla="*/ 499 w 630"/>
                <a:gd name="T25" fmla="*/ 198 h 1121"/>
                <a:gd name="T26" fmla="*/ 492 w 630"/>
                <a:gd name="T27" fmla="*/ 267 h 1121"/>
                <a:gd name="T28" fmla="*/ 531 w 630"/>
                <a:gd name="T29" fmla="*/ 336 h 1121"/>
                <a:gd name="T30" fmla="*/ 531 w 630"/>
                <a:gd name="T31" fmla="*/ 398 h 1121"/>
                <a:gd name="T32" fmla="*/ 492 w 630"/>
                <a:gd name="T33" fmla="*/ 436 h 1121"/>
                <a:gd name="T34" fmla="*/ 400 w 630"/>
                <a:gd name="T35" fmla="*/ 485 h 1121"/>
                <a:gd name="T36" fmla="*/ 356 w 630"/>
                <a:gd name="T37" fmla="*/ 498 h 1121"/>
                <a:gd name="T38" fmla="*/ 336 w 630"/>
                <a:gd name="T39" fmla="*/ 535 h 1121"/>
                <a:gd name="T40" fmla="*/ 287 w 630"/>
                <a:gd name="T41" fmla="*/ 684 h 1121"/>
                <a:gd name="T42" fmla="*/ 237 w 630"/>
                <a:gd name="T43" fmla="*/ 822 h 1121"/>
                <a:gd name="T44" fmla="*/ 175 w 630"/>
                <a:gd name="T45" fmla="*/ 984 h 1121"/>
                <a:gd name="T46" fmla="*/ 94 w 630"/>
                <a:gd name="T47" fmla="*/ 1121 h 1121"/>
                <a:gd name="T48" fmla="*/ 63 w 630"/>
                <a:gd name="T49"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 h="1121">
                  <a:moveTo>
                    <a:pt x="63" y="1121"/>
                  </a:moveTo>
                  <a:lnTo>
                    <a:pt x="12" y="1108"/>
                  </a:lnTo>
                  <a:lnTo>
                    <a:pt x="0" y="1040"/>
                  </a:lnTo>
                  <a:lnTo>
                    <a:pt x="81" y="909"/>
                  </a:lnTo>
                  <a:lnTo>
                    <a:pt x="193" y="697"/>
                  </a:lnTo>
                  <a:lnTo>
                    <a:pt x="287" y="528"/>
                  </a:lnTo>
                  <a:lnTo>
                    <a:pt x="361" y="324"/>
                  </a:lnTo>
                  <a:lnTo>
                    <a:pt x="462" y="198"/>
                  </a:lnTo>
                  <a:lnTo>
                    <a:pt x="568" y="18"/>
                  </a:lnTo>
                  <a:lnTo>
                    <a:pt x="586" y="0"/>
                  </a:lnTo>
                  <a:lnTo>
                    <a:pt x="623" y="5"/>
                  </a:lnTo>
                  <a:lnTo>
                    <a:pt x="630" y="37"/>
                  </a:lnTo>
                  <a:lnTo>
                    <a:pt x="499" y="198"/>
                  </a:lnTo>
                  <a:lnTo>
                    <a:pt x="492" y="267"/>
                  </a:lnTo>
                  <a:lnTo>
                    <a:pt x="531" y="336"/>
                  </a:lnTo>
                  <a:lnTo>
                    <a:pt x="531" y="398"/>
                  </a:lnTo>
                  <a:lnTo>
                    <a:pt x="492" y="436"/>
                  </a:lnTo>
                  <a:lnTo>
                    <a:pt x="400" y="485"/>
                  </a:lnTo>
                  <a:lnTo>
                    <a:pt x="356" y="498"/>
                  </a:lnTo>
                  <a:lnTo>
                    <a:pt x="336" y="535"/>
                  </a:lnTo>
                  <a:lnTo>
                    <a:pt x="287" y="684"/>
                  </a:lnTo>
                  <a:lnTo>
                    <a:pt x="237" y="822"/>
                  </a:lnTo>
                  <a:lnTo>
                    <a:pt x="175" y="984"/>
                  </a:lnTo>
                  <a:lnTo>
                    <a:pt x="94" y="1121"/>
                  </a:lnTo>
                  <a:lnTo>
                    <a:pt x="63" y="1121"/>
                  </a:lnTo>
                  <a:close/>
                </a:path>
              </a:pathLst>
            </a:custGeom>
            <a:solidFill>
              <a:srgbClr val="000000"/>
            </a:solidFill>
            <a:ln w="9525">
              <a:solidFill>
                <a:srgbClr val="0B002E"/>
              </a:solidFill>
              <a:round/>
              <a:headEnd/>
              <a:tailEnd/>
            </a:ln>
          </p:spPr>
          <p:txBody>
            <a:bodyPr/>
            <a:lstStyle/>
            <a:p>
              <a:endParaRPr lang="fr-FR" dirty="0"/>
            </a:p>
          </p:txBody>
        </p:sp>
      </p:grpSp>
      <p:sp>
        <p:nvSpPr>
          <p:cNvPr id="657468" name="Oval 60"/>
          <p:cNvSpPr>
            <a:spLocks noChangeArrowheads="1"/>
          </p:cNvSpPr>
          <p:nvPr/>
        </p:nvSpPr>
        <p:spPr bwMode="auto">
          <a:xfrm>
            <a:off x="5303838" y="5661025"/>
            <a:ext cx="347662"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57469" name="Oval 61"/>
          <p:cNvSpPr>
            <a:spLocks noChangeArrowheads="1"/>
          </p:cNvSpPr>
          <p:nvPr/>
        </p:nvSpPr>
        <p:spPr bwMode="auto">
          <a:xfrm>
            <a:off x="6816726" y="5661025"/>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57471" name="Rectangle 63"/>
          <p:cNvSpPr>
            <a:spLocks noChangeArrowheads="1"/>
          </p:cNvSpPr>
          <p:nvPr/>
        </p:nvSpPr>
        <p:spPr bwMode="auto">
          <a:xfrm>
            <a:off x="4573589" y="6219826"/>
            <a:ext cx="25368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3" name="Titre 2"/>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spTree>
    <p:custDataLst>
      <p:tags r:id="rId1"/>
    </p:custDataLst>
    <p:extLst>
      <p:ext uri="{BB962C8B-B14F-4D97-AF65-F5344CB8AC3E}">
        <p14:creationId xmlns:p14="http://schemas.microsoft.com/office/powerpoint/2010/main" val="1102082924"/>
      </p:ext>
    </p:extLst>
  </p:cSld>
  <p:clrMapOvr>
    <a:masterClrMapping/>
  </p:clrMapOvr>
  <p:transition advClick="0"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Oval 2"/>
          <p:cNvSpPr>
            <a:spLocks noChangeArrowheads="1"/>
          </p:cNvSpPr>
          <p:nvPr/>
        </p:nvSpPr>
        <p:spPr bwMode="auto">
          <a:xfrm rot="16200000">
            <a:off x="66294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699" name="Oval 3"/>
          <p:cNvSpPr>
            <a:spLocks noChangeArrowheads="1"/>
          </p:cNvSpPr>
          <p:nvPr/>
        </p:nvSpPr>
        <p:spPr bwMode="auto">
          <a:xfrm rot="16200000">
            <a:off x="5867400" y="5484813"/>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0" name="Oval 4"/>
          <p:cNvSpPr>
            <a:spLocks noChangeArrowheads="1"/>
          </p:cNvSpPr>
          <p:nvPr/>
        </p:nvSpPr>
        <p:spPr bwMode="auto">
          <a:xfrm rot="16200000">
            <a:off x="63246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1" name="Oval 5"/>
          <p:cNvSpPr>
            <a:spLocks noChangeArrowheads="1"/>
          </p:cNvSpPr>
          <p:nvPr/>
        </p:nvSpPr>
        <p:spPr bwMode="auto">
          <a:xfrm rot="16200000">
            <a:off x="61722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2" name="Oval 6"/>
          <p:cNvSpPr>
            <a:spLocks noChangeArrowheads="1"/>
          </p:cNvSpPr>
          <p:nvPr/>
        </p:nvSpPr>
        <p:spPr bwMode="auto">
          <a:xfrm rot="16200000">
            <a:off x="61722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3" name="Oval 7"/>
          <p:cNvSpPr>
            <a:spLocks noChangeArrowheads="1"/>
          </p:cNvSpPr>
          <p:nvPr/>
        </p:nvSpPr>
        <p:spPr bwMode="auto">
          <a:xfrm rot="16200000">
            <a:off x="60198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4" name="Oval 8"/>
          <p:cNvSpPr>
            <a:spLocks noChangeArrowheads="1"/>
          </p:cNvSpPr>
          <p:nvPr/>
        </p:nvSpPr>
        <p:spPr bwMode="auto">
          <a:xfrm rot="16200000">
            <a:off x="64770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5" name="Oval 9"/>
          <p:cNvSpPr>
            <a:spLocks noChangeArrowheads="1"/>
          </p:cNvSpPr>
          <p:nvPr/>
        </p:nvSpPr>
        <p:spPr bwMode="auto">
          <a:xfrm rot="16200000">
            <a:off x="58674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6" name="Oval 10"/>
          <p:cNvSpPr>
            <a:spLocks noChangeArrowheads="1"/>
          </p:cNvSpPr>
          <p:nvPr/>
        </p:nvSpPr>
        <p:spPr bwMode="auto">
          <a:xfrm rot="16200000">
            <a:off x="63246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7" name="Oval 11"/>
          <p:cNvSpPr>
            <a:spLocks noChangeArrowheads="1"/>
          </p:cNvSpPr>
          <p:nvPr/>
        </p:nvSpPr>
        <p:spPr bwMode="auto">
          <a:xfrm rot="16200000">
            <a:off x="60198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8" name="Oval 12"/>
          <p:cNvSpPr>
            <a:spLocks noChangeArrowheads="1"/>
          </p:cNvSpPr>
          <p:nvPr/>
        </p:nvSpPr>
        <p:spPr bwMode="auto">
          <a:xfrm rot="16200000">
            <a:off x="61722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09" name="Oval 13"/>
          <p:cNvSpPr>
            <a:spLocks noChangeArrowheads="1"/>
          </p:cNvSpPr>
          <p:nvPr/>
        </p:nvSpPr>
        <p:spPr bwMode="auto">
          <a:xfrm rot="16200000">
            <a:off x="61722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0" name="Oval 14"/>
          <p:cNvSpPr>
            <a:spLocks noChangeArrowheads="1"/>
          </p:cNvSpPr>
          <p:nvPr/>
        </p:nvSpPr>
        <p:spPr bwMode="auto">
          <a:xfrm rot="16200000">
            <a:off x="64770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1" name="Oval 15"/>
          <p:cNvSpPr>
            <a:spLocks noChangeArrowheads="1"/>
          </p:cNvSpPr>
          <p:nvPr/>
        </p:nvSpPr>
        <p:spPr bwMode="auto">
          <a:xfrm rot="16200000">
            <a:off x="63246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2" name="Oval 16"/>
          <p:cNvSpPr>
            <a:spLocks noChangeArrowheads="1"/>
          </p:cNvSpPr>
          <p:nvPr/>
        </p:nvSpPr>
        <p:spPr bwMode="auto">
          <a:xfrm rot="16200000">
            <a:off x="64770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3" name="Oval 17"/>
          <p:cNvSpPr>
            <a:spLocks noChangeArrowheads="1"/>
          </p:cNvSpPr>
          <p:nvPr/>
        </p:nvSpPr>
        <p:spPr bwMode="auto">
          <a:xfrm rot="16200000">
            <a:off x="58666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4" name="Oval 18"/>
          <p:cNvSpPr>
            <a:spLocks noChangeArrowheads="1"/>
          </p:cNvSpPr>
          <p:nvPr/>
        </p:nvSpPr>
        <p:spPr bwMode="auto">
          <a:xfrm rot="16200000">
            <a:off x="60213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5" name="Oval 19"/>
          <p:cNvSpPr>
            <a:spLocks noChangeArrowheads="1"/>
          </p:cNvSpPr>
          <p:nvPr/>
        </p:nvSpPr>
        <p:spPr bwMode="auto">
          <a:xfrm rot="16200000">
            <a:off x="5866606" y="45727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6" name="Oval 20"/>
          <p:cNvSpPr>
            <a:spLocks noChangeArrowheads="1"/>
          </p:cNvSpPr>
          <p:nvPr/>
        </p:nvSpPr>
        <p:spPr bwMode="auto">
          <a:xfrm rot="16200000">
            <a:off x="6172200" y="4419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7" name="Oval 21"/>
          <p:cNvSpPr>
            <a:spLocks noChangeArrowheads="1"/>
          </p:cNvSpPr>
          <p:nvPr/>
        </p:nvSpPr>
        <p:spPr bwMode="auto">
          <a:xfrm rot="16200000">
            <a:off x="6019800" y="4267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8" name="Oval 22"/>
          <p:cNvSpPr>
            <a:spLocks noChangeArrowheads="1"/>
          </p:cNvSpPr>
          <p:nvPr/>
        </p:nvSpPr>
        <p:spPr bwMode="auto">
          <a:xfrm rot="16200000">
            <a:off x="6324600" y="4114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19" name="Oval 23"/>
          <p:cNvSpPr>
            <a:spLocks noChangeArrowheads="1"/>
          </p:cNvSpPr>
          <p:nvPr/>
        </p:nvSpPr>
        <p:spPr bwMode="auto">
          <a:xfrm rot="16200000">
            <a:off x="6477000" y="3962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0" name="Oval 24"/>
          <p:cNvSpPr>
            <a:spLocks noChangeArrowheads="1"/>
          </p:cNvSpPr>
          <p:nvPr/>
        </p:nvSpPr>
        <p:spPr bwMode="auto">
          <a:xfrm rot="16200000">
            <a:off x="6172200" y="3810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1" name="Oval 25"/>
          <p:cNvSpPr>
            <a:spLocks noChangeArrowheads="1"/>
          </p:cNvSpPr>
          <p:nvPr/>
        </p:nvSpPr>
        <p:spPr bwMode="auto">
          <a:xfrm rot="16200000">
            <a:off x="6324600" y="3657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2" name="Oval 26"/>
          <p:cNvSpPr>
            <a:spLocks noChangeArrowheads="1"/>
          </p:cNvSpPr>
          <p:nvPr/>
        </p:nvSpPr>
        <p:spPr bwMode="auto">
          <a:xfrm rot="16200000">
            <a:off x="6019007" y="35044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3" name="Oval 27"/>
          <p:cNvSpPr>
            <a:spLocks noChangeArrowheads="1"/>
          </p:cNvSpPr>
          <p:nvPr/>
        </p:nvSpPr>
        <p:spPr bwMode="auto">
          <a:xfrm rot="16200000">
            <a:off x="6173788" y="33528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4" name="Oval 28"/>
          <p:cNvSpPr>
            <a:spLocks noChangeArrowheads="1"/>
          </p:cNvSpPr>
          <p:nvPr/>
        </p:nvSpPr>
        <p:spPr bwMode="auto">
          <a:xfrm rot="16200000">
            <a:off x="6019006" y="32011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5" name="Oval 29"/>
          <p:cNvSpPr>
            <a:spLocks noChangeArrowheads="1"/>
          </p:cNvSpPr>
          <p:nvPr/>
        </p:nvSpPr>
        <p:spPr bwMode="auto">
          <a:xfrm rot="16200000">
            <a:off x="6324600" y="3048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6" name="Oval 30"/>
          <p:cNvSpPr>
            <a:spLocks noChangeArrowheads="1"/>
          </p:cNvSpPr>
          <p:nvPr/>
        </p:nvSpPr>
        <p:spPr bwMode="auto">
          <a:xfrm rot="16200000">
            <a:off x="6172200" y="2895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9727" name="Oval 31"/>
          <p:cNvSpPr>
            <a:spLocks noChangeArrowheads="1"/>
          </p:cNvSpPr>
          <p:nvPr/>
        </p:nvSpPr>
        <p:spPr bwMode="auto">
          <a:xfrm rot="16200000">
            <a:off x="5715000" y="2743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nvGrpSpPr>
          <p:cNvPr id="669728" name="Group 32"/>
          <p:cNvGrpSpPr>
            <a:grpSpLocks/>
          </p:cNvGrpSpPr>
          <p:nvPr/>
        </p:nvGrpSpPr>
        <p:grpSpPr bwMode="auto">
          <a:xfrm>
            <a:off x="5180013" y="2743200"/>
            <a:ext cx="2133600" cy="2971800"/>
            <a:chOff x="2303" y="864"/>
            <a:chExt cx="1344" cy="2736"/>
          </a:xfrm>
        </p:grpSpPr>
        <p:grpSp>
          <p:nvGrpSpPr>
            <p:cNvPr id="669729" name="Group 33"/>
            <p:cNvGrpSpPr>
              <a:grpSpLocks/>
            </p:cNvGrpSpPr>
            <p:nvPr/>
          </p:nvGrpSpPr>
          <p:grpSpPr bwMode="auto">
            <a:xfrm>
              <a:off x="2495" y="864"/>
              <a:ext cx="961" cy="2736"/>
              <a:chOff x="2495" y="768"/>
              <a:chExt cx="961" cy="2832"/>
            </a:xfrm>
          </p:grpSpPr>
          <p:sp>
            <p:nvSpPr>
              <p:cNvPr id="669730" name="Line 34"/>
              <p:cNvSpPr>
                <a:spLocks noChangeShapeType="1"/>
              </p:cNvSpPr>
              <p:nvPr/>
            </p:nvSpPr>
            <p:spPr bwMode="auto">
              <a:xfrm rot="16200000">
                <a:off x="1560" y="2184"/>
                <a:ext cx="2832"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31" name="Line 35"/>
              <p:cNvSpPr>
                <a:spLocks noChangeShapeType="1"/>
              </p:cNvSpPr>
              <p:nvPr/>
            </p:nvSpPr>
            <p:spPr bwMode="auto">
              <a:xfrm rot="16200000">
                <a:off x="108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32" name="Line 36"/>
              <p:cNvSpPr>
                <a:spLocks noChangeShapeType="1"/>
              </p:cNvSpPr>
              <p:nvPr/>
            </p:nvSpPr>
            <p:spPr bwMode="auto">
              <a:xfrm rot="16200000">
                <a:off x="204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69733" name="Group 37"/>
            <p:cNvGrpSpPr>
              <a:grpSpLocks/>
            </p:cNvGrpSpPr>
            <p:nvPr/>
          </p:nvGrpSpPr>
          <p:grpSpPr bwMode="auto">
            <a:xfrm rot="16200000">
              <a:off x="1631" y="1536"/>
              <a:ext cx="2687" cy="1344"/>
              <a:chOff x="864" y="1488"/>
              <a:chExt cx="4464" cy="1344"/>
            </a:xfrm>
          </p:grpSpPr>
          <p:grpSp>
            <p:nvGrpSpPr>
              <p:cNvPr id="669734" name="Group 38"/>
              <p:cNvGrpSpPr>
                <a:grpSpLocks/>
              </p:cNvGrpSpPr>
              <p:nvPr/>
            </p:nvGrpSpPr>
            <p:grpSpPr bwMode="auto">
              <a:xfrm>
                <a:off x="864" y="2256"/>
                <a:ext cx="4464" cy="576"/>
                <a:chOff x="960" y="2256"/>
                <a:chExt cx="4464" cy="576"/>
              </a:xfrm>
            </p:grpSpPr>
            <p:sp>
              <p:nvSpPr>
                <p:cNvPr id="669735" name="Line 39"/>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36" name="Line 40"/>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37" name="Line 41"/>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38" name="Line 42"/>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39" name="Line 43"/>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0" name="Line 44"/>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1" name="Line 45"/>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69742" name="Group 46"/>
              <p:cNvGrpSpPr>
                <a:grpSpLocks/>
              </p:cNvGrpSpPr>
              <p:nvPr/>
            </p:nvGrpSpPr>
            <p:grpSpPr bwMode="auto">
              <a:xfrm>
                <a:off x="864" y="1488"/>
                <a:ext cx="4464" cy="576"/>
                <a:chOff x="1008" y="1488"/>
                <a:chExt cx="4464" cy="576"/>
              </a:xfrm>
            </p:grpSpPr>
            <p:sp>
              <p:nvSpPr>
                <p:cNvPr id="669743" name="Line 47"/>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4" name="Line 48"/>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5" name="Line 49"/>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6" name="Line 50"/>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7" name="Line 51"/>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8" name="Line 52"/>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9749" name="Line 53"/>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grpSp>
      <p:sp>
        <p:nvSpPr>
          <p:cNvPr id="669750" name="Oval 54"/>
          <p:cNvSpPr>
            <a:spLocks noChangeArrowheads="1"/>
          </p:cNvSpPr>
          <p:nvPr/>
        </p:nvSpPr>
        <p:spPr bwMode="auto">
          <a:xfrm>
            <a:off x="6076951" y="5707063"/>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sp>
        <p:nvSpPr>
          <p:cNvPr id="669751" name="Line 55"/>
          <p:cNvSpPr>
            <a:spLocks noChangeShapeType="1"/>
          </p:cNvSpPr>
          <p:nvPr/>
        </p:nvSpPr>
        <p:spPr bwMode="auto">
          <a:xfrm rot="16200000">
            <a:off x="6248400" y="4494213"/>
            <a:ext cx="0" cy="22860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69752" name="Group 56"/>
          <p:cNvGrpSpPr>
            <a:grpSpLocks/>
          </p:cNvGrpSpPr>
          <p:nvPr/>
        </p:nvGrpSpPr>
        <p:grpSpPr bwMode="auto">
          <a:xfrm>
            <a:off x="9866313" y="4368801"/>
            <a:ext cx="546100" cy="671513"/>
            <a:chOff x="5255" y="2751"/>
            <a:chExt cx="344" cy="424"/>
          </a:xfrm>
        </p:grpSpPr>
        <p:sp>
          <p:nvSpPr>
            <p:cNvPr id="669753" name="Freeform 57"/>
            <p:cNvSpPr>
              <a:spLocks noChangeAspect="1"/>
            </p:cNvSpPr>
            <p:nvPr/>
          </p:nvSpPr>
          <p:spPr bwMode="auto">
            <a:xfrm flipH="1">
              <a:off x="5484" y="2768"/>
              <a:ext cx="115" cy="212"/>
            </a:xfrm>
            <a:custGeom>
              <a:avLst/>
              <a:gdLst>
                <a:gd name="T0" fmla="*/ 169 w 370"/>
                <a:gd name="T1" fmla="*/ 81 h 1012"/>
                <a:gd name="T2" fmla="*/ 238 w 370"/>
                <a:gd name="T3" fmla="*/ 18 h 1012"/>
                <a:gd name="T4" fmla="*/ 313 w 370"/>
                <a:gd name="T5" fmla="*/ 0 h 1012"/>
                <a:gd name="T6" fmla="*/ 364 w 370"/>
                <a:gd name="T7" fmla="*/ 18 h 1012"/>
                <a:gd name="T8" fmla="*/ 370 w 370"/>
                <a:gd name="T9" fmla="*/ 57 h 1012"/>
                <a:gd name="T10" fmla="*/ 327 w 370"/>
                <a:gd name="T11" fmla="*/ 137 h 1012"/>
                <a:gd name="T12" fmla="*/ 270 w 370"/>
                <a:gd name="T13" fmla="*/ 137 h 1012"/>
                <a:gd name="T14" fmla="*/ 213 w 370"/>
                <a:gd name="T15" fmla="*/ 174 h 1012"/>
                <a:gd name="T16" fmla="*/ 137 w 370"/>
                <a:gd name="T17" fmla="*/ 281 h 1012"/>
                <a:gd name="T18" fmla="*/ 87 w 370"/>
                <a:gd name="T19" fmla="*/ 400 h 1012"/>
                <a:gd name="T20" fmla="*/ 87 w 370"/>
                <a:gd name="T21" fmla="*/ 449 h 1012"/>
                <a:gd name="T22" fmla="*/ 119 w 370"/>
                <a:gd name="T23" fmla="*/ 506 h 1012"/>
                <a:gd name="T24" fmla="*/ 201 w 370"/>
                <a:gd name="T25" fmla="*/ 556 h 1012"/>
                <a:gd name="T26" fmla="*/ 276 w 370"/>
                <a:gd name="T27" fmla="*/ 600 h 1012"/>
                <a:gd name="T28" fmla="*/ 358 w 370"/>
                <a:gd name="T29" fmla="*/ 680 h 1012"/>
                <a:gd name="T30" fmla="*/ 364 w 370"/>
                <a:gd name="T31" fmla="*/ 749 h 1012"/>
                <a:gd name="T32" fmla="*/ 288 w 370"/>
                <a:gd name="T33" fmla="*/ 794 h 1012"/>
                <a:gd name="T34" fmla="*/ 233 w 370"/>
                <a:gd name="T35" fmla="*/ 843 h 1012"/>
                <a:gd name="T36" fmla="*/ 213 w 370"/>
                <a:gd name="T37" fmla="*/ 886 h 1012"/>
                <a:gd name="T38" fmla="*/ 226 w 370"/>
                <a:gd name="T39" fmla="*/ 931 h 1012"/>
                <a:gd name="T40" fmla="*/ 201 w 370"/>
                <a:gd name="T41" fmla="*/ 993 h 1012"/>
                <a:gd name="T42" fmla="*/ 163 w 370"/>
                <a:gd name="T43" fmla="*/ 1012 h 1012"/>
                <a:gd name="T44" fmla="*/ 144 w 370"/>
                <a:gd name="T45" fmla="*/ 1000 h 1012"/>
                <a:gd name="T46" fmla="*/ 151 w 370"/>
                <a:gd name="T47" fmla="*/ 893 h 1012"/>
                <a:gd name="T48" fmla="*/ 188 w 370"/>
                <a:gd name="T49" fmla="*/ 818 h 1012"/>
                <a:gd name="T50" fmla="*/ 258 w 370"/>
                <a:gd name="T51" fmla="*/ 756 h 1012"/>
                <a:gd name="T52" fmla="*/ 295 w 370"/>
                <a:gd name="T53" fmla="*/ 737 h 1012"/>
                <a:gd name="T54" fmla="*/ 263 w 370"/>
                <a:gd name="T55" fmla="*/ 643 h 1012"/>
                <a:gd name="T56" fmla="*/ 208 w 370"/>
                <a:gd name="T57" fmla="*/ 606 h 1012"/>
                <a:gd name="T58" fmla="*/ 107 w 370"/>
                <a:gd name="T59" fmla="*/ 568 h 1012"/>
                <a:gd name="T60" fmla="*/ 37 w 370"/>
                <a:gd name="T61" fmla="*/ 512 h 1012"/>
                <a:gd name="T62" fmla="*/ 0 w 370"/>
                <a:gd name="T63" fmla="*/ 425 h 1012"/>
                <a:gd name="T64" fmla="*/ 25 w 370"/>
                <a:gd name="T65" fmla="*/ 343 h 1012"/>
                <a:gd name="T66" fmla="*/ 94 w 370"/>
                <a:gd name="T67" fmla="*/ 218 h 1012"/>
                <a:gd name="T68" fmla="*/ 151 w 370"/>
                <a:gd name="T69" fmla="*/ 119 h 1012"/>
                <a:gd name="T70" fmla="*/ 169 w 370"/>
                <a:gd name="T71" fmla="*/ 8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1012">
                  <a:moveTo>
                    <a:pt x="169" y="81"/>
                  </a:moveTo>
                  <a:lnTo>
                    <a:pt x="238" y="18"/>
                  </a:lnTo>
                  <a:lnTo>
                    <a:pt x="313" y="0"/>
                  </a:lnTo>
                  <a:lnTo>
                    <a:pt x="364" y="18"/>
                  </a:lnTo>
                  <a:lnTo>
                    <a:pt x="370" y="57"/>
                  </a:lnTo>
                  <a:lnTo>
                    <a:pt x="327" y="137"/>
                  </a:lnTo>
                  <a:lnTo>
                    <a:pt x="270" y="137"/>
                  </a:lnTo>
                  <a:lnTo>
                    <a:pt x="213" y="174"/>
                  </a:lnTo>
                  <a:lnTo>
                    <a:pt x="137" y="281"/>
                  </a:lnTo>
                  <a:lnTo>
                    <a:pt x="87" y="400"/>
                  </a:lnTo>
                  <a:lnTo>
                    <a:pt x="87" y="449"/>
                  </a:lnTo>
                  <a:lnTo>
                    <a:pt x="119" y="506"/>
                  </a:lnTo>
                  <a:lnTo>
                    <a:pt x="201" y="556"/>
                  </a:lnTo>
                  <a:lnTo>
                    <a:pt x="276" y="600"/>
                  </a:lnTo>
                  <a:lnTo>
                    <a:pt x="358" y="680"/>
                  </a:lnTo>
                  <a:lnTo>
                    <a:pt x="364" y="749"/>
                  </a:lnTo>
                  <a:lnTo>
                    <a:pt x="288" y="794"/>
                  </a:lnTo>
                  <a:lnTo>
                    <a:pt x="233" y="843"/>
                  </a:lnTo>
                  <a:lnTo>
                    <a:pt x="213" y="886"/>
                  </a:lnTo>
                  <a:lnTo>
                    <a:pt x="226" y="931"/>
                  </a:lnTo>
                  <a:lnTo>
                    <a:pt x="201" y="993"/>
                  </a:lnTo>
                  <a:lnTo>
                    <a:pt x="163" y="1012"/>
                  </a:lnTo>
                  <a:lnTo>
                    <a:pt x="144" y="1000"/>
                  </a:lnTo>
                  <a:lnTo>
                    <a:pt x="151" y="893"/>
                  </a:lnTo>
                  <a:lnTo>
                    <a:pt x="188" y="818"/>
                  </a:lnTo>
                  <a:lnTo>
                    <a:pt x="258" y="756"/>
                  </a:lnTo>
                  <a:lnTo>
                    <a:pt x="295" y="737"/>
                  </a:lnTo>
                  <a:lnTo>
                    <a:pt x="263" y="643"/>
                  </a:lnTo>
                  <a:lnTo>
                    <a:pt x="208" y="606"/>
                  </a:lnTo>
                  <a:lnTo>
                    <a:pt x="107" y="568"/>
                  </a:lnTo>
                  <a:lnTo>
                    <a:pt x="37" y="512"/>
                  </a:lnTo>
                  <a:lnTo>
                    <a:pt x="0" y="425"/>
                  </a:lnTo>
                  <a:lnTo>
                    <a:pt x="25" y="343"/>
                  </a:lnTo>
                  <a:lnTo>
                    <a:pt x="94" y="218"/>
                  </a:lnTo>
                  <a:lnTo>
                    <a:pt x="151" y="119"/>
                  </a:lnTo>
                  <a:lnTo>
                    <a:pt x="169" y="81"/>
                  </a:lnTo>
                  <a:close/>
                </a:path>
              </a:pathLst>
            </a:custGeom>
            <a:solidFill>
              <a:srgbClr val="000000"/>
            </a:solidFill>
            <a:ln w="9525">
              <a:solidFill>
                <a:srgbClr val="0B002E"/>
              </a:solidFill>
              <a:round/>
              <a:headEnd/>
              <a:tailEnd/>
            </a:ln>
          </p:spPr>
          <p:txBody>
            <a:bodyPr/>
            <a:lstStyle/>
            <a:p>
              <a:endParaRPr lang="fr-FR" dirty="0"/>
            </a:p>
          </p:txBody>
        </p:sp>
        <p:sp>
          <p:nvSpPr>
            <p:cNvPr id="669754" name="Freeform 58"/>
            <p:cNvSpPr>
              <a:spLocks noChangeAspect="1"/>
            </p:cNvSpPr>
            <p:nvPr/>
          </p:nvSpPr>
          <p:spPr bwMode="auto">
            <a:xfrm flipH="1">
              <a:off x="5361" y="2751"/>
              <a:ext cx="120" cy="190"/>
            </a:xfrm>
            <a:custGeom>
              <a:avLst/>
              <a:gdLst>
                <a:gd name="T0" fmla="*/ 31 w 387"/>
                <a:gd name="T1" fmla="*/ 37 h 905"/>
                <a:gd name="T2" fmla="*/ 94 w 387"/>
                <a:gd name="T3" fmla="*/ 6 h 905"/>
                <a:gd name="T4" fmla="*/ 144 w 387"/>
                <a:gd name="T5" fmla="*/ 0 h 905"/>
                <a:gd name="T6" fmla="*/ 231 w 387"/>
                <a:gd name="T7" fmla="*/ 56 h 905"/>
                <a:gd name="T8" fmla="*/ 281 w 387"/>
                <a:gd name="T9" fmla="*/ 113 h 905"/>
                <a:gd name="T10" fmla="*/ 320 w 387"/>
                <a:gd name="T11" fmla="*/ 193 h 905"/>
                <a:gd name="T12" fmla="*/ 350 w 387"/>
                <a:gd name="T13" fmla="*/ 299 h 905"/>
                <a:gd name="T14" fmla="*/ 382 w 387"/>
                <a:gd name="T15" fmla="*/ 461 h 905"/>
                <a:gd name="T16" fmla="*/ 387 w 387"/>
                <a:gd name="T17" fmla="*/ 642 h 905"/>
                <a:gd name="T18" fmla="*/ 369 w 387"/>
                <a:gd name="T19" fmla="*/ 761 h 905"/>
                <a:gd name="T20" fmla="*/ 338 w 387"/>
                <a:gd name="T21" fmla="*/ 817 h 905"/>
                <a:gd name="T22" fmla="*/ 256 w 387"/>
                <a:gd name="T23" fmla="*/ 874 h 905"/>
                <a:gd name="T24" fmla="*/ 169 w 387"/>
                <a:gd name="T25" fmla="*/ 905 h 905"/>
                <a:gd name="T26" fmla="*/ 113 w 387"/>
                <a:gd name="T27" fmla="*/ 905 h 905"/>
                <a:gd name="T28" fmla="*/ 63 w 387"/>
                <a:gd name="T29" fmla="*/ 892 h 905"/>
                <a:gd name="T30" fmla="*/ 31 w 387"/>
                <a:gd name="T31" fmla="*/ 817 h 905"/>
                <a:gd name="T32" fmla="*/ 20 w 387"/>
                <a:gd name="T33" fmla="*/ 724 h 905"/>
                <a:gd name="T34" fmla="*/ 45 w 387"/>
                <a:gd name="T35" fmla="*/ 661 h 905"/>
                <a:gd name="T36" fmla="*/ 75 w 387"/>
                <a:gd name="T37" fmla="*/ 605 h 905"/>
                <a:gd name="T38" fmla="*/ 68 w 387"/>
                <a:gd name="T39" fmla="*/ 530 h 905"/>
                <a:gd name="T40" fmla="*/ 57 w 387"/>
                <a:gd name="T41" fmla="*/ 436 h 905"/>
                <a:gd name="T42" fmla="*/ 31 w 387"/>
                <a:gd name="T43" fmla="*/ 342 h 905"/>
                <a:gd name="T44" fmla="*/ 0 w 387"/>
                <a:gd name="T45" fmla="*/ 243 h 905"/>
                <a:gd name="T46" fmla="*/ 0 w 387"/>
                <a:gd name="T47" fmla="*/ 168 h 905"/>
                <a:gd name="T48" fmla="*/ 20 w 387"/>
                <a:gd name="T49" fmla="*/ 88 h 905"/>
                <a:gd name="T50" fmla="*/ 31 w 387"/>
                <a:gd name="T51" fmla="*/ 3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905">
                  <a:moveTo>
                    <a:pt x="31" y="37"/>
                  </a:moveTo>
                  <a:lnTo>
                    <a:pt x="94" y="6"/>
                  </a:lnTo>
                  <a:lnTo>
                    <a:pt x="144" y="0"/>
                  </a:lnTo>
                  <a:lnTo>
                    <a:pt x="231" y="56"/>
                  </a:lnTo>
                  <a:lnTo>
                    <a:pt x="281" y="113"/>
                  </a:lnTo>
                  <a:lnTo>
                    <a:pt x="320" y="193"/>
                  </a:lnTo>
                  <a:lnTo>
                    <a:pt x="350" y="299"/>
                  </a:lnTo>
                  <a:lnTo>
                    <a:pt x="382" y="461"/>
                  </a:lnTo>
                  <a:lnTo>
                    <a:pt x="387" y="642"/>
                  </a:lnTo>
                  <a:lnTo>
                    <a:pt x="369" y="761"/>
                  </a:lnTo>
                  <a:lnTo>
                    <a:pt x="338" y="817"/>
                  </a:lnTo>
                  <a:lnTo>
                    <a:pt x="256" y="874"/>
                  </a:lnTo>
                  <a:lnTo>
                    <a:pt x="169" y="905"/>
                  </a:lnTo>
                  <a:lnTo>
                    <a:pt x="113" y="905"/>
                  </a:lnTo>
                  <a:lnTo>
                    <a:pt x="63" y="892"/>
                  </a:lnTo>
                  <a:lnTo>
                    <a:pt x="31" y="817"/>
                  </a:lnTo>
                  <a:lnTo>
                    <a:pt x="20" y="724"/>
                  </a:lnTo>
                  <a:lnTo>
                    <a:pt x="45" y="661"/>
                  </a:lnTo>
                  <a:lnTo>
                    <a:pt x="75" y="605"/>
                  </a:lnTo>
                  <a:lnTo>
                    <a:pt x="68" y="530"/>
                  </a:lnTo>
                  <a:lnTo>
                    <a:pt x="57" y="436"/>
                  </a:lnTo>
                  <a:lnTo>
                    <a:pt x="31" y="342"/>
                  </a:lnTo>
                  <a:lnTo>
                    <a:pt x="0" y="243"/>
                  </a:lnTo>
                  <a:lnTo>
                    <a:pt x="0" y="168"/>
                  </a:lnTo>
                  <a:lnTo>
                    <a:pt x="20" y="88"/>
                  </a:lnTo>
                  <a:lnTo>
                    <a:pt x="31" y="37"/>
                  </a:lnTo>
                  <a:close/>
                </a:path>
              </a:pathLst>
            </a:custGeom>
            <a:solidFill>
              <a:srgbClr val="000000"/>
            </a:solidFill>
            <a:ln w="9525">
              <a:solidFill>
                <a:srgbClr val="0B002E"/>
              </a:solidFill>
              <a:round/>
              <a:headEnd/>
              <a:tailEnd/>
            </a:ln>
          </p:spPr>
          <p:txBody>
            <a:bodyPr/>
            <a:lstStyle/>
            <a:p>
              <a:endParaRPr lang="fr-FR" dirty="0"/>
            </a:p>
          </p:txBody>
        </p:sp>
        <p:sp>
          <p:nvSpPr>
            <p:cNvPr id="669755" name="Freeform 59"/>
            <p:cNvSpPr>
              <a:spLocks noChangeAspect="1"/>
            </p:cNvSpPr>
            <p:nvPr/>
          </p:nvSpPr>
          <p:spPr bwMode="auto">
            <a:xfrm flipH="1">
              <a:off x="5255" y="2902"/>
              <a:ext cx="157" cy="243"/>
            </a:xfrm>
            <a:custGeom>
              <a:avLst/>
              <a:gdLst>
                <a:gd name="T0" fmla="*/ 0 w 505"/>
                <a:gd name="T1" fmla="*/ 100 h 1160"/>
                <a:gd name="T2" fmla="*/ 0 w 505"/>
                <a:gd name="T3" fmla="*/ 50 h 1160"/>
                <a:gd name="T4" fmla="*/ 44 w 505"/>
                <a:gd name="T5" fmla="*/ 0 h 1160"/>
                <a:gd name="T6" fmla="*/ 75 w 505"/>
                <a:gd name="T7" fmla="*/ 18 h 1160"/>
                <a:gd name="T8" fmla="*/ 225 w 505"/>
                <a:gd name="T9" fmla="*/ 218 h 1160"/>
                <a:gd name="T10" fmla="*/ 299 w 505"/>
                <a:gd name="T11" fmla="*/ 330 h 1160"/>
                <a:gd name="T12" fmla="*/ 319 w 505"/>
                <a:gd name="T13" fmla="*/ 431 h 1160"/>
                <a:gd name="T14" fmla="*/ 324 w 505"/>
                <a:gd name="T15" fmla="*/ 536 h 1160"/>
                <a:gd name="T16" fmla="*/ 312 w 505"/>
                <a:gd name="T17" fmla="*/ 680 h 1160"/>
                <a:gd name="T18" fmla="*/ 268 w 505"/>
                <a:gd name="T19" fmla="*/ 836 h 1160"/>
                <a:gd name="T20" fmla="*/ 225 w 505"/>
                <a:gd name="T21" fmla="*/ 929 h 1160"/>
                <a:gd name="T22" fmla="*/ 206 w 505"/>
                <a:gd name="T23" fmla="*/ 1022 h 1160"/>
                <a:gd name="T24" fmla="*/ 212 w 505"/>
                <a:gd name="T25" fmla="*/ 1066 h 1160"/>
                <a:gd name="T26" fmla="*/ 237 w 505"/>
                <a:gd name="T27" fmla="*/ 1079 h 1160"/>
                <a:gd name="T28" fmla="*/ 386 w 505"/>
                <a:gd name="T29" fmla="*/ 1073 h 1160"/>
                <a:gd name="T30" fmla="*/ 487 w 505"/>
                <a:gd name="T31" fmla="*/ 1091 h 1160"/>
                <a:gd name="T32" fmla="*/ 505 w 505"/>
                <a:gd name="T33" fmla="*/ 1116 h 1160"/>
                <a:gd name="T34" fmla="*/ 505 w 505"/>
                <a:gd name="T35" fmla="*/ 1135 h 1160"/>
                <a:gd name="T36" fmla="*/ 424 w 505"/>
                <a:gd name="T37" fmla="*/ 1160 h 1160"/>
                <a:gd name="T38" fmla="*/ 406 w 505"/>
                <a:gd name="T39" fmla="*/ 1153 h 1160"/>
                <a:gd name="T40" fmla="*/ 337 w 505"/>
                <a:gd name="T41" fmla="*/ 1123 h 1160"/>
                <a:gd name="T42" fmla="*/ 268 w 505"/>
                <a:gd name="T43" fmla="*/ 1123 h 1160"/>
                <a:gd name="T44" fmla="*/ 175 w 505"/>
                <a:gd name="T45" fmla="*/ 1123 h 1160"/>
                <a:gd name="T46" fmla="*/ 143 w 505"/>
                <a:gd name="T47" fmla="*/ 1128 h 1160"/>
                <a:gd name="T48" fmla="*/ 131 w 505"/>
                <a:gd name="T49" fmla="*/ 1104 h 1160"/>
                <a:gd name="T50" fmla="*/ 131 w 505"/>
                <a:gd name="T51" fmla="*/ 1066 h 1160"/>
                <a:gd name="T52" fmla="*/ 163 w 505"/>
                <a:gd name="T53" fmla="*/ 948 h 1160"/>
                <a:gd name="T54" fmla="*/ 218 w 505"/>
                <a:gd name="T55" fmla="*/ 823 h 1160"/>
                <a:gd name="T56" fmla="*/ 255 w 505"/>
                <a:gd name="T57" fmla="*/ 699 h 1160"/>
                <a:gd name="T58" fmla="*/ 262 w 505"/>
                <a:gd name="T59" fmla="*/ 605 h 1160"/>
                <a:gd name="T60" fmla="*/ 255 w 505"/>
                <a:gd name="T61" fmla="*/ 474 h 1160"/>
                <a:gd name="T62" fmla="*/ 230 w 505"/>
                <a:gd name="T63" fmla="*/ 399 h 1160"/>
                <a:gd name="T64" fmla="*/ 168 w 505"/>
                <a:gd name="T65" fmla="*/ 305 h 1160"/>
                <a:gd name="T66" fmla="*/ 81 w 505"/>
                <a:gd name="T67" fmla="*/ 218 h 1160"/>
                <a:gd name="T68" fmla="*/ 19 w 505"/>
                <a:gd name="T69" fmla="*/ 168 h 1160"/>
                <a:gd name="T70" fmla="*/ 0 w 505"/>
                <a:gd name="T71" fmla="*/ 137 h 1160"/>
                <a:gd name="T72" fmla="*/ 0 w 505"/>
                <a:gd name="T73" fmla="*/ 10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5" h="1160">
                  <a:moveTo>
                    <a:pt x="0" y="100"/>
                  </a:moveTo>
                  <a:lnTo>
                    <a:pt x="0" y="50"/>
                  </a:lnTo>
                  <a:lnTo>
                    <a:pt x="44" y="0"/>
                  </a:lnTo>
                  <a:lnTo>
                    <a:pt x="75" y="18"/>
                  </a:lnTo>
                  <a:lnTo>
                    <a:pt x="225" y="218"/>
                  </a:lnTo>
                  <a:lnTo>
                    <a:pt x="299" y="330"/>
                  </a:lnTo>
                  <a:lnTo>
                    <a:pt x="319" y="431"/>
                  </a:lnTo>
                  <a:lnTo>
                    <a:pt x="324" y="536"/>
                  </a:lnTo>
                  <a:lnTo>
                    <a:pt x="312" y="680"/>
                  </a:lnTo>
                  <a:lnTo>
                    <a:pt x="268" y="836"/>
                  </a:lnTo>
                  <a:lnTo>
                    <a:pt x="225" y="929"/>
                  </a:lnTo>
                  <a:lnTo>
                    <a:pt x="206" y="1022"/>
                  </a:lnTo>
                  <a:lnTo>
                    <a:pt x="212" y="1066"/>
                  </a:lnTo>
                  <a:lnTo>
                    <a:pt x="237" y="1079"/>
                  </a:lnTo>
                  <a:lnTo>
                    <a:pt x="386" y="1073"/>
                  </a:lnTo>
                  <a:lnTo>
                    <a:pt x="487" y="1091"/>
                  </a:lnTo>
                  <a:lnTo>
                    <a:pt x="505" y="1116"/>
                  </a:lnTo>
                  <a:lnTo>
                    <a:pt x="505" y="1135"/>
                  </a:lnTo>
                  <a:lnTo>
                    <a:pt x="424" y="1160"/>
                  </a:lnTo>
                  <a:lnTo>
                    <a:pt x="406" y="1153"/>
                  </a:lnTo>
                  <a:lnTo>
                    <a:pt x="337" y="1123"/>
                  </a:lnTo>
                  <a:lnTo>
                    <a:pt x="268" y="1123"/>
                  </a:lnTo>
                  <a:lnTo>
                    <a:pt x="175" y="1123"/>
                  </a:lnTo>
                  <a:lnTo>
                    <a:pt x="143" y="1128"/>
                  </a:lnTo>
                  <a:lnTo>
                    <a:pt x="131" y="1104"/>
                  </a:lnTo>
                  <a:lnTo>
                    <a:pt x="131" y="1066"/>
                  </a:lnTo>
                  <a:lnTo>
                    <a:pt x="163" y="948"/>
                  </a:lnTo>
                  <a:lnTo>
                    <a:pt x="218" y="823"/>
                  </a:lnTo>
                  <a:lnTo>
                    <a:pt x="255" y="699"/>
                  </a:lnTo>
                  <a:lnTo>
                    <a:pt x="262" y="605"/>
                  </a:lnTo>
                  <a:lnTo>
                    <a:pt x="255" y="474"/>
                  </a:lnTo>
                  <a:lnTo>
                    <a:pt x="230" y="399"/>
                  </a:lnTo>
                  <a:lnTo>
                    <a:pt x="168" y="305"/>
                  </a:lnTo>
                  <a:lnTo>
                    <a:pt x="81" y="218"/>
                  </a:lnTo>
                  <a:lnTo>
                    <a:pt x="19" y="168"/>
                  </a:lnTo>
                  <a:lnTo>
                    <a:pt x="0" y="137"/>
                  </a:lnTo>
                  <a:lnTo>
                    <a:pt x="0" y="100"/>
                  </a:lnTo>
                  <a:close/>
                </a:path>
              </a:pathLst>
            </a:custGeom>
            <a:solidFill>
              <a:srgbClr val="000000"/>
            </a:solidFill>
            <a:ln w="9525">
              <a:solidFill>
                <a:srgbClr val="0B002E"/>
              </a:solidFill>
              <a:round/>
              <a:headEnd/>
              <a:tailEnd/>
            </a:ln>
          </p:spPr>
          <p:txBody>
            <a:bodyPr/>
            <a:lstStyle/>
            <a:p>
              <a:endParaRPr lang="fr-FR" dirty="0"/>
            </a:p>
          </p:txBody>
        </p:sp>
        <p:sp>
          <p:nvSpPr>
            <p:cNvPr id="669756" name="Freeform 60"/>
            <p:cNvSpPr>
              <a:spLocks noChangeAspect="1"/>
            </p:cNvSpPr>
            <p:nvPr/>
          </p:nvSpPr>
          <p:spPr bwMode="auto">
            <a:xfrm flipH="1">
              <a:off x="5422" y="2916"/>
              <a:ext cx="131" cy="259"/>
            </a:xfrm>
            <a:custGeom>
              <a:avLst/>
              <a:gdLst>
                <a:gd name="T0" fmla="*/ 300 w 424"/>
                <a:gd name="T1" fmla="*/ 31 h 1241"/>
                <a:gd name="T2" fmla="*/ 337 w 424"/>
                <a:gd name="T3" fmla="*/ 0 h 1241"/>
                <a:gd name="T4" fmla="*/ 413 w 424"/>
                <a:gd name="T5" fmla="*/ 0 h 1241"/>
                <a:gd name="T6" fmla="*/ 424 w 424"/>
                <a:gd name="T7" fmla="*/ 37 h 1241"/>
                <a:gd name="T8" fmla="*/ 413 w 424"/>
                <a:gd name="T9" fmla="*/ 136 h 1241"/>
                <a:gd name="T10" fmla="*/ 344 w 424"/>
                <a:gd name="T11" fmla="*/ 262 h 1241"/>
                <a:gd name="T12" fmla="*/ 313 w 424"/>
                <a:gd name="T13" fmla="*/ 398 h 1241"/>
                <a:gd name="T14" fmla="*/ 300 w 424"/>
                <a:gd name="T15" fmla="*/ 567 h 1241"/>
                <a:gd name="T16" fmla="*/ 344 w 424"/>
                <a:gd name="T17" fmla="*/ 760 h 1241"/>
                <a:gd name="T18" fmla="*/ 401 w 424"/>
                <a:gd name="T19" fmla="*/ 947 h 1241"/>
                <a:gd name="T20" fmla="*/ 406 w 424"/>
                <a:gd name="T21" fmla="*/ 1021 h 1241"/>
                <a:gd name="T22" fmla="*/ 381 w 424"/>
                <a:gd name="T23" fmla="*/ 1047 h 1241"/>
                <a:gd name="T24" fmla="*/ 294 w 424"/>
                <a:gd name="T25" fmla="*/ 1047 h 1241"/>
                <a:gd name="T26" fmla="*/ 206 w 424"/>
                <a:gd name="T27" fmla="*/ 1078 h 1241"/>
                <a:gd name="T28" fmla="*/ 151 w 424"/>
                <a:gd name="T29" fmla="*/ 1159 h 1241"/>
                <a:gd name="T30" fmla="*/ 101 w 424"/>
                <a:gd name="T31" fmla="*/ 1234 h 1241"/>
                <a:gd name="T32" fmla="*/ 75 w 424"/>
                <a:gd name="T33" fmla="*/ 1241 h 1241"/>
                <a:gd name="T34" fmla="*/ 0 w 424"/>
                <a:gd name="T35" fmla="*/ 1196 h 1241"/>
                <a:gd name="T36" fmla="*/ 0 w 424"/>
                <a:gd name="T37" fmla="*/ 1165 h 1241"/>
                <a:gd name="T38" fmla="*/ 101 w 424"/>
                <a:gd name="T39" fmla="*/ 1078 h 1241"/>
                <a:gd name="T40" fmla="*/ 220 w 424"/>
                <a:gd name="T41" fmla="*/ 1021 h 1241"/>
                <a:gd name="T42" fmla="*/ 313 w 424"/>
                <a:gd name="T43" fmla="*/ 991 h 1241"/>
                <a:gd name="T44" fmla="*/ 332 w 424"/>
                <a:gd name="T45" fmla="*/ 978 h 1241"/>
                <a:gd name="T46" fmla="*/ 325 w 424"/>
                <a:gd name="T47" fmla="*/ 922 h 1241"/>
                <a:gd name="T48" fmla="*/ 294 w 424"/>
                <a:gd name="T49" fmla="*/ 785 h 1241"/>
                <a:gd name="T50" fmla="*/ 257 w 424"/>
                <a:gd name="T51" fmla="*/ 629 h 1241"/>
                <a:gd name="T52" fmla="*/ 238 w 424"/>
                <a:gd name="T53" fmla="*/ 549 h 1241"/>
                <a:gd name="T54" fmla="*/ 231 w 424"/>
                <a:gd name="T55" fmla="*/ 455 h 1241"/>
                <a:gd name="T56" fmla="*/ 245 w 424"/>
                <a:gd name="T57" fmla="*/ 349 h 1241"/>
                <a:gd name="T58" fmla="*/ 268 w 424"/>
                <a:gd name="T59" fmla="*/ 175 h 1241"/>
                <a:gd name="T60" fmla="*/ 300 w 424"/>
                <a:gd name="T61" fmla="*/ 3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4" h="1241">
                  <a:moveTo>
                    <a:pt x="300" y="31"/>
                  </a:moveTo>
                  <a:lnTo>
                    <a:pt x="337" y="0"/>
                  </a:lnTo>
                  <a:lnTo>
                    <a:pt x="413" y="0"/>
                  </a:lnTo>
                  <a:lnTo>
                    <a:pt x="424" y="37"/>
                  </a:lnTo>
                  <a:lnTo>
                    <a:pt x="413" y="136"/>
                  </a:lnTo>
                  <a:lnTo>
                    <a:pt x="344" y="262"/>
                  </a:lnTo>
                  <a:lnTo>
                    <a:pt x="313" y="398"/>
                  </a:lnTo>
                  <a:lnTo>
                    <a:pt x="300" y="567"/>
                  </a:lnTo>
                  <a:lnTo>
                    <a:pt x="344" y="760"/>
                  </a:lnTo>
                  <a:lnTo>
                    <a:pt x="401" y="947"/>
                  </a:lnTo>
                  <a:lnTo>
                    <a:pt x="406" y="1021"/>
                  </a:lnTo>
                  <a:lnTo>
                    <a:pt x="381" y="1047"/>
                  </a:lnTo>
                  <a:lnTo>
                    <a:pt x="294" y="1047"/>
                  </a:lnTo>
                  <a:lnTo>
                    <a:pt x="206" y="1078"/>
                  </a:lnTo>
                  <a:lnTo>
                    <a:pt x="151" y="1159"/>
                  </a:lnTo>
                  <a:lnTo>
                    <a:pt x="101" y="1234"/>
                  </a:lnTo>
                  <a:lnTo>
                    <a:pt x="75" y="1241"/>
                  </a:lnTo>
                  <a:lnTo>
                    <a:pt x="0" y="1196"/>
                  </a:lnTo>
                  <a:lnTo>
                    <a:pt x="0" y="1165"/>
                  </a:lnTo>
                  <a:lnTo>
                    <a:pt x="101" y="1078"/>
                  </a:lnTo>
                  <a:lnTo>
                    <a:pt x="220" y="1021"/>
                  </a:lnTo>
                  <a:lnTo>
                    <a:pt x="313" y="991"/>
                  </a:lnTo>
                  <a:lnTo>
                    <a:pt x="332" y="978"/>
                  </a:lnTo>
                  <a:lnTo>
                    <a:pt x="325" y="922"/>
                  </a:lnTo>
                  <a:lnTo>
                    <a:pt x="294" y="785"/>
                  </a:lnTo>
                  <a:lnTo>
                    <a:pt x="257" y="629"/>
                  </a:lnTo>
                  <a:lnTo>
                    <a:pt x="238" y="549"/>
                  </a:lnTo>
                  <a:lnTo>
                    <a:pt x="231" y="455"/>
                  </a:lnTo>
                  <a:lnTo>
                    <a:pt x="245" y="349"/>
                  </a:lnTo>
                  <a:lnTo>
                    <a:pt x="268" y="175"/>
                  </a:lnTo>
                  <a:lnTo>
                    <a:pt x="300" y="31"/>
                  </a:lnTo>
                  <a:close/>
                </a:path>
              </a:pathLst>
            </a:custGeom>
            <a:solidFill>
              <a:srgbClr val="000000"/>
            </a:solidFill>
            <a:ln w="9525">
              <a:solidFill>
                <a:srgbClr val="0B002E"/>
              </a:solidFill>
              <a:round/>
              <a:headEnd/>
              <a:tailEnd/>
            </a:ln>
          </p:spPr>
          <p:txBody>
            <a:bodyPr/>
            <a:lstStyle/>
            <a:p>
              <a:endParaRPr lang="fr-FR" dirty="0"/>
            </a:p>
          </p:txBody>
        </p:sp>
      </p:grpSp>
      <p:grpSp>
        <p:nvGrpSpPr>
          <p:cNvPr id="669757" name="Group 61"/>
          <p:cNvGrpSpPr>
            <a:grpSpLocks/>
          </p:cNvGrpSpPr>
          <p:nvPr/>
        </p:nvGrpSpPr>
        <p:grpSpPr bwMode="auto">
          <a:xfrm rot="-1887558">
            <a:off x="9702801" y="4040188"/>
            <a:ext cx="525463" cy="404812"/>
            <a:chOff x="5240" y="2492"/>
            <a:chExt cx="330" cy="256"/>
          </a:xfrm>
        </p:grpSpPr>
        <p:sp>
          <p:nvSpPr>
            <p:cNvPr id="669758" name="Freeform 62"/>
            <p:cNvSpPr>
              <a:spLocks noChangeAspect="1"/>
            </p:cNvSpPr>
            <p:nvPr/>
          </p:nvSpPr>
          <p:spPr bwMode="auto">
            <a:xfrm flipH="1">
              <a:off x="5421" y="2612"/>
              <a:ext cx="149" cy="136"/>
            </a:xfrm>
            <a:custGeom>
              <a:avLst/>
              <a:gdLst>
                <a:gd name="T0" fmla="*/ 317 w 480"/>
                <a:gd name="T1" fmla="*/ 163 h 650"/>
                <a:gd name="T2" fmla="*/ 280 w 480"/>
                <a:gd name="T3" fmla="*/ 94 h 650"/>
                <a:gd name="T4" fmla="*/ 211 w 480"/>
                <a:gd name="T5" fmla="*/ 50 h 650"/>
                <a:gd name="T6" fmla="*/ 143 w 480"/>
                <a:gd name="T7" fmla="*/ 44 h 650"/>
                <a:gd name="T8" fmla="*/ 74 w 480"/>
                <a:gd name="T9" fmla="*/ 69 h 650"/>
                <a:gd name="T10" fmla="*/ 24 w 480"/>
                <a:gd name="T11" fmla="*/ 138 h 650"/>
                <a:gd name="T12" fmla="*/ 0 w 480"/>
                <a:gd name="T13" fmla="*/ 257 h 650"/>
                <a:gd name="T14" fmla="*/ 18 w 480"/>
                <a:gd name="T15" fmla="*/ 401 h 650"/>
                <a:gd name="T16" fmla="*/ 62 w 480"/>
                <a:gd name="T17" fmla="*/ 525 h 650"/>
                <a:gd name="T18" fmla="*/ 118 w 480"/>
                <a:gd name="T19" fmla="*/ 593 h 650"/>
                <a:gd name="T20" fmla="*/ 193 w 480"/>
                <a:gd name="T21" fmla="*/ 638 h 650"/>
                <a:gd name="T22" fmla="*/ 262 w 480"/>
                <a:gd name="T23" fmla="*/ 650 h 650"/>
                <a:gd name="T24" fmla="*/ 349 w 480"/>
                <a:gd name="T25" fmla="*/ 618 h 650"/>
                <a:gd name="T26" fmla="*/ 379 w 480"/>
                <a:gd name="T27" fmla="*/ 563 h 650"/>
                <a:gd name="T28" fmla="*/ 398 w 480"/>
                <a:gd name="T29" fmla="*/ 463 h 650"/>
                <a:gd name="T30" fmla="*/ 392 w 480"/>
                <a:gd name="T31" fmla="*/ 332 h 650"/>
                <a:gd name="T32" fmla="*/ 361 w 480"/>
                <a:gd name="T33" fmla="*/ 213 h 650"/>
                <a:gd name="T34" fmla="*/ 480 w 480"/>
                <a:gd name="T35" fmla="*/ 57 h 650"/>
                <a:gd name="T36" fmla="*/ 480 w 480"/>
                <a:gd name="T37" fmla="*/ 25 h 650"/>
                <a:gd name="T38" fmla="*/ 455 w 480"/>
                <a:gd name="T39" fmla="*/ 0 h 650"/>
                <a:gd name="T40" fmla="*/ 429 w 480"/>
                <a:gd name="T41" fmla="*/ 12 h 650"/>
                <a:gd name="T42" fmla="*/ 317 w 480"/>
                <a:gd name="T43" fmla="*/ 16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650">
                  <a:moveTo>
                    <a:pt x="317" y="163"/>
                  </a:moveTo>
                  <a:lnTo>
                    <a:pt x="280" y="94"/>
                  </a:lnTo>
                  <a:lnTo>
                    <a:pt x="211" y="50"/>
                  </a:lnTo>
                  <a:lnTo>
                    <a:pt x="143" y="44"/>
                  </a:lnTo>
                  <a:lnTo>
                    <a:pt x="74" y="69"/>
                  </a:lnTo>
                  <a:lnTo>
                    <a:pt x="24" y="138"/>
                  </a:lnTo>
                  <a:lnTo>
                    <a:pt x="0" y="257"/>
                  </a:lnTo>
                  <a:lnTo>
                    <a:pt x="18" y="401"/>
                  </a:lnTo>
                  <a:lnTo>
                    <a:pt x="62" y="525"/>
                  </a:lnTo>
                  <a:lnTo>
                    <a:pt x="118" y="593"/>
                  </a:lnTo>
                  <a:lnTo>
                    <a:pt x="193" y="638"/>
                  </a:lnTo>
                  <a:lnTo>
                    <a:pt x="262" y="650"/>
                  </a:lnTo>
                  <a:lnTo>
                    <a:pt x="349" y="618"/>
                  </a:lnTo>
                  <a:lnTo>
                    <a:pt x="379" y="563"/>
                  </a:lnTo>
                  <a:lnTo>
                    <a:pt x="398" y="463"/>
                  </a:lnTo>
                  <a:lnTo>
                    <a:pt x="392" y="332"/>
                  </a:lnTo>
                  <a:lnTo>
                    <a:pt x="361" y="213"/>
                  </a:lnTo>
                  <a:lnTo>
                    <a:pt x="480" y="57"/>
                  </a:lnTo>
                  <a:lnTo>
                    <a:pt x="480" y="25"/>
                  </a:lnTo>
                  <a:lnTo>
                    <a:pt x="455" y="0"/>
                  </a:lnTo>
                  <a:lnTo>
                    <a:pt x="429" y="12"/>
                  </a:lnTo>
                  <a:lnTo>
                    <a:pt x="317" y="163"/>
                  </a:lnTo>
                  <a:close/>
                </a:path>
              </a:pathLst>
            </a:custGeom>
            <a:solidFill>
              <a:srgbClr val="000000"/>
            </a:solidFill>
            <a:ln w="9525">
              <a:solidFill>
                <a:srgbClr val="0B002E"/>
              </a:solidFill>
              <a:round/>
              <a:headEnd/>
              <a:tailEnd/>
            </a:ln>
          </p:spPr>
          <p:txBody>
            <a:bodyPr/>
            <a:lstStyle/>
            <a:p>
              <a:endParaRPr lang="fr-FR" dirty="0"/>
            </a:p>
          </p:txBody>
        </p:sp>
        <p:sp>
          <p:nvSpPr>
            <p:cNvPr id="669759" name="Freeform 63"/>
            <p:cNvSpPr>
              <a:spLocks noChangeAspect="1"/>
            </p:cNvSpPr>
            <p:nvPr/>
          </p:nvSpPr>
          <p:spPr bwMode="auto">
            <a:xfrm flipH="1">
              <a:off x="5240" y="2492"/>
              <a:ext cx="194" cy="235"/>
            </a:xfrm>
            <a:custGeom>
              <a:avLst/>
              <a:gdLst>
                <a:gd name="T0" fmla="*/ 63 w 630"/>
                <a:gd name="T1" fmla="*/ 1121 h 1121"/>
                <a:gd name="T2" fmla="*/ 12 w 630"/>
                <a:gd name="T3" fmla="*/ 1108 h 1121"/>
                <a:gd name="T4" fmla="*/ 0 w 630"/>
                <a:gd name="T5" fmla="*/ 1040 h 1121"/>
                <a:gd name="T6" fmla="*/ 81 w 630"/>
                <a:gd name="T7" fmla="*/ 909 h 1121"/>
                <a:gd name="T8" fmla="*/ 193 w 630"/>
                <a:gd name="T9" fmla="*/ 697 h 1121"/>
                <a:gd name="T10" fmla="*/ 287 w 630"/>
                <a:gd name="T11" fmla="*/ 528 h 1121"/>
                <a:gd name="T12" fmla="*/ 361 w 630"/>
                <a:gd name="T13" fmla="*/ 324 h 1121"/>
                <a:gd name="T14" fmla="*/ 462 w 630"/>
                <a:gd name="T15" fmla="*/ 198 h 1121"/>
                <a:gd name="T16" fmla="*/ 568 w 630"/>
                <a:gd name="T17" fmla="*/ 18 h 1121"/>
                <a:gd name="T18" fmla="*/ 586 w 630"/>
                <a:gd name="T19" fmla="*/ 0 h 1121"/>
                <a:gd name="T20" fmla="*/ 623 w 630"/>
                <a:gd name="T21" fmla="*/ 5 h 1121"/>
                <a:gd name="T22" fmla="*/ 630 w 630"/>
                <a:gd name="T23" fmla="*/ 37 h 1121"/>
                <a:gd name="T24" fmla="*/ 499 w 630"/>
                <a:gd name="T25" fmla="*/ 198 h 1121"/>
                <a:gd name="T26" fmla="*/ 492 w 630"/>
                <a:gd name="T27" fmla="*/ 267 h 1121"/>
                <a:gd name="T28" fmla="*/ 531 w 630"/>
                <a:gd name="T29" fmla="*/ 336 h 1121"/>
                <a:gd name="T30" fmla="*/ 531 w 630"/>
                <a:gd name="T31" fmla="*/ 398 h 1121"/>
                <a:gd name="T32" fmla="*/ 492 w 630"/>
                <a:gd name="T33" fmla="*/ 436 h 1121"/>
                <a:gd name="T34" fmla="*/ 400 w 630"/>
                <a:gd name="T35" fmla="*/ 485 h 1121"/>
                <a:gd name="T36" fmla="*/ 356 w 630"/>
                <a:gd name="T37" fmla="*/ 498 h 1121"/>
                <a:gd name="T38" fmla="*/ 336 w 630"/>
                <a:gd name="T39" fmla="*/ 535 h 1121"/>
                <a:gd name="T40" fmla="*/ 287 w 630"/>
                <a:gd name="T41" fmla="*/ 684 h 1121"/>
                <a:gd name="T42" fmla="*/ 237 w 630"/>
                <a:gd name="T43" fmla="*/ 822 h 1121"/>
                <a:gd name="T44" fmla="*/ 175 w 630"/>
                <a:gd name="T45" fmla="*/ 984 h 1121"/>
                <a:gd name="T46" fmla="*/ 94 w 630"/>
                <a:gd name="T47" fmla="*/ 1121 h 1121"/>
                <a:gd name="T48" fmla="*/ 63 w 630"/>
                <a:gd name="T49"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 h="1121">
                  <a:moveTo>
                    <a:pt x="63" y="1121"/>
                  </a:moveTo>
                  <a:lnTo>
                    <a:pt x="12" y="1108"/>
                  </a:lnTo>
                  <a:lnTo>
                    <a:pt x="0" y="1040"/>
                  </a:lnTo>
                  <a:lnTo>
                    <a:pt x="81" y="909"/>
                  </a:lnTo>
                  <a:lnTo>
                    <a:pt x="193" y="697"/>
                  </a:lnTo>
                  <a:lnTo>
                    <a:pt x="287" y="528"/>
                  </a:lnTo>
                  <a:lnTo>
                    <a:pt x="361" y="324"/>
                  </a:lnTo>
                  <a:lnTo>
                    <a:pt x="462" y="198"/>
                  </a:lnTo>
                  <a:lnTo>
                    <a:pt x="568" y="18"/>
                  </a:lnTo>
                  <a:lnTo>
                    <a:pt x="586" y="0"/>
                  </a:lnTo>
                  <a:lnTo>
                    <a:pt x="623" y="5"/>
                  </a:lnTo>
                  <a:lnTo>
                    <a:pt x="630" y="37"/>
                  </a:lnTo>
                  <a:lnTo>
                    <a:pt x="499" y="198"/>
                  </a:lnTo>
                  <a:lnTo>
                    <a:pt x="492" y="267"/>
                  </a:lnTo>
                  <a:lnTo>
                    <a:pt x="531" y="336"/>
                  </a:lnTo>
                  <a:lnTo>
                    <a:pt x="531" y="398"/>
                  </a:lnTo>
                  <a:lnTo>
                    <a:pt x="492" y="436"/>
                  </a:lnTo>
                  <a:lnTo>
                    <a:pt x="400" y="485"/>
                  </a:lnTo>
                  <a:lnTo>
                    <a:pt x="356" y="498"/>
                  </a:lnTo>
                  <a:lnTo>
                    <a:pt x="336" y="535"/>
                  </a:lnTo>
                  <a:lnTo>
                    <a:pt x="287" y="684"/>
                  </a:lnTo>
                  <a:lnTo>
                    <a:pt x="237" y="822"/>
                  </a:lnTo>
                  <a:lnTo>
                    <a:pt x="175" y="984"/>
                  </a:lnTo>
                  <a:lnTo>
                    <a:pt x="94" y="1121"/>
                  </a:lnTo>
                  <a:lnTo>
                    <a:pt x="63" y="1121"/>
                  </a:lnTo>
                  <a:close/>
                </a:path>
              </a:pathLst>
            </a:custGeom>
            <a:solidFill>
              <a:srgbClr val="000000"/>
            </a:solidFill>
            <a:ln w="9525">
              <a:solidFill>
                <a:srgbClr val="0B002E"/>
              </a:solidFill>
              <a:round/>
              <a:headEnd/>
              <a:tailEnd/>
            </a:ln>
          </p:spPr>
          <p:txBody>
            <a:bodyPr/>
            <a:lstStyle/>
            <a:p>
              <a:endParaRPr lang="fr-FR" dirty="0"/>
            </a:p>
          </p:txBody>
        </p:sp>
      </p:grpSp>
      <p:sp>
        <p:nvSpPr>
          <p:cNvPr id="669760" name="Oval 64"/>
          <p:cNvSpPr>
            <a:spLocks noChangeArrowheads="1"/>
          </p:cNvSpPr>
          <p:nvPr/>
        </p:nvSpPr>
        <p:spPr bwMode="auto">
          <a:xfrm>
            <a:off x="5303838" y="5661025"/>
            <a:ext cx="347662"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69761" name="Oval 65"/>
          <p:cNvSpPr>
            <a:spLocks noChangeArrowheads="1"/>
          </p:cNvSpPr>
          <p:nvPr/>
        </p:nvSpPr>
        <p:spPr bwMode="auto">
          <a:xfrm>
            <a:off x="6816726" y="5661025"/>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69763" name="Rectangle 67"/>
          <p:cNvSpPr>
            <a:spLocks noChangeArrowheads="1"/>
          </p:cNvSpPr>
          <p:nvPr/>
        </p:nvSpPr>
        <p:spPr bwMode="auto">
          <a:xfrm>
            <a:off x="4573589" y="6219826"/>
            <a:ext cx="25368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3" name="Titre 2"/>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17</a:t>
            </a:fld>
            <a:endParaRPr lang="en-US" dirty="0"/>
          </a:p>
        </p:txBody>
      </p:sp>
    </p:spTree>
    <p:custDataLst>
      <p:tags r:id="rId1"/>
    </p:custDataLst>
    <p:extLst>
      <p:ext uri="{BB962C8B-B14F-4D97-AF65-F5344CB8AC3E}">
        <p14:creationId xmlns:p14="http://schemas.microsoft.com/office/powerpoint/2010/main" val="3492446765"/>
      </p:ext>
    </p:extLst>
  </p:cSld>
  <p:clrMapOvr>
    <a:masterClrMapping/>
  </p:clrMapOvr>
  <p:transition advClick="0"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Oval 2"/>
          <p:cNvSpPr>
            <a:spLocks noChangeArrowheads="1"/>
          </p:cNvSpPr>
          <p:nvPr/>
        </p:nvSpPr>
        <p:spPr bwMode="auto">
          <a:xfrm rot="16200000">
            <a:off x="66294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43" name="Oval 3"/>
          <p:cNvSpPr>
            <a:spLocks noChangeArrowheads="1"/>
          </p:cNvSpPr>
          <p:nvPr/>
        </p:nvSpPr>
        <p:spPr bwMode="auto">
          <a:xfrm rot="16200000">
            <a:off x="5867400" y="5484813"/>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44" name="Oval 4"/>
          <p:cNvSpPr>
            <a:spLocks noChangeArrowheads="1"/>
          </p:cNvSpPr>
          <p:nvPr/>
        </p:nvSpPr>
        <p:spPr bwMode="auto">
          <a:xfrm rot="16200000">
            <a:off x="63246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45" name="Oval 5"/>
          <p:cNvSpPr>
            <a:spLocks noChangeArrowheads="1"/>
          </p:cNvSpPr>
          <p:nvPr/>
        </p:nvSpPr>
        <p:spPr bwMode="auto">
          <a:xfrm rot="16200000">
            <a:off x="61722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46" name="Oval 6"/>
          <p:cNvSpPr>
            <a:spLocks noChangeArrowheads="1"/>
          </p:cNvSpPr>
          <p:nvPr/>
        </p:nvSpPr>
        <p:spPr bwMode="auto">
          <a:xfrm rot="16200000">
            <a:off x="61722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47" name="Oval 7"/>
          <p:cNvSpPr>
            <a:spLocks noChangeArrowheads="1"/>
          </p:cNvSpPr>
          <p:nvPr/>
        </p:nvSpPr>
        <p:spPr bwMode="auto">
          <a:xfrm rot="16200000">
            <a:off x="60198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48" name="Oval 8"/>
          <p:cNvSpPr>
            <a:spLocks noChangeArrowheads="1"/>
          </p:cNvSpPr>
          <p:nvPr/>
        </p:nvSpPr>
        <p:spPr bwMode="auto">
          <a:xfrm rot="16200000">
            <a:off x="64770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49" name="Oval 9"/>
          <p:cNvSpPr>
            <a:spLocks noChangeArrowheads="1"/>
          </p:cNvSpPr>
          <p:nvPr/>
        </p:nvSpPr>
        <p:spPr bwMode="auto">
          <a:xfrm rot="16200000">
            <a:off x="58674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0" name="Oval 10"/>
          <p:cNvSpPr>
            <a:spLocks noChangeArrowheads="1"/>
          </p:cNvSpPr>
          <p:nvPr/>
        </p:nvSpPr>
        <p:spPr bwMode="auto">
          <a:xfrm rot="16200000">
            <a:off x="63246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1" name="Oval 11"/>
          <p:cNvSpPr>
            <a:spLocks noChangeArrowheads="1"/>
          </p:cNvSpPr>
          <p:nvPr/>
        </p:nvSpPr>
        <p:spPr bwMode="auto">
          <a:xfrm rot="16200000">
            <a:off x="60198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2" name="Oval 12"/>
          <p:cNvSpPr>
            <a:spLocks noChangeArrowheads="1"/>
          </p:cNvSpPr>
          <p:nvPr/>
        </p:nvSpPr>
        <p:spPr bwMode="auto">
          <a:xfrm rot="16200000">
            <a:off x="61722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3" name="Oval 13"/>
          <p:cNvSpPr>
            <a:spLocks noChangeArrowheads="1"/>
          </p:cNvSpPr>
          <p:nvPr/>
        </p:nvSpPr>
        <p:spPr bwMode="auto">
          <a:xfrm rot="16200000">
            <a:off x="61722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4" name="Oval 14"/>
          <p:cNvSpPr>
            <a:spLocks noChangeArrowheads="1"/>
          </p:cNvSpPr>
          <p:nvPr/>
        </p:nvSpPr>
        <p:spPr bwMode="auto">
          <a:xfrm rot="16200000">
            <a:off x="64770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5" name="Oval 15"/>
          <p:cNvSpPr>
            <a:spLocks noChangeArrowheads="1"/>
          </p:cNvSpPr>
          <p:nvPr/>
        </p:nvSpPr>
        <p:spPr bwMode="auto">
          <a:xfrm rot="16200000">
            <a:off x="63246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6" name="Oval 16"/>
          <p:cNvSpPr>
            <a:spLocks noChangeArrowheads="1"/>
          </p:cNvSpPr>
          <p:nvPr/>
        </p:nvSpPr>
        <p:spPr bwMode="auto">
          <a:xfrm rot="16200000">
            <a:off x="64770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7" name="Oval 17"/>
          <p:cNvSpPr>
            <a:spLocks noChangeArrowheads="1"/>
          </p:cNvSpPr>
          <p:nvPr/>
        </p:nvSpPr>
        <p:spPr bwMode="auto">
          <a:xfrm rot="16200000">
            <a:off x="58674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8" name="Oval 18"/>
          <p:cNvSpPr>
            <a:spLocks noChangeArrowheads="1"/>
          </p:cNvSpPr>
          <p:nvPr/>
        </p:nvSpPr>
        <p:spPr bwMode="auto">
          <a:xfrm rot="16200000">
            <a:off x="60198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59" name="Oval 19"/>
          <p:cNvSpPr>
            <a:spLocks noChangeArrowheads="1"/>
          </p:cNvSpPr>
          <p:nvPr/>
        </p:nvSpPr>
        <p:spPr bwMode="auto">
          <a:xfrm rot="16200000">
            <a:off x="58674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0" name="Oval 20"/>
          <p:cNvSpPr>
            <a:spLocks noChangeArrowheads="1"/>
          </p:cNvSpPr>
          <p:nvPr/>
        </p:nvSpPr>
        <p:spPr bwMode="auto">
          <a:xfrm rot="16200000">
            <a:off x="61714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1" name="Oval 21"/>
          <p:cNvSpPr>
            <a:spLocks noChangeArrowheads="1"/>
          </p:cNvSpPr>
          <p:nvPr/>
        </p:nvSpPr>
        <p:spPr bwMode="auto">
          <a:xfrm rot="16200000">
            <a:off x="60213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2" name="Oval 22"/>
          <p:cNvSpPr>
            <a:spLocks noChangeArrowheads="1"/>
          </p:cNvSpPr>
          <p:nvPr/>
        </p:nvSpPr>
        <p:spPr bwMode="auto">
          <a:xfrm rot="16200000">
            <a:off x="6323806" y="45727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3" name="Oval 23"/>
          <p:cNvSpPr>
            <a:spLocks noChangeArrowheads="1"/>
          </p:cNvSpPr>
          <p:nvPr/>
        </p:nvSpPr>
        <p:spPr bwMode="auto">
          <a:xfrm rot="16200000">
            <a:off x="6477000" y="4419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4" name="Oval 24"/>
          <p:cNvSpPr>
            <a:spLocks noChangeArrowheads="1"/>
          </p:cNvSpPr>
          <p:nvPr/>
        </p:nvSpPr>
        <p:spPr bwMode="auto">
          <a:xfrm rot="16200000">
            <a:off x="6172200" y="4267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5" name="Oval 25"/>
          <p:cNvSpPr>
            <a:spLocks noChangeArrowheads="1"/>
          </p:cNvSpPr>
          <p:nvPr/>
        </p:nvSpPr>
        <p:spPr bwMode="auto">
          <a:xfrm rot="16200000">
            <a:off x="6324600" y="4114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6" name="Oval 26"/>
          <p:cNvSpPr>
            <a:spLocks noChangeArrowheads="1"/>
          </p:cNvSpPr>
          <p:nvPr/>
        </p:nvSpPr>
        <p:spPr bwMode="auto">
          <a:xfrm rot="16200000">
            <a:off x="6019800" y="3962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7" name="Oval 27"/>
          <p:cNvSpPr>
            <a:spLocks noChangeArrowheads="1"/>
          </p:cNvSpPr>
          <p:nvPr/>
        </p:nvSpPr>
        <p:spPr bwMode="auto">
          <a:xfrm rot="16200000">
            <a:off x="6172200" y="3810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8" name="Oval 28"/>
          <p:cNvSpPr>
            <a:spLocks noChangeArrowheads="1"/>
          </p:cNvSpPr>
          <p:nvPr/>
        </p:nvSpPr>
        <p:spPr bwMode="auto">
          <a:xfrm rot="16200000">
            <a:off x="6019800" y="3657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69" name="Oval 29"/>
          <p:cNvSpPr>
            <a:spLocks noChangeArrowheads="1"/>
          </p:cNvSpPr>
          <p:nvPr/>
        </p:nvSpPr>
        <p:spPr bwMode="auto">
          <a:xfrm rot="16200000">
            <a:off x="6323807" y="35044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70" name="Oval 30"/>
          <p:cNvSpPr>
            <a:spLocks noChangeArrowheads="1"/>
          </p:cNvSpPr>
          <p:nvPr/>
        </p:nvSpPr>
        <p:spPr bwMode="auto">
          <a:xfrm rot="16200000">
            <a:off x="6173788" y="33528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5871" name="Oval 31"/>
          <p:cNvSpPr>
            <a:spLocks noChangeArrowheads="1"/>
          </p:cNvSpPr>
          <p:nvPr/>
        </p:nvSpPr>
        <p:spPr bwMode="auto">
          <a:xfrm rot="16200000">
            <a:off x="5714206" y="32011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nvGrpSpPr>
          <p:cNvPr id="675872" name="Group 32"/>
          <p:cNvGrpSpPr>
            <a:grpSpLocks/>
          </p:cNvGrpSpPr>
          <p:nvPr/>
        </p:nvGrpSpPr>
        <p:grpSpPr bwMode="auto">
          <a:xfrm>
            <a:off x="5180013" y="3200400"/>
            <a:ext cx="2133600" cy="2514600"/>
            <a:chOff x="2303" y="864"/>
            <a:chExt cx="1344" cy="2736"/>
          </a:xfrm>
        </p:grpSpPr>
        <p:grpSp>
          <p:nvGrpSpPr>
            <p:cNvPr id="675873" name="Group 33"/>
            <p:cNvGrpSpPr>
              <a:grpSpLocks/>
            </p:cNvGrpSpPr>
            <p:nvPr/>
          </p:nvGrpSpPr>
          <p:grpSpPr bwMode="auto">
            <a:xfrm>
              <a:off x="2495" y="864"/>
              <a:ext cx="961" cy="2736"/>
              <a:chOff x="2495" y="768"/>
              <a:chExt cx="961" cy="2832"/>
            </a:xfrm>
          </p:grpSpPr>
          <p:sp>
            <p:nvSpPr>
              <p:cNvPr id="675874" name="Line 34"/>
              <p:cNvSpPr>
                <a:spLocks noChangeShapeType="1"/>
              </p:cNvSpPr>
              <p:nvPr/>
            </p:nvSpPr>
            <p:spPr bwMode="auto">
              <a:xfrm rot="16200000">
                <a:off x="1560" y="2184"/>
                <a:ext cx="2832"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75" name="Line 35"/>
              <p:cNvSpPr>
                <a:spLocks noChangeShapeType="1"/>
              </p:cNvSpPr>
              <p:nvPr/>
            </p:nvSpPr>
            <p:spPr bwMode="auto">
              <a:xfrm rot="16200000">
                <a:off x="108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76" name="Line 36"/>
              <p:cNvSpPr>
                <a:spLocks noChangeShapeType="1"/>
              </p:cNvSpPr>
              <p:nvPr/>
            </p:nvSpPr>
            <p:spPr bwMode="auto">
              <a:xfrm rot="16200000">
                <a:off x="204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75877" name="Group 37"/>
            <p:cNvGrpSpPr>
              <a:grpSpLocks/>
            </p:cNvGrpSpPr>
            <p:nvPr/>
          </p:nvGrpSpPr>
          <p:grpSpPr bwMode="auto">
            <a:xfrm rot="16200000">
              <a:off x="1631" y="1536"/>
              <a:ext cx="2687" cy="1344"/>
              <a:chOff x="864" y="1488"/>
              <a:chExt cx="4464" cy="1344"/>
            </a:xfrm>
          </p:grpSpPr>
          <p:grpSp>
            <p:nvGrpSpPr>
              <p:cNvPr id="675878" name="Group 38"/>
              <p:cNvGrpSpPr>
                <a:grpSpLocks/>
              </p:cNvGrpSpPr>
              <p:nvPr/>
            </p:nvGrpSpPr>
            <p:grpSpPr bwMode="auto">
              <a:xfrm>
                <a:off x="864" y="2256"/>
                <a:ext cx="4464" cy="576"/>
                <a:chOff x="960" y="2256"/>
                <a:chExt cx="4464" cy="576"/>
              </a:xfrm>
            </p:grpSpPr>
            <p:sp>
              <p:nvSpPr>
                <p:cNvPr id="675879" name="Line 39"/>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0" name="Line 40"/>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1" name="Line 41"/>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2" name="Line 42"/>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3" name="Line 43"/>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4" name="Line 44"/>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5" name="Line 45"/>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75886" name="Group 46"/>
              <p:cNvGrpSpPr>
                <a:grpSpLocks/>
              </p:cNvGrpSpPr>
              <p:nvPr/>
            </p:nvGrpSpPr>
            <p:grpSpPr bwMode="auto">
              <a:xfrm>
                <a:off x="864" y="1488"/>
                <a:ext cx="4464" cy="576"/>
                <a:chOff x="1008" y="1488"/>
                <a:chExt cx="4464" cy="576"/>
              </a:xfrm>
            </p:grpSpPr>
            <p:sp>
              <p:nvSpPr>
                <p:cNvPr id="675887" name="Line 47"/>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8" name="Line 48"/>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89" name="Line 49"/>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90" name="Line 50"/>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91" name="Line 51"/>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92" name="Line 52"/>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5893" name="Line 53"/>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grpSp>
      <p:sp>
        <p:nvSpPr>
          <p:cNvPr id="675894" name="Oval 54"/>
          <p:cNvSpPr>
            <a:spLocks noChangeArrowheads="1"/>
          </p:cNvSpPr>
          <p:nvPr/>
        </p:nvSpPr>
        <p:spPr bwMode="auto">
          <a:xfrm>
            <a:off x="6076951" y="5707063"/>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sp>
        <p:nvSpPr>
          <p:cNvPr id="675895" name="Line 55"/>
          <p:cNvSpPr>
            <a:spLocks noChangeShapeType="1"/>
          </p:cNvSpPr>
          <p:nvPr/>
        </p:nvSpPr>
        <p:spPr bwMode="auto">
          <a:xfrm rot="16200000">
            <a:off x="6248400" y="4494213"/>
            <a:ext cx="0" cy="22860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75896" name="Group 56"/>
          <p:cNvGrpSpPr>
            <a:grpSpLocks/>
          </p:cNvGrpSpPr>
          <p:nvPr/>
        </p:nvGrpSpPr>
        <p:grpSpPr bwMode="auto">
          <a:xfrm>
            <a:off x="9866313" y="4368801"/>
            <a:ext cx="546100" cy="671513"/>
            <a:chOff x="5255" y="2751"/>
            <a:chExt cx="344" cy="424"/>
          </a:xfrm>
        </p:grpSpPr>
        <p:sp>
          <p:nvSpPr>
            <p:cNvPr id="675897" name="Freeform 57"/>
            <p:cNvSpPr>
              <a:spLocks noChangeAspect="1"/>
            </p:cNvSpPr>
            <p:nvPr/>
          </p:nvSpPr>
          <p:spPr bwMode="auto">
            <a:xfrm flipH="1">
              <a:off x="5484" y="2768"/>
              <a:ext cx="115" cy="212"/>
            </a:xfrm>
            <a:custGeom>
              <a:avLst/>
              <a:gdLst>
                <a:gd name="T0" fmla="*/ 169 w 370"/>
                <a:gd name="T1" fmla="*/ 81 h 1012"/>
                <a:gd name="T2" fmla="*/ 238 w 370"/>
                <a:gd name="T3" fmla="*/ 18 h 1012"/>
                <a:gd name="T4" fmla="*/ 313 w 370"/>
                <a:gd name="T5" fmla="*/ 0 h 1012"/>
                <a:gd name="T6" fmla="*/ 364 w 370"/>
                <a:gd name="T7" fmla="*/ 18 h 1012"/>
                <a:gd name="T8" fmla="*/ 370 w 370"/>
                <a:gd name="T9" fmla="*/ 57 h 1012"/>
                <a:gd name="T10" fmla="*/ 327 w 370"/>
                <a:gd name="T11" fmla="*/ 137 h 1012"/>
                <a:gd name="T12" fmla="*/ 270 w 370"/>
                <a:gd name="T13" fmla="*/ 137 h 1012"/>
                <a:gd name="T14" fmla="*/ 213 w 370"/>
                <a:gd name="T15" fmla="*/ 174 h 1012"/>
                <a:gd name="T16" fmla="*/ 137 w 370"/>
                <a:gd name="T17" fmla="*/ 281 h 1012"/>
                <a:gd name="T18" fmla="*/ 87 w 370"/>
                <a:gd name="T19" fmla="*/ 400 h 1012"/>
                <a:gd name="T20" fmla="*/ 87 w 370"/>
                <a:gd name="T21" fmla="*/ 449 h 1012"/>
                <a:gd name="T22" fmla="*/ 119 w 370"/>
                <a:gd name="T23" fmla="*/ 506 h 1012"/>
                <a:gd name="T24" fmla="*/ 201 w 370"/>
                <a:gd name="T25" fmla="*/ 556 h 1012"/>
                <a:gd name="T26" fmla="*/ 276 w 370"/>
                <a:gd name="T27" fmla="*/ 600 h 1012"/>
                <a:gd name="T28" fmla="*/ 358 w 370"/>
                <a:gd name="T29" fmla="*/ 680 h 1012"/>
                <a:gd name="T30" fmla="*/ 364 w 370"/>
                <a:gd name="T31" fmla="*/ 749 h 1012"/>
                <a:gd name="T32" fmla="*/ 288 w 370"/>
                <a:gd name="T33" fmla="*/ 794 h 1012"/>
                <a:gd name="T34" fmla="*/ 233 w 370"/>
                <a:gd name="T35" fmla="*/ 843 h 1012"/>
                <a:gd name="T36" fmla="*/ 213 w 370"/>
                <a:gd name="T37" fmla="*/ 886 h 1012"/>
                <a:gd name="T38" fmla="*/ 226 w 370"/>
                <a:gd name="T39" fmla="*/ 931 h 1012"/>
                <a:gd name="T40" fmla="*/ 201 w 370"/>
                <a:gd name="T41" fmla="*/ 993 h 1012"/>
                <a:gd name="T42" fmla="*/ 163 w 370"/>
                <a:gd name="T43" fmla="*/ 1012 h 1012"/>
                <a:gd name="T44" fmla="*/ 144 w 370"/>
                <a:gd name="T45" fmla="*/ 1000 h 1012"/>
                <a:gd name="T46" fmla="*/ 151 w 370"/>
                <a:gd name="T47" fmla="*/ 893 h 1012"/>
                <a:gd name="T48" fmla="*/ 188 w 370"/>
                <a:gd name="T49" fmla="*/ 818 h 1012"/>
                <a:gd name="T50" fmla="*/ 258 w 370"/>
                <a:gd name="T51" fmla="*/ 756 h 1012"/>
                <a:gd name="T52" fmla="*/ 295 w 370"/>
                <a:gd name="T53" fmla="*/ 737 h 1012"/>
                <a:gd name="T54" fmla="*/ 263 w 370"/>
                <a:gd name="T55" fmla="*/ 643 h 1012"/>
                <a:gd name="T56" fmla="*/ 208 w 370"/>
                <a:gd name="T57" fmla="*/ 606 h 1012"/>
                <a:gd name="T58" fmla="*/ 107 w 370"/>
                <a:gd name="T59" fmla="*/ 568 h 1012"/>
                <a:gd name="T60" fmla="*/ 37 w 370"/>
                <a:gd name="T61" fmla="*/ 512 h 1012"/>
                <a:gd name="T62" fmla="*/ 0 w 370"/>
                <a:gd name="T63" fmla="*/ 425 h 1012"/>
                <a:gd name="T64" fmla="*/ 25 w 370"/>
                <a:gd name="T65" fmla="*/ 343 h 1012"/>
                <a:gd name="T66" fmla="*/ 94 w 370"/>
                <a:gd name="T67" fmla="*/ 218 h 1012"/>
                <a:gd name="T68" fmla="*/ 151 w 370"/>
                <a:gd name="T69" fmla="*/ 119 h 1012"/>
                <a:gd name="T70" fmla="*/ 169 w 370"/>
                <a:gd name="T71" fmla="*/ 8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1012">
                  <a:moveTo>
                    <a:pt x="169" y="81"/>
                  </a:moveTo>
                  <a:lnTo>
                    <a:pt x="238" y="18"/>
                  </a:lnTo>
                  <a:lnTo>
                    <a:pt x="313" y="0"/>
                  </a:lnTo>
                  <a:lnTo>
                    <a:pt x="364" y="18"/>
                  </a:lnTo>
                  <a:lnTo>
                    <a:pt x="370" y="57"/>
                  </a:lnTo>
                  <a:lnTo>
                    <a:pt x="327" y="137"/>
                  </a:lnTo>
                  <a:lnTo>
                    <a:pt x="270" y="137"/>
                  </a:lnTo>
                  <a:lnTo>
                    <a:pt x="213" y="174"/>
                  </a:lnTo>
                  <a:lnTo>
                    <a:pt x="137" y="281"/>
                  </a:lnTo>
                  <a:lnTo>
                    <a:pt x="87" y="400"/>
                  </a:lnTo>
                  <a:lnTo>
                    <a:pt x="87" y="449"/>
                  </a:lnTo>
                  <a:lnTo>
                    <a:pt x="119" y="506"/>
                  </a:lnTo>
                  <a:lnTo>
                    <a:pt x="201" y="556"/>
                  </a:lnTo>
                  <a:lnTo>
                    <a:pt x="276" y="600"/>
                  </a:lnTo>
                  <a:lnTo>
                    <a:pt x="358" y="680"/>
                  </a:lnTo>
                  <a:lnTo>
                    <a:pt x="364" y="749"/>
                  </a:lnTo>
                  <a:lnTo>
                    <a:pt x="288" y="794"/>
                  </a:lnTo>
                  <a:lnTo>
                    <a:pt x="233" y="843"/>
                  </a:lnTo>
                  <a:lnTo>
                    <a:pt x="213" y="886"/>
                  </a:lnTo>
                  <a:lnTo>
                    <a:pt x="226" y="931"/>
                  </a:lnTo>
                  <a:lnTo>
                    <a:pt x="201" y="993"/>
                  </a:lnTo>
                  <a:lnTo>
                    <a:pt x="163" y="1012"/>
                  </a:lnTo>
                  <a:lnTo>
                    <a:pt x="144" y="1000"/>
                  </a:lnTo>
                  <a:lnTo>
                    <a:pt x="151" y="893"/>
                  </a:lnTo>
                  <a:lnTo>
                    <a:pt x="188" y="818"/>
                  </a:lnTo>
                  <a:lnTo>
                    <a:pt x="258" y="756"/>
                  </a:lnTo>
                  <a:lnTo>
                    <a:pt x="295" y="737"/>
                  </a:lnTo>
                  <a:lnTo>
                    <a:pt x="263" y="643"/>
                  </a:lnTo>
                  <a:lnTo>
                    <a:pt x="208" y="606"/>
                  </a:lnTo>
                  <a:lnTo>
                    <a:pt x="107" y="568"/>
                  </a:lnTo>
                  <a:lnTo>
                    <a:pt x="37" y="512"/>
                  </a:lnTo>
                  <a:lnTo>
                    <a:pt x="0" y="425"/>
                  </a:lnTo>
                  <a:lnTo>
                    <a:pt x="25" y="343"/>
                  </a:lnTo>
                  <a:lnTo>
                    <a:pt x="94" y="218"/>
                  </a:lnTo>
                  <a:lnTo>
                    <a:pt x="151" y="119"/>
                  </a:lnTo>
                  <a:lnTo>
                    <a:pt x="169" y="81"/>
                  </a:lnTo>
                  <a:close/>
                </a:path>
              </a:pathLst>
            </a:custGeom>
            <a:solidFill>
              <a:srgbClr val="000000"/>
            </a:solidFill>
            <a:ln w="9525">
              <a:solidFill>
                <a:srgbClr val="0B002E"/>
              </a:solidFill>
              <a:round/>
              <a:headEnd/>
              <a:tailEnd/>
            </a:ln>
          </p:spPr>
          <p:txBody>
            <a:bodyPr/>
            <a:lstStyle/>
            <a:p>
              <a:endParaRPr lang="fr-FR" dirty="0"/>
            </a:p>
          </p:txBody>
        </p:sp>
        <p:sp>
          <p:nvSpPr>
            <p:cNvPr id="675898" name="Freeform 58"/>
            <p:cNvSpPr>
              <a:spLocks noChangeAspect="1"/>
            </p:cNvSpPr>
            <p:nvPr/>
          </p:nvSpPr>
          <p:spPr bwMode="auto">
            <a:xfrm flipH="1">
              <a:off x="5361" y="2751"/>
              <a:ext cx="120" cy="190"/>
            </a:xfrm>
            <a:custGeom>
              <a:avLst/>
              <a:gdLst>
                <a:gd name="T0" fmla="*/ 31 w 387"/>
                <a:gd name="T1" fmla="*/ 37 h 905"/>
                <a:gd name="T2" fmla="*/ 94 w 387"/>
                <a:gd name="T3" fmla="*/ 6 h 905"/>
                <a:gd name="T4" fmla="*/ 144 w 387"/>
                <a:gd name="T5" fmla="*/ 0 h 905"/>
                <a:gd name="T6" fmla="*/ 231 w 387"/>
                <a:gd name="T7" fmla="*/ 56 h 905"/>
                <a:gd name="T8" fmla="*/ 281 w 387"/>
                <a:gd name="T9" fmla="*/ 113 h 905"/>
                <a:gd name="T10" fmla="*/ 320 w 387"/>
                <a:gd name="T11" fmla="*/ 193 h 905"/>
                <a:gd name="T12" fmla="*/ 350 w 387"/>
                <a:gd name="T13" fmla="*/ 299 h 905"/>
                <a:gd name="T14" fmla="*/ 382 w 387"/>
                <a:gd name="T15" fmla="*/ 461 h 905"/>
                <a:gd name="T16" fmla="*/ 387 w 387"/>
                <a:gd name="T17" fmla="*/ 642 h 905"/>
                <a:gd name="T18" fmla="*/ 369 w 387"/>
                <a:gd name="T19" fmla="*/ 761 h 905"/>
                <a:gd name="T20" fmla="*/ 338 w 387"/>
                <a:gd name="T21" fmla="*/ 817 h 905"/>
                <a:gd name="T22" fmla="*/ 256 w 387"/>
                <a:gd name="T23" fmla="*/ 874 h 905"/>
                <a:gd name="T24" fmla="*/ 169 w 387"/>
                <a:gd name="T25" fmla="*/ 905 h 905"/>
                <a:gd name="T26" fmla="*/ 113 w 387"/>
                <a:gd name="T27" fmla="*/ 905 h 905"/>
                <a:gd name="T28" fmla="*/ 63 w 387"/>
                <a:gd name="T29" fmla="*/ 892 h 905"/>
                <a:gd name="T30" fmla="*/ 31 w 387"/>
                <a:gd name="T31" fmla="*/ 817 h 905"/>
                <a:gd name="T32" fmla="*/ 20 w 387"/>
                <a:gd name="T33" fmla="*/ 724 h 905"/>
                <a:gd name="T34" fmla="*/ 45 w 387"/>
                <a:gd name="T35" fmla="*/ 661 h 905"/>
                <a:gd name="T36" fmla="*/ 75 w 387"/>
                <a:gd name="T37" fmla="*/ 605 h 905"/>
                <a:gd name="T38" fmla="*/ 68 w 387"/>
                <a:gd name="T39" fmla="*/ 530 h 905"/>
                <a:gd name="T40" fmla="*/ 57 w 387"/>
                <a:gd name="T41" fmla="*/ 436 h 905"/>
                <a:gd name="T42" fmla="*/ 31 w 387"/>
                <a:gd name="T43" fmla="*/ 342 h 905"/>
                <a:gd name="T44" fmla="*/ 0 w 387"/>
                <a:gd name="T45" fmla="*/ 243 h 905"/>
                <a:gd name="T46" fmla="*/ 0 w 387"/>
                <a:gd name="T47" fmla="*/ 168 h 905"/>
                <a:gd name="T48" fmla="*/ 20 w 387"/>
                <a:gd name="T49" fmla="*/ 88 h 905"/>
                <a:gd name="T50" fmla="*/ 31 w 387"/>
                <a:gd name="T51" fmla="*/ 3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905">
                  <a:moveTo>
                    <a:pt x="31" y="37"/>
                  </a:moveTo>
                  <a:lnTo>
                    <a:pt x="94" y="6"/>
                  </a:lnTo>
                  <a:lnTo>
                    <a:pt x="144" y="0"/>
                  </a:lnTo>
                  <a:lnTo>
                    <a:pt x="231" y="56"/>
                  </a:lnTo>
                  <a:lnTo>
                    <a:pt x="281" y="113"/>
                  </a:lnTo>
                  <a:lnTo>
                    <a:pt x="320" y="193"/>
                  </a:lnTo>
                  <a:lnTo>
                    <a:pt x="350" y="299"/>
                  </a:lnTo>
                  <a:lnTo>
                    <a:pt x="382" y="461"/>
                  </a:lnTo>
                  <a:lnTo>
                    <a:pt x="387" y="642"/>
                  </a:lnTo>
                  <a:lnTo>
                    <a:pt x="369" y="761"/>
                  </a:lnTo>
                  <a:lnTo>
                    <a:pt x="338" y="817"/>
                  </a:lnTo>
                  <a:lnTo>
                    <a:pt x="256" y="874"/>
                  </a:lnTo>
                  <a:lnTo>
                    <a:pt x="169" y="905"/>
                  </a:lnTo>
                  <a:lnTo>
                    <a:pt x="113" y="905"/>
                  </a:lnTo>
                  <a:lnTo>
                    <a:pt x="63" y="892"/>
                  </a:lnTo>
                  <a:lnTo>
                    <a:pt x="31" y="817"/>
                  </a:lnTo>
                  <a:lnTo>
                    <a:pt x="20" y="724"/>
                  </a:lnTo>
                  <a:lnTo>
                    <a:pt x="45" y="661"/>
                  </a:lnTo>
                  <a:lnTo>
                    <a:pt x="75" y="605"/>
                  </a:lnTo>
                  <a:lnTo>
                    <a:pt x="68" y="530"/>
                  </a:lnTo>
                  <a:lnTo>
                    <a:pt x="57" y="436"/>
                  </a:lnTo>
                  <a:lnTo>
                    <a:pt x="31" y="342"/>
                  </a:lnTo>
                  <a:lnTo>
                    <a:pt x="0" y="243"/>
                  </a:lnTo>
                  <a:lnTo>
                    <a:pt x="0" y="168"/>
                  </a:lnTo>
                  <a:lnTo>
                    <a:pt x="20" y="88"/>
                  </a:lnTo>
                  <a:lnTo>
                    <a:pt x="31" y="37"/>
                  </a:lnTo>
                  <a:close/>
                </a:path>
              </a:pathLst>
            </a:custGeom>
            <a:solidFill>
              <a:srgbClr val="000000"/>
            </a:solidFill>
            <a:ln w="9525">
              <a:solidFill>
                <a:srgbClr val="0B002E"/>
              </a:solidFill>
              <a:round/>
              <a:headEnd/>
              <a:tailEnd/>
            </a:ln>
          </p:spPr>
          <p:txBody>
            <a:bodyPr/>
            <a:lstStyle/>
            <a:p>
              <a:endParaRPr lang="fr-FR" dirty="0"/>
            </a:p>
          </p:txBody>
        </p:sp>
        <p:sp>
          <p:nvSpPr>
            <p:cNvPr id="675899" name="Freeform 59"/>
            <p:cNvSpPr>
              <a:spLocks noChangeAspect="1"/>
            </p:cNvSpPr>
            <p:nvPr/>
          </p:nvSpPr>
          <p:spPr bwMode="auto">
            <a:xfrm flipH="1">
              <a:off x="5255" y="2902"/>
              <a:ext cx="157" cy="243"/>
            </a:xfrm>
            <a:custGeom>
              <a:avLst/>
              <a:gdLst>
                <a:gd name="T0" fmla="*/ 0 w 505"/>
                <a:gd name="T1" fmla="*/ 100 h 1160"/>
                <a:gd name="T2" fmla="*/ 0 w 505"/>
                <a:gd name="T3" fmla="*/ 50 h 1160"/>
                <a:gd name="T4" fmla="*/ 44 w 505"/>
                <a:gd name="T5" fmla="*/ 0 h 1160"/>
                <a:gd name="T6" fmla="*/ 75 w 505"/>
                <a:gd name="T7" fmla="*/ 18 h 1160"/>
                <a:gd name="T8" fmla="*/ 225 w 505"/>
                <a:gd name="T9" fmla="*/ 218 h 1160"/>
                <a:gd name="T10" fmla="*/ 299 w 505"/>
                <a:gd name="T11" fmla="*/ 330 h 1160"/>
                <a:gd name="T12" fmla="*/ 319 w 505"/>
                <a:gd name="T13" fmla="*/ 431 h 1160"/>
                <a:gd name="T14" fmla="*/ 324 w 505"/>
                <a:gd name="T15" fmla="*/ 536 h 1160"/>
                <a:gd name="T16" fmla="*/ 312 w 505"/>
                <a:gd name="T17" fmla="*/ 680 h 1160"/>
                <a:gd name="T18" fmla="*/ 268 w 505"/>
                <a:gd name="T19" fmla="*/ 836 h 1160"/>
                <a:gd name="T20" fmla="*/ 225 w 505"/>
                <a:gd name="T21" fmla="*/ 929 h 1160"/>
                <a:gd name="T22" fmla="*/ 206 w 505"/>
                <a:gd name="T23" fmla="*/ 1022 h 1160"/>
                <a:gd name="T24" fmla="*/ 212 w 505"/>
                <a:gd name="T25" fmla="*/ 1066 h 1160"/>
                <a:gd name="T26" fmla="*/ 237 w 505"/>
                <a:gd name="T27" fmla="*/ 1079 h 1160"/>
                <a:gd name="T28" fmla="*/ 386 w 505"/>
                <a:gd name="T29" fmla="*/ 1073 h 1160"/>
                <a:gd name="T30" fmla="*/ 487 w 505"/>
                <a:gd name="T31" fmla="*/ 1091 h 1160"/>
                <a:gd name="T32" fmla="*/ 505 w 505"/>
                <a:gd name="T33" fmla="*/ 1116 h 1160"/>
                <a:gd name="T34" fmla="*/ 505 w 505"/>
                <a:gd name="T35" fmla="*/ 1135 h 1160"/>
                <a:gd name="T36" fmla="*/ 424 w 505"/>
                <a:gd name="T37" fmla="*/ 1160 h 1160"/>
                <a:gd name="T38" fmla="*/ 406 w 505"/>
                <a:gd name="T39" fmla="*/ 1153 h 1160"/>
                <a:gd name="T40" fmla="*/ 337 w 505"/>
                <a:gd name="T41" fmla="*/ 1123 h 1160"/>
                <a:gd name="T42" fmla="*/ 268 w 505"/>
                <a:gd name="T43" fmla="*/ 1123 h 1160"/>
                <a:gd name="T44" fmla="*/ 175 w 505"/>
                <a:gd name="T45" fmla="*/ 1123 h 1160"/>
                <a:gd name="T46" fmla="*/ 143 w 505"/>
                <a:gd name="T47" fmla="*/ 1128 h 1160"/>
                <a:gd name="T48" fmla="*/ 131 w 505"/>
                <a:gd name="T49" fmla="*/ 1104 h 1160"/>
                <a:gd name="T50" fmla="*/ 131 w 505"/>
                <a:gd name="T51" fmla="*/ 1066 h 1160"/>
                <a:gd name="T52" fmla="*/ 163 w 505"/>
                <a:gd name="T53" fmla="*/ 948 h 1160"/>
                <a:gd name="T54" fmla="*/ 218 w 505"/>
                <a:gd name="T55" fmla="*/ 823 h 1160"/>
                <a:gd name="T56" fmla="*/ 255 w 505"/>
                <a:gd name="T57" fmla="*/ 699 h 1160"/>
                <a:gd name="T58" fmla="*/ 262 w 505"/>
                <a:gd name="T59" fmla="*/ 605 h 1160"/>
                <a:gd name="T60" fmla="*/ 255 w 505"/>
                <a:gd name="T61" fmla="*/ 474 h 1160"/>
                <a:gd name="T62" fmla="*/ 230 w 505"/>
                <a:gd name="T63" fmla="*/ 399 h 1160"/>
                <a:gd name="T64" fmla="*/ 168 w 505"/>
                <a:gd name="T65" fmla="*/ 305 h 1160"/>
                <a:gd name="T66" fmla="*/ 81 w 505"/>
                <a:gd name="T67" fmla="*/ 218 h 1160"/>
                <a:gd name="T68" fmla="*/ 19 w 505"/>
                <a:gd name="T69" fmla="*/ 168 h 1160"/>
                <a:gd name="T70" fmla="*/ 0 w 505"/>
                <a:gd name="T71" fmla="*/ 137 h 1160"/>
                <a:gd name="T72" fmla="*/ 0 w 505"/>
                <a:gd name="T73" fmla="*/ 10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5" h="1160">
                  <a:moveTo>
                    <a:pt x="0" y="100"/>
                  </a:moveTo>
                  <a:lnTo>
                    <a:pt x="0" y="50"/>
                  </a:lnTo>
                  <a:lnTo>
                    <a:pt x="44" y="0"/>
                  </a:lnTo>
                  <a:lnTo>
                    <a:pt x="75" y="18"/>
                  </a:lnTo>
                  <a:lnTo>
                    <a:pt x="225" y="218"/>
                  </a:lnTo>
                  <a:lnTo>
                    <a:pt x="299" y="330"/>
                  </a:lnTo>
                  <a:lnTo>
                    <a:pt x="319" y="431"/>
                  </a:lnTo>
                  <a:lnTo>
                    <a:pt x="324" y="536"/>
                  </a:lnTo>
                  <a:lnTo>
                    <a:pt x="312" y="680"/>
                  </a:lnTo>
                  <a:lnTo>
                    <a:pt x="268" y="836"/>
                  </a:lnTo>
                  <a:lnTo>
                    <a:pt x="225" y="929"/>
                  </a:lnTo>
                  <a:lnTo>
                    <a:pt x="206" y="1022"/>
                  </a:lnTo>
                  <a:lnTo>
                    <a:pt x="212" y="1066"/>
                  </a:lnTo>
                  <a:lnTo>
                    <a:pt x="237" y="1079"/>
                  </a:lnTo>
                  <a:lnTo>
                    <a:pt x="386" y="1073"/>
                  </a:lnTo>
                  <a:lnTo>
                    <a:pt x="487" y="1091"/>
                  </a:lnTo>
                  <a:lnTo>
                    <a:pt x="505" y="1116"/>
                  </a:lnTo>
                  <a:lnTo>
                    <a:pt x="505" y="1135"/>
                  </a:lnTo>
                  <a:lnTo>
                    <a:pt x="424" y="1160"/>
                  </a:lnTo>
                  <a:lnTo>
                    <a:pt x="406" y="1153"/>
                  </a:lnTo>
                  <a:lnTo>
                    <a:pt x="337" y="1123"/>
                  </a:lnTo>
                  <a:lnTo>
                    <a:pt x="268" y="1123"/>
                  </a:lnTo>
                  <a:lnTo>
                    <a:pt x="175" y="1123"/>
                  </a:lnTo>
                  <a:lnTo>
                    <a:pt x="143" y="1128"/>
                  </a:lnTo>
                  <a:lnTo>
                    <a:pt x="131" y="1104"/>
                  </a:lnTo>
                  <a:lnTo>
                    <a:pt x="131" y="1066"/>
                  </a:lnTo>
                  <a:lnTo>
                    <a:pt x="163" y="948"/>
                  </a:lnTo>
                  <a:lnTo>
                    <a:pt x="218" y="823"/>
                  </a:lnTo>
                  <a:lnTo>
                    <a:pt x="255" y="699"/>
                  </a:lnTo>
                  <a:lnTo>
                    <a:pt x="262" y="605"/>
                  </a:lnTo>
                  <a:lnTo>
                    <a:pt x="255" y="474"/>
                  </a:lnTo>
                  <a:lnTo>
                    <a:pt x="230" y="399"/>
                  </a:lnTo>
                  <a:lnTo>
                    <a:pt x="168" y="305"/>
                  </a:lnTo>
                  <a:lnTo>
                    <a:pt x="81" y="218"/>
                  </a:lnTo>
                  <a:lnTo>
                    <a:pt x="19" y="168"/>
                  </a:lnTo>
                  <a:lnTo>
                    <a:pt x="0" y="137"/>
                  </a:lnTo>
                  <a:lnTo>
                    <a:pt x="0" y="100"/>
                  </a:lnTo>
                  <a:close/>
                </a:path>
              </a:pathLst>
            </a:custGeom>
            <a:solidFill>
              <a:srgbClr val="000000"/>
            </a:solidFill>
            <a:ln w="9525">
              <a:solidFill>
                <a:srgbClr val="0B002E"/>
              </a:solidFill>
              <a:round/>
              <a:headEnd/>
              <a:tailEnd/>
            </a:ln>
          </p:spPr>
          <p:txBody>
            <a:bodyPr/>
            <a:lstStyle/>
            <a:p>
              <a:endParaRPr lang="fr-FR" dirty="0"/>
            </a:p>
          </p:txBody>
        </p:sp>
        <p:sp>
          <p:nvSpPr>
            <p:cNvPr id="675900" name="Freeform 60"/>
            <p:cNvSpPr>
              <a:spLocks noChangeAspect="1"/>
            </p:cNvSpPr>
            <p:nvPr/>
          </p:nvSpPr>
          <p:spPr bwMode="auto">
            <a:xfrm flipH="1">
              <a:off x="5422" y="2916"/>
              <a:ext cx="131" cy="259"/>
            </a:xfrm>
            <a:custGeom>
              <a:avLst/>
              <a:gdLst>
                <a:gd name="T0" fmla="*/ 300 w 424"/>
                <a:gd name="T1" fmla="*/ 31 h 1241"/>
                <a:gd name="T2" fmla="*/ 337 w 424"/>
                <a:gd name="T3" fmla="*/ 0 h 1241"/>
                <a:gd name="T4" fmla="*/ 413 w 424"/>
                <a:gd name="T5" fmla="*/ 0 h 1241"/>
                <a:gd name="T6" fmla="*/ 424 w 424"/>
                <a:gd name="T7" fmla="*/ 37 h 1241"/>
                <a:gd name="T8" fmla="*/ 413 w 424"/>
                <a:gd name="T9" fmla="*/ 136 h 1241"/>
                <a:gd name="T10" fmla="*/ 344 w 424"/>
                <a:gd name="T11" fmla="*/ 262 h 1241"/>
                <a:gd name="T12" fmla="*/ 313 w 424"/>
                <a:gd name="T13" fmla="*/ 398 h 1241"/>
                <a:gd name="T14" fmla="*/ 300 w 424"/>
                <a:gd name="T15" fmla="*/ 567 h 1241"/>
                <a:gd name="T16" fmla="*/ 344 w 424"/>
                <a:gd name="T17" fmla="*/ 760 h 1241"/>
                <a:gd name="T18" fmla="*/ 401 w 424"/>
                <a:gd name="T19" fmla="*/ 947 h 1241"/>
                <a:gd name="T20" fmla="*/ 406 w 424"/>
                <a:gd name="T21" fmla="*/ 1021 h 1241"/>
                <a:gd name="T22" fmla="*/ 381 w 424"/>
                <a:gd name="T23" fmla="*/ 1047 h 1241"/>
                <a:gd name="T24" fmla="*/ 294 w 424"/>
                <a:gd name="T25" fmla="*/ 1047 h 1241"/>
                <a:gd name="T26" fmla="*/ 206 w 424"/>
                <a:gd name="T27" fmla="*/ 1078 h 1241"/>
                <a:gd name="T28" fmla="*/ 151 w 424"/>
                <a:gd name="T29" fmla="*/ 1159 h 1241"/>
                <a:gd name="T30" fmla="*/ 101 w 424"/>
                <a:gd name="T31" fmla="*/ 1234 h 1241"/>
                <a:gd name="T32" fmla="*/ 75 w 424"/>
                <a:gd name="T33" fmla="*/ 1241 h 1241"/>
                <a:gd name="T34" fmla="*/ 0 w 424"/>
                <a:gd name="T35" fmla="*/ 1196 h 1241"/>
                <a:gd name="T36" fmla="*/ 0 w 424"/>
                <a:gd name="T37" fmla="*/ 1165 h 1241"/>
                <a:gd name="T38" fmla="*/ 101 w 424"/>
                <a:gd name="T39" fmla="*/ 1078 h 1241"/>
                <a:gd name="T40" fmla="*/ 220 w 424"/>
                <a:gd name="T41" fmla="*/ 1021 h 1241"/>
                <a:gd name="T42" fmla="*/ 313 w 424"/>
                <a:gd name="T43" fmla="*/ 991 h 1241"/>
                <a:gd name="T44" fmla="*/ 332 w 424"/>
                <a:gd name="T45" fmla="*/ 978 h 1241"/>
                <a:gd name="T46" fmla="*/ 325 w 424"/>
                <a:gd name="T47" fmla="*/ 922 h 1241"/>
                <a:gd name="T48" fmla="*/ 294 w 424"/>
                <a:gd name="T49" fmla="*/ 785 h 1241"/>
                <a:gd name="T50" fmla="*/ 257 w 424"/>
                <a:gd name="T51" fmla="*/ 629 h 1241"/>
                <a:gd name="T52" fmla="*/ 238 w 424"/>
                <a:gd name="T53" fmla="*/ 549 h 1241"/>
                <a:gd name="T54" fmla="*/ 231 w 424"/>
                <a:gd name="T55" fmla="*/ 455 h 1241"/>
                <a:gd name="T56" fmla="*/ 245 w 424"/>
                <a:gd name="T57" fmla="*/ 349 h 1241"/>
                <a:gd name="T58" fmla="*/ 268 w 424"/>
                <a:gd name="T59" fmla="*/ 175 h 1241"/>
                <a:gd name="T60" fmla="*/ 300 w 424"/>
                <a:gd name="T61" fmla="*/ 3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4" h="1241">
                  <a:moveTo>
                    <a:pt x="300" y="31"/>
                  </a:moveTo>
                  <a:lnTo>
                    <a:pt x="337" y="0"/>
                  </a:lnTo>
                  <a:lnTo>
                    <a:pt x="413" y="0"/>
                  </a:lnTo>
                  <a:lnTo>
                    <a:pt x="424" y="37"/>
                  </a:lnTo>
                  <a:lnTo>
                    <a:pt x="413" y="136"/>
                  </a:lnTo>
                  <a:lnTo>
                    <a:pt x="344" y="262"/>
                  </a:lnTo>
                  <a:lnTo>
                    <a:pt x="313" y="398"/>
                  </a:lnTo>
                  <a:lnTo>
                    <a:pt x="300" y="567"/>
                  </a:lnTo>
                  <a:lnTo>
                    <a:pt x="344" y="760"/>
                  </a:lnTo>
                  <a:lnTo>
                    <a:pt x="401" y="947"/>
                  </a:lnTo>
                  <a:lnTo>
                    <a:pt x="406" y="1021"/>
                  </a:lnTo>
                  <a:lnTo>
                    <a:pt x="381" y="1047"/>
                  </a:lnTo>
                  <a:lnTo>
                    <a:pt x="294" y="1047"/>
                  </a:lnTo>
                  <a:lnTo>
                    <a:pt x="206" y="1078"/>
                  </a:lnTo>
                  <a:lnTo>
                    <a:pt x="151" y="1159"/>
                  </a:lnTo>
                  <a:lnTo>
                    <a:pt x="101" y="1234"/>
                  </a:lnTo>
                  <a:lnTo>
                    <a:pt x="75" y="1241"/>
                  </a:lnTo>
                  <a:lnTo>
                    <a:pt x="0" y="1196"/>
                  </a:lnTo>
                  <a:lnTo>
                    <a:pt x="0" y="1165"/>
                  </a:lnTo>
                  <a:lnTo>
                    <a:pt x="101" y="1078"/>
                  </a:lnTo>
                  <a:lnTo>
                    <a:pt x="220" y="1021"/>
                  </a:lnTo>
                  <a:lnTo>
                    <a:pt x="313" y="991"/>
                  </a:lnTo>
                  <a:lnTo>
                    <a:pt x="332" y="978"/>
                  </a:lnTo>
                  <a:lnTo>
                    <a:pt x="325" y="922"/>
                  </a:lnTo>
                  <a:lnTo>
                    <a:pt x="294" y="785"/>
                  </a:lnTo>
                  <a:lnTo>
                    <a:pt x="257" y="629"/>
                  </a:lnTo>
                  <a:lnTo>
                    <a:pt x="238" y="549"/>
                  </a:lnTo>
                  <a:lnTo>
                    <a:pt x="231" y="455"/>
                  </a:lnTo>
                  <a:lnTo>
                    <a:pt x="245" y="349"/>
                  </a:lnTo>
                  <a:lnTo>
                    <a:pt x="268" y="175"/>
                  </a:lnTo>
                  <a:lnTo>
                    <a:pt x="300" y="31"/>
                  </a:lnTo>
                  <a:close/>
                </a:path>
              </a:pathLst>
            </a:custGeom>
            <a:solidFill>
              <a:srgbClr val="000000"/>
            </a:solidFill>
            <a:ln w="9525">
              <a:solidFill>
                <a:srgbClr val="0B002E"/>
              </a:solidFill>
              <a:round/>
              <a:headEnd/>
              <a:tailEnd/>
            </a:ln>
          </p:spPr>
          <p:txBody>
            <a:bodyPr/>
            <a:lstStyle/>
            <a:p>
              <a:endParaRPr lang="fr-FR" dirty="0"/>
            </a:p>
          </p:txBody>
        </p:sp>
      </p:grpSp>
      <p:grpSp>
        <p:nvGrpSpPr>
          <p:cNvPr id="675901" name="Group 61"/>
          <p:cNvGrpSpPr>
            <a:grpSpLocks/>
          </p:cNvGrpSpPr>
          <p:nvPr/>
        </p:nvGrpSpPr>
        <p:grpSpPr bwMode="auto">
          <a:xfrm rot="-2228986">
            <a:off x="9688514" y="4046539"/>
            <a:ext cx="522287" cy="409575"/>
            <a:chOff x="5240" y="2492"/>
            <a:chExt cx="330" cy="256"/>
          </a:xfrm>
        </p:grpSpPr>
        <p:sp>
          <p:nvSpPr>
            <p:cNvPr id="675902" name="Freeform 62"/>
            <p:cNvSpPr>
              <a:spLocks noChangeAspect="1"/>
            </p:cNvSpPr>
            <p:nvPr/>
          </p:nvSpPr>
          <p:spPr bwMode="auto">
            <a:xfrm flipH="1">
              <a:off x="5421" y="2612"/>
              <a:ext cx="149" cy="136"/>
            </a:xfrm>
            <a:custGeom>
              <a:avLst/>
              <a:gdLst>
                <a:gd name="T0" fmla="*/ 317 w 480"/>
                <a:gd name="T1" fmla="*/ 163 h 650"/>
                <a:gd name="T2" fmla="*/ 280 w 480"/>
                <a:gd name="T3" fmla="*/ 94 h 650"/>
                <a:gd name="T4" fmla="*/ 211 w 480"/>
                <a:gd name="T5" fmla="*/ 50 h 650"/>
                <a:gd name="T6" fmla="*/ 143 w 480"/>
                <a:gd name="T7" fmla="*/ 44 h 650"/>
                <a:gd name="T8" fmla="*/ 74 w 480"/>
                <a:gd name="T9" fmla="*/ 69 h 650"/>
                <a:gd name="T10" fmla="*/ 24 w 480"/>
                <a:gd name="T11" fmla="*/ 138 h 650"/>
                <a:gd name="T12" fmla="*/ 0 w 480"/>
                <a:gd name="T13" fmla="*/ 257 h 650"/>
                <a:gd name="T14" fmla="*/ 18 w 480"/>
                <a:gd name="T15" fmla="*/ 401 h 650"/>
                <a:gd name="T16" fmla="*/ 62 w 480"/>
                <a:gd name="T17" fmla="*/ 525 h 650"/>
                <a:gd name="T18" fmla="*/ 118 w 480"/>
                <a:gd name="T19" fmla="*/ 593 h 650"/>
                <a:gd name="T20" fmla="*/ 193 w 480"/>
                <a:gd name="T21" fmla="*/ 638 h 650"/>
                <a:gd name="T22" fmla="*/ 262 w 480"/>
                <a:gd name="T23" fmla="*/ 650 h 650"/>
                <a:gd name="T24" fmla="*/ 349 w 480"/>
                <a:gd name="T25" fmla="*/ 618 h 650"/>
                <a:gd name="T26" fmla="*/ 379 w 480"/>
                <a:gd name="T27" fmla="*/ 563 h 650"/>
                <a:gd name="T28" fmla="*/ 398 w 480"/>
                <a:gd name="T29" fmla="*/ 463 h 650"/>
                <a:gd name="T30" fmla="*/ 392 w 480"/>
                <a:gd name="T31" fmla="*/ 332 h 650"/>
                <a:gd name="T32" fmla="*/ 361 w 480"/>
                <a:gd name="T33" fmla="*/ 213 h 650"/>
                <a:gd name="T34" fmla="*/ 480 w 480"/>
                <a:gd name="T35" fmla="*/ 57 h 650"/>
                <a:gd name="T36" fmla="*/ 480 w 480"/>
                <a:gd name="T37" fmla="*/ 25 h 650"/>
                <a:gd name="T38" fmla="*/ 455 w 480"/>
                <a:gd name="T39" fmla="*/ 0 h 650"/>
                <a:gd name="T40" fmla="*/ 429 w 480"/>
                <a:gd name="T41" fmla="*/ 12 h 650"/>
                <a:gd name="T42" fmla="*/ 317 w 480"/>
                <a:gd name="T43" fmla="*/ 16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650">
                  <a:moveTo>
                    <a:pt x="317" y="163"/>
                  </a:moveTo>
                  <a:lnTo>
                    <a:pt x="280" y="94"/>
                  </a:lnTo>
                  <a:lnTo>
                    <a:pt x="211" y="50"/>
                  </a:lnTo>
                  <a:lnTo>
                    <a:pt x="143" y="44"/>
                  </a:lnTo>
                  <a:lnTo>
                    <a:pt x="74" y="69"/>
                  </a:lnTo>
                  <a:lnTo>
                    <a:pt x="24" y="138"/>
                  </a:lnTo>
                  <a:lnTo>
                    <a:pt x="0" y="257"/>
                  </a:lnTo>
                  <a:lnTo>
                    <a:pt x="18" y="401"/>
                  </a:lnTo>
                  <a:lnTo>
                    <a:pt x="62" y="525"/>
                  </a:lnTo>
                  <a:lnTo>
                    <a:pt x="118" y="593"/>
                  </a:lnTo>
                  <a:lnTo>
                    <a:pt x="193" y="638"/>
                  </a:lnTo>
                  <a:lnTo>
                    <a:pt x="262" y="650"/>
                  </a:lnTo>
                  <a:lnTo>
                    <a:pt x="349" y="618"/>
                  </a:lnTo>
                  <a:lnTo>
                    <a:pt x="379" y="563"/>
                  </a:lnTo>
                  <a:lnTo>
                    <a:pt x="398" y="463"/>
                  </a:lnTo>
                  <a:lnTo>
                    <a:pt x="392" y="332"/>
                  </a:lnTo>
                  <a:lnTo>
                    <a:pt x="361" y="213"/>
                  </a:lnTo>
                  <a:lnTo>
                    <a:pt x="480" y="57"/>
                  </a:lnTo>
                  <a:lnTo>
                    <a:pt x="480" y="25"/>
                  </a:lnTo>
                  <a:lnTo>
                    <a:pt x="455" y="0"/>
                  </a:lnTo>
                  <a:lnTo>
                    <a:pt x="429" y="12"/>
                  </a:lnTo>
                  <a:lnTo>
                    <a:pt x="317" y="163"/>
                  </a:lnTo>
                  <a:close/>
                </a:path>
              </a:pathLst>
            </a:custGeom>
            <a:solidFill>
              <a:srgbClr val="000000"/>
            </a:solidFill>
            <a:ln w="9525">
              <a:solidFill>
                <a:srgbClr val="0B002E"/>
              </a:solidFill>
              <a:round/>
              <a:headEnd/>
              <a:tailEnd/>
            </a:ln>
          </p:spPr>
          <p:txBody>
            <a:bodyPr/>
            <a:lstStyle/>
            <a:p>
              <a:endParaRPr lang="fr-FR" dirty="0"/>
            </a:p>
          </p:txBody>
        </p:sp>
        <p:sp>
          <p:nvSpPr>
            <p:cNvPr id="675903" name="Freeform 63"/>
            <p:cNvSpPr>
              <a:spLocks noChangeAspect="1"/>
            </p:cNvSpPr>
            <p:nvPr/>
          </p:nvSpPr>
          <p:spPr bwMode="auto">
            <a:xfrm flipH="1">
              <a:off x="5240" y="2492"/>
              <a:ext cx="194" cy="235"/>
            </a:xfrm>
            <a:custGeom>
              <a:avLst/>
              <a:gdLst>
                <a:gd name="T0" fmla="*/ 63 w 630"/>
                <a:gd name="T1" fmla="*/ 1121 h 1121"/>
                <a:gd name="T2" fmla="*/ 12 w 630"/>
                <a:gd name="T3" fmla="*/ 1108 h 1121"/>
                <a:gd name="T4" fmla="*/ 0 w 630"/>
                <a:gd name="T5" fmla="*/ 1040 h 1121"/>
                <a:gd name="T6" fmla="*/ 81 w 630"/>
                <a:gd name="T7" fmla="*/ 909 h 1121"/>
                <a:gd name="T8" fmla="*/ 193 w 630"/>
                <a:gd name="T9" fmla="*/ 697 h 1121"/>
                <a:gd name="T10" fmla="*/ 287 w 630"/>
                <a:gd name="T11" fmla="*/ 528 h 1121"/>
                <a:gd name="T12" fmla="*/ 361 w 630"/>
                <a:gd name="T13" fmla="*/ 324 h 1121"/>
                <a:gd name="T14" fmla="*/ 462 w 630"/>
                <a:gd name="T15" fmla="*/ 198 h 1121"/>
                <a:gd name="T16" fmla="*/ 568 w 630"/>
                <a:gd name="T17" fmla="*/ 18 h 1121"/>
                <a:gd name="T18" fmla="*/ 586 w 630"/>
                <a:gd name="T19" fmla="*/ 0 h 1121"/>
                <a:gd name="T20" fmla="*/ 623 w 630"/>
                <a:gd name="T21" fmla="*/ 5 h 1121"/>
                <a:gd name="T22" fmla="*/ 630 w 630"/>
                <a:gd name="T23" fmla="*/ 37 h 1121"/>
                <a:gd name="T24" fmla="*/ 499 w 630"/>
                <a:gd name="T25" fmla="*/ 198 h 1121"/>
                <a:gd name="T26" fmla="*/ 492 w 630"/>
                <a:gd name="T27" fmla="*/ 267 h 1121"/>
                <a:gd name="T28" fmla="*/ 531 w 630"/>
                <a:gd name="T29" fmla="*/ 336 h 1121"/>
                <a:gd name="T30" fmla="*/ 531 w 630"/>
                <a:gd name="T31" fmla="*/ 398 h 1121"/>
                <a:gd name="T32" fmla="*/ 492 w 630"/>
                <a:gd name="T33" fmla="*/ 436 h 1121"/>
                <a:gd name="T34" fmla="*/ 400 w 630"/>
                <a:gd name="T35" fmla="*/ 485 h 1121"/>
                <a:gd name="T36" fmla="*/ 356 w 630"/>
                <a:gd name="T37" fmla="*/ 498 h 1121"/>
                <a:gd name="T38" fmla="*/ 336 w 630"/>
                <a:gd name="T39" fmla="*/ 535 h 1121"/>
                <a:gd name="T40" fmla="*/ 287 w 630"/>
                <a:gd name="T41" fmla="*/ 684 h 1121"/>
                <a:gd name="T42" fmla="*/ 237 w 630"/>
                <a:gd name="T43" fmla="*/ 822 h 1121"/>
                <a:gd name="T44" fmla="*/ 175 w 630"/>
                <a:gd name="T45" fmla="*/ 984 h 1121"/>
                <a:gd name="T46" fmla="*/ 94 w 630"/>
                <a:gd name="T47" fmla="*/ 1121 h 1121"/>
                <a:gd name="T48" fmla="*/ 63 w 630"/>
                <a:gd name="T49"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 h="1121">
                  <a:moveTo>
                    <a:pt x="63" y="1121"/>
                  </a:moveTo>
                  <a:lnTo>
                    <a:pt x="12" y="1108"/>
                  </a:lnTo>
                  <a:lnTo>
                    <a:pt x="0" y="1040"/>
                  </a:lnTo>
                  <a:lnTo>
                    <a:pt x="81" y="909"/>
                  </a:lnTo>
                  <a:lnTo>
                    <a:pt x="193" y="697"/>
                  </a:lnTo>
                  <a:lnTo>
                    <a:pt x="287" y="528"/>
                  </a:lnTo>
                  <a:lnTo>
                    <a:pt x="361" y="324"/>
                  </a:lnTo>
                  <a:lnTo>
                    <a:pt x="462" y="198"/>
                  </a:lnTo>
                  <a:lnTo>
                    <a:pt x="568" y="18"/>
                  </a:lnTo>
                  <a:lnTo>
                    <a:pt x="586" y="0"/>
                  </a:lnTo>
                  <a:lnTo>
                    <a:pt x="623" y="5"/>
                  </a:lnTo>
                  <a:lnTo>
                    <a:pt x="630" y="37"/>
                  </a:lnTo>
                  <a:lnTo>
                    <a:pt x="499" y="198"/>
                  </a:lnTo>
                  <a:lnTo>
                    <a:pt x="492" y="267"/>
                  </a:lnTo>
                  <a:lnTo>
                    <a:pt x="531" y="336"/>
                  </a:lnTo>
                  <a:lnTo>
                    <a:pt x="531" y="398"/>
                  </a:lnTo>
                  <a:lnTo>
                    <a:pt x="492" y="436"/>
                  </a:lnTo>
                  <a:lnTo>
                    <a:pt x="400" y="485"/>
                  </a:lnTo>
                  <a:lnTo>
                    <a:pt x="356" y="498"/>
                  </a:lnTo>
                  <a:lnTo>
                    <a:pt x="336" y="535"/>
                  </a:lnTo>
                  <a:lnTo>
                    <a:pt x="287" y="684"/>
                  </a:lnTo>
                  <a:lnTo>
                    <a:pt x="237" y="822"/>
                  </a:lnTo>
                  <a:lnTo>
                    <a:pt x="175" y="984"/>
                  </a:lnTo>
                  <a:lnTo>
                    <a:pt x="94" y="1121"/>
                  </a:lnTo>
                  <a:lnTo>
                    <a:pt x="63" y="1121"/>
                  </a:lnTo>
                  <a:close/>
                </a:path>
              </a:pathLst>
            </a:custGeom>
            <a:solidFill>
              <a:srgbClr val="000000"/>
            </a:solidFill>
            <a:ln w="9525">
              <a:solidFill>
                <a:srgbClr val="0B002E"/>
              </a:solidFill>
              <a:round/>
              <a:headEnd/>
              <a:tailEnd/>
            </a:ln>
          </p:spPr>
          <p:txBody>
            <a:bodyPr/>
            <a:lstStyle/>
            <a:p>
              <a:endParaRPr lang="fr-FR" dirty="0"/>
            </a:p>
          </p:txBody>
        </p:sp>
      </p:grpSp>
      <p:sp>
        <p:nvSpPr>
          <p:cNvPr id="675904" name="Oval 64"/>
          <p:cNvSpPr>
            <a:spLocks noChangeArrowheads="1"/>
          </p:cNvSpPr>
          <p:nvPr/>
        </p:nvSpPr>
        <p:spPr bwMode="auto">
          <a:xfrm>
            <a:off x="5303838" y="5661025"/>
            <a:ext cx="347662"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75905" name="Oval 65"/>
          <p:cNvSpPr>
            <a:spLocks noChangeArrowheads="1"/>
          </p:cNvSpPr>
          <p:nvPr/>
        </p:nvSpPr>
        <p:spPr bwMode="auto">
          <a:xfrm>
            <a:off x="6816726" y="5661025"/>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75907" name="Rectangle 67"/>
          <p:cNvSpPr>
            <a:spLocks noChangeArrowheads="1"/>
          </p:cNvSpPr>
          <p:nvPr/>
        </p:nvSpPr>
        <p:spPr bwMode="auto">
          <a:xfrm>
            <a:off x="4573589" y="6219826"/>
            <a:ext cx="25368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3" name="Titre 2"/>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18</a:t>
            </a:fld>
            <a:endParaRPr lang="en-US" dirty="0"/>
          </a:p>
        </p:txBody>
      </p:sp>
    </p:spTree>
    <p:custDataLst>
      <p:tags r:id="rId1"/>
    </p:custDataLst>
    <p:extLst>
      <p:ext uri="{BB962C8B-B14F-4D97-AF65-F5344CB8AC3E}">
        <p14:creationId xmlns:p14="http://schemas.microsoft.com/office/powerpoint/2010/main" val="994183471"/>
      </p:ext>
    </p:extLst>
  </p:cSld>
  <p:clrMapOvr>
    <a:masterClrMapping/>
  </p:clrMapOvr>
  <p:transition advClick="0"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Oval 2"/>
          <p:cNvSpPr>
            <a:spLocks noChangeArrowheads="1"/>
          </p:cNvSpPr>
          <p:nvPr/>
        </p:nvSpPr>
        <p:spPr bwMode="auto">
          <a:xfrm rot="16200000">
            <a:off x="66294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35" name="Oval 3"/>
          <p:cNvSpPr>
            <a:spLocks noChangeArrowheads="1"/>
          </p:cNvSpPr>
          <p:nvPr/>
        </p:nvSpPr>
        <p:spPr bwMode="auto">
          <a:xfrm rot="16200000">
            <a:off x="5867400" y="5484813"/>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36" name="Oval 4"/>
          <p:cNvSpPr>
            <a:spLocks noChangeArrowheads="1"/>
          </p:cNvSpPr>
          <p:nvPr/>
        </p:nvSpPr>
        <p:spPr bwMode="auto">
          <a:xfrm rot="16200000">
            <a:off x="63246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37" name="Oval 5"/>
          <p:cNvSpPr>
            <a:spLocks noChangeArrowheads="1"/>
          </p:cNvSpPr>
          <p:nvPr/>
        </p:nvSpPr>
        <p:spPr bwMode="auto">
          <a:xfrm rot="16200000">
            <a:off x="61722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38" name="Oval 6"/>
          <p:cNvSpPr>
            <a:spLocks noChangeArrowheads="1"/>
          </p:cNvSpPr>
          <p:nvPr/>
        </p:nvSpPr>
        <p:spPr bwMode="auto">
          <a:xfrm rot="16200000">
            <a:off x="61722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39" name="Oval 7"/>
          <p:cNvSpPr>
            <a:spLocks noChangeArrowheads="1"/>
          </p:cNvSpPr>
          <p:nvPr/>
        </p:nvSpPr>
        <p:spPr bwMode="auto">
          <a:xfrm rot="16200000">
            <a:off x="60198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0" name="Oval 8"/>
          <p:cNvSpPr>
            <a:spLocks noChangeArrowheads="1"/>
          </p:cNvSpPr>
          <p:nvPr/>
        </p:nvSpPr>
        <p:spPr bwMode="auto">
          <a:xfrm rot="16200000">
            <a:off x="64770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1" name="Oval 9"/>
          <p:cNvSpPr>
            <a:spLocks noChangeArrowheads="1"/>
          </p:cNvSpPr>
          <p:nvPr/>
        </p:nvSpPr>
        <p:spPr bwMode="auto">
          <a:xfrm rot="16200000">
            <a:off x="58674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2" name="Oval 10"/>
          <p:cNvSpPr>
            <a:spLocks noChangeArrowheads="1"/>
          </p:cNvSpPr>
          <p:nvPr/>
        </p:nvSpPr>
        <p:spPr bwMode="auto">
          <a:xfrm rot="16200000">
            <a:off x="63246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3" name="Oval 11"/>
          <p:cNvSpPr>
            <a:spLocks noChangeArrowheads="1"/>
          </p:cNvSpPr>
          <p:nvPr/>
        </p:nvSpPr>
        <p:spPr bwMode="auto">
          <a:xfrm rot="16200000">
            <a:off x="60198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4" name="Oval 12"/>
          <p:cNvSpPr>
            <a:spLocks noChangeArrowheads="1"/>
          </p:cNvSpPr>
          <p:nvPr/>
        </p:nvSpPr>
        <p:spPr bwMode="auto">
          <a:xfrm rot="16200000">
            <a:off x="61722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5" name="Oval 13"/>
          <p:cNvSpPr>
            <a:spLocks noChangeArrowheads="1"/>
          </p:cNvSpPr>
          <p:nvPr/>
        </p:nvSpPr>
        <p:spPr bwMode="auto">
          <a:xfrm rot="16200000">
            <a:off x="61722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6" name="Oval 14"/>
          <p:cNvSpPr>
            <a:spLocks noChangeArrowheads="1"/>
          </p:cNvSpPr>
          <p:nvPr/>
        </p:nvSpPr>
        <p:spPr bwMode="auto">
          <a:xfrm rot="16200000">
            <a:off x="64770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7" name="Oval 15"/>
          <p:cNvSpPr>
            <a:spLocks noChangeArrowheads="1"/>
          </p:cNvSpPr>
          <p:nvPr/>
        </p:nvSpPr>
        <p:spPr bwMode="auto">
          <a:xfrm rot="16200000">
            <a:off x="63246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8" name="Oval 16"/>
          <p:cNvSpPr>
            <a:spLocks noChangeArrowheads="1"/>
          </p:cNvSpPr>
          <p:nvPr/>
        </p:nvSpPr>
        <p:spPr bwMode="auto">
          <a:xfrm rot="16200000">
            <a:off x="64770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49" name="Oval 17"/>
          <p:cNvSpPr>
            <a:spLocks noChangeArrowheads="1"/>
          </p:cNvSpPr>
          <p:nvPr/>
        </p:nvSpPr>
        <p:spPr bwMode="auto">
          <a:xfrm rot="16200000">
            <a:off x="58674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0" name="Oval 18"/>
          <p:cNvSpPr>
            <a:spLocks noChangeArrowheads="1"/>
          </p:cNvSpPr>
          <p:nvPr/>
        </p:nvSpPr>
        <p:spPr bwMode="auto">
          <a:xfrm rot="16200000">
            <a:off x="60198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1" name="Oval 19"/>
          <p:cNvSpPr>
            <a:spLocks noChangeArrowheads="1"/>
          </p:cNvSpPr>
          <p:nvPr/>
        </p:nvSpPr>
        <p:spPr bwMode="auto">
          <a:xfrm rot="16200000">
            <a:off x="58674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2" name="Oval 20"/>
          <p:cNvSpPr>
            <a:spLocks noChangeArrowheads="1"/>
          </p:cNvSpPr>
          <p:nvPr/>
        </p:nvSpPr>
        <p:spPr bwMode="auto">
          <a:xfrm rot="16200000">
            <a:off x="61714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3" name="Oval 21"/>
          <p:cNvSpPr>
            <a:spLocks noChangeArrowheads="1"/>
          </p:cNvSpPr>
          <p:nvPr/>
        </p:nvSpPr>
        <p:spPr bwMode="auto">
          <a:xfrm rot="16200000">
            <a:off x="60198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4" name="Oval 22"/>
          <p:cNvSpPr>
            <a:spLocks noChangeArrowheads="1"/>
          </p:cNvSpPr>
          <p:nvPr/>
        </p:nvSpPr>
        <p:spPr bwMode="auto">
          <a:xfrm rot="16200000">
            <a:off x="63246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5" name="Oval 23"/>
          <p:cNvSpPr>
            <a:spLocks noChangeArrowheads="1"/>
          </p:cNvSpPr>
          <p:nvPr/>
        </p:nvSpPr>
        <p:spPr bwMode="auto">
          <a:xfrm rot="16200000">
            <a:off x="64770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6" name="Oval 24"/>
          <p:cNvSpPr>
            <a:spLocks noChangeArrowheads="1"/>
          </p:cNvSpPr>
          <p:nvPr/>
        </p:nvSpPr>
        <p:spPr bwMode="auto">
          <a:xfrm rot="16200000">
            <a:off x="61737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7" name="Oval 25"/>
          <p:cNvSpPr>
            <a:spLocks noChangeArrowheads="1"/>
          </p:cNvSpPr>
          <p:nvPr/>
        </p:nvSpPr>
        <p:spPr bwMode="auto">
          <a:xfrm rot="16200000">
            <a:off x="63261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8" name="Oval 26"/>
          <p:cNvSpPr>
            <a:spLocks noChangeArrowheads="1"/>
          </p:cNvSpPr>
          <p:nvPr/>
        </p:nvSpPr>
        <p:spPr bwMode="auto">
          <a:xfrm rot="16200000">
            <a:off x="6019006" y="45727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59" name="Oval 27"/>
          <p:cNvSpPr>
            <a:spLocks noChangeArrowheads="1"/>
          </p:cNvSpPr>
          <p:nvPr/>
        </p:nvSpPr>
        <p:spPr bwMode="auto">
          <a:xfrm rot="16200000">
            <a:off x="6172200" y="4419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60" name="Oval 28"/>
          <p:cNvSpPr>
            <a:spLocks noChangeArrowheads="1"/>
          </p:cNvSpPr>
          <p:nvPr/>
        </p:nvSpPr>
        <p:spPr bwMode="auto">
          <a:xfrm rot="16200000">
            <a:off x="6019800" y="4267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61" name="Oval 29"/>
          <p:cNvSpPr>
            <a:spLocks noChangeArrowheads="1"/>
          </p:cNvSpPr>
          <p:nvPr/>
        </p:nvSpPr>
        <p:spPr bwMode="auto">
          <a:xfrm rot="16200000">
            <a:off x="6324600" y="41148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62" name="Oval 30"/>
          <p:cNvSpPr>
            <a:spLocks noChangeArrowheads="1"/>
          </p:cNvSpPr>
          <p:nvPr/>
        </p:nvSpPr>
        <p:spPr bwMode="auto">
          <a:xfrm rot="16200000">
            <a:off x="6172200" y="3962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4063" name="Oval 31"/>
          <p:cNvSpPr>
            <a:spLocks noChangeArrowheads="1"/>
          </p:cNvSpPr>
          <p:nvPr/>
        </p:nvSpPr>
        <p:spPr bwMode="auto">
          <a:xfrm rot="16200000">
            <a:off x="5715000" y="3810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nvGrpSpPr>
          <p:cNvPr id="684064" name="Group 32"/>
          <p:cNvGrpSpPr>
            <a:grpSpLocks/>
          </p:cNvGrpSpPr>
          <p:nvPr/>
        </p:nvGrpSpPr>
        <p:grpSpPr bwMode="auto">
          <a:xfrm>
            <a:off x="5180013" y="3810000"/>
            <a:ext cx="2133600" cy="1905000"/>
            <a:chOff x="2303" y="864"/>
            <a:chExt cx="1344" cy="2736"/>
          </a:xfrm>
        </p:grpSpPr>
        <p:grpSp>
          <p:nvGrpSpPr>
            <p:cNvPr id="684065" name="Group 33"/>
            <p:cNvGrpSpPr>
              <a:grpSpLocks/>
            </p:cNvGrpSpPr>
            <p:nvPr/>
          </p:nvGrpSpPr>
          <p:grpSpPr bwMode="auto">
            <a:xfrm>
              <a:off x="2495" y="864"/>
              <a:ext cx="961" cy="2736"/>
              <a:chOff x="2495" y="768"/>
              <a:chExt cx="961" cy="2832"/>
            </a:xfrm>
          </p:grpSpPr>
          <p:sp>
            <p:nvSpPr>
              <p:cNvPr id="684066" name="Line 34"/>
              <p:cNvSpPr>
                <a:spLocks noChangeShapeType="1"/>
              </p:cNvSpPr>
              <p:nvPr/>
            </p:nvSpPr>
            <p:spPr bwMode="auto">
              <a:xfrm rot="16200000">
                <a:off x="1560" y="2184"/>
                <a:ext cx="2832"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67" name="Line 35"/>
              <p:cNvSpPr>
                <a:spLocks noChangeShapeType="1"/>
              </p:cNvSpPr>
              <p:nvPr/>
            </p:nvSpPr>
            <p:spPr bwMode="auto">
              <a:xfrm rot="16200000">
                <a:off x="108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68" name="Line 36"/>
              <p:cNvSpPr>
                <a:spLocks noChangeShapeType="1"/>
              </p:cNvSpPr>
              <p:nvPr/>
            </p:nvSpPr>
            <p:spPr bwMode="auto">
              <a:xfrm rot="16200000">
                <a:off x="204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84069" name="Group 37"/>
            <p:cNvGrpSpPr>
              <a:grpSpLocks/>
            </p:cNvGrpSpPr>
            <p:nvPr/>
          </p:nvGrpSpPr>
          <p:grpSpPr bwMode="auto">
            <a:xfrm rot="16200000">
              <a:off x="1631" y="1536"/>
              <a:ext cx="2687" cy="1344"/>
              <a:chOff x="864" y="1488"/>
              <a:chExt cx="4464" cy="1344"/>
            </a:xfrm>
          </p:grpSpPr>
          <p:grpSp>
            <p:nvGrpSpPr>
              <p:cNvPr id="684070" name="Group 38"/>
              <p:cNvGrpSpPr>
                <a:grpSpLocks/>
              </p:cNvGrpSpPr>
              <p:nvPr/>
            </p:nvGrpSpPr>
            <p:grpSpPr bwMode="auto">
              <a:xfrm>
                <a:off x="864" y="2256"/>
                <a:ext cx="4464" cy="576"/>
                <a:chOff x="960" y="2256"/>
                <a:chExt cx="4464" cy="576"/>
              </a:xfrm>
            </p:grpSpPr>
            <p:sp>
              <p:nvSpPr>
                <p:cNvPr id="684071" name="Line 39"/>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72" name="Line 40"/>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73" name="Line 41"/>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74" name="Line 42"/>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75" name="Line 43"/>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76" name="Line 44"/>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77" name="Line 45"/>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684078" name="Group 46"/>
              <p:cNvGrpSpPr>
                <a:grpSpLocks/>
              </p:cNvGrpSpPr>
              <p:nvPr/>
            </p:nvGrpSpPr>
            <p:grpSpPr bwMode="auto">
              <a:xfrm>
                <a:off x="864" y="1488"/>
                <a:ext cx="4464" cy="576"/>
                <a:chOff x="1008" y="1488"/>
                <a:chExt cx="4464" cy="576"/>
              </a:xfrm>
            </p:grpSpPr>
            <p:sp>
              <p:nvSpPr>
                <p:cNvPr id="684079" name="Line 47"/>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80" name="Line 48"/>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81" name="Line 49"/>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82" name="Line 50"/>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83" name="Line 51"/>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84" name="Line 52"/>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4085" name="Line 53"/>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grpSp>
      <p:sp>
        <p:nvSpPr>
          <p:cNvPr id="684086" name="Oval 54"/>
          <p:cNvSpPr>
            <a:spLocks noChangeArrowheads="1"/>
          </p:cNvSpPr>
          <p:nvPr/>
        </p:nvSpPr>
        <p:spPr bwMode="auto">
          <a:xfrm>
            <a:off x="6076951" y="5707063"/>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VN</a:t>
            </a:r>
          </a:p>
        </p:txBody>
      </p:sp>
      <p:sp>
        <p:nvSpPr>
          <p:cNvPr id="684087" name="Line 55"/>
          <p:cNvSpPr>
            <a:spLocks noChangeShapeType="1"/>
          </p:cNvSpPr>
          <p:nvPr/>
        </p:nvSpPr>
        <p:spPr bwMode="auto">
          <a:xfrm rot="16200000">
            <a:off x="6248400" y="4494213"/>
            <a:ext cx="0" cy="22860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684088" name="Group 56"/>
          <p:cNvGrpSpPr>
            <a:grpSpLocks/>
          </p:cNvGrpSpPr>
          <p:nvPr/>
        </p:nvGrpSpPr>
        <p:grpSpPr bwMode="auto">
          <a:xfrm>
            <a:off x="9866313" y="4368801"/>
            <a:ext cx="546100" cy="671513"/>
            <a:chOff x="5255" y="2751"/>
            <a:chExt cx="344" cy="424"/>
          </a:xfrm>
        </p:grpSpPr>
        <p:sp>
          <p:nvSpPr>
            <p:cNvPr id="684089" name="Freeform 57"/>
            <p:cNvSpPr>
              <a:spLocks noChangeAspect="1"/>
            </p:cNvSpPr>
            <p:nvPr/>
          </p:nvSpPr>
          <p:spPr bwMode="auto">
            <a:xfrm flipH="1">
              <a:off x="5484" y="2768"/>
              <a:ext cx="115" cy="212"/>
            </a:xfrm>
            <a:custGeom>
              <a:avLst/>
              <a:gdLst>
                <a:gd name="T0" fmla="*/ 169 w 370"/>
                <a:gd name="T1" fmla="*/ 81 h 1012"/>
                <a:gd name="T2" fmla="*/ 238 w 370"/>
                <a:gd name="T3" fmla="*/ 18 h 1012"/>
                <a:gd name="T4" fmla="*/ 313 w 370"/>
                <a:gd name="T5" fmla="*/ 0 h 1012"/>
                <a:gd name="T6" fmla="*/ 364 w 370"/>
                <a:gd name="T7" fmla="*/ 18 h 1012"/>
                <a:gd name="T8" fmla="*/ 370 w 370"/>
                <a:gd name="T9" fmla="*/ 57 h 1012"/>
                <a:gd name="T10" fmla="*/ 327 w 370"/>
                <a:gd name="T11" fmla="*/ 137 h 1012"/>
                <a:gd name="T12" fmla="*/ 270 w 370"/>
                <a:gd name="T13" fmla="*/ 137 h 1012"/>
                <a:gd name="T14" fmla="*/ 213 w 370"/>
                <a:gd name="T15" fmla="*/ 174 h 1012"/>
                <a:gd name="T16" fmla="*/ 137 w 370"/>
                <a:gd name="T17" fmla="*/ 281 h 1012"/>
                <a:gd name="T18" fmla="*/ 87 w 370"/>
                <a:gd name="T19" fmla="*/ 400 h 1012"/>
                <a:gd name="T20" fmla="*/ 87 w 370"/>
                <a:gd name="T21" fmla="*/ 449 h 1012"/>
                <a:gd name="T22" fmla="*/ 119 w 370"/>
                <a:gd name="T23" fmla="*/ 506 h 1012"/>
                <a:gd name="T24" fmla="*/ 201 w 370"/>
                <a:gd name="T25" fmla="*/ 556 h 1012"/>
                <a:gd name="T26" fmla="*/ 276 w 370"/>
                <a:gd name="T27" fmla="*/ 600 h 1012"/>
                <a:gd name="T28" fmla="*/ 358 w 370"/>
                <a:gd name="T29" fmla="*/ 680 h 1012"/>
                <a:gd name="T30" fmla="*/ 364 w 370"/>
                <a:gd name="T31" fmla="*/ 749 h 1012"/>
                <a:gd name="T32" fmla="*/ 288 w 370"/>
                <a:gd name="T33" fmla="*/ 794 h 1012"/>
                <a:gd name="T34" fmla="*/ 233 w 370"/>
                <a:gd name="T35" fmla="*/ 843 h 1012"/>
                <a:gd name="T36" fmla="*/ 213 w 370"/>
                <a:gd name="T37" fmla="*/ 886 h 1012"/>
                <a:gd name="T38" fmla="*/ 226 w 370"/>
                <a:gd name="T39" fmla="*/ 931 h 1012"/>
                <a:gd name="T40" fmla="*/ 201 w 370"/>
                <a:gd name="T41" fmla="*/ 993 h 1012"/>
                <a:gd name="T42" fmla="*/ 163 w 370"/>
                <a:gd name="T43" fmla="*/ 1012 h 1012"/>
                <a:gd name="T44" fmla="*/ 144 w 370"/>
                <a:gd name="T45" fmla="*/ 1000 h 1012"/>
                <a:gd name="T46" fmla="*/ 151 w 370"/>
                <a:gd name="T47" fmla="*/ 893 h 1012"/>
                <a:gd name="T48" fmla="*/ 188 w 370"/>
                <a:gd name="T49" fmla="*/ 818 h 1012"/>
                <a:gd name="T50" fmla="*/ 258 w 370"/>
                <a:gd name="T51" fmla="*/ 756 h 1012"/>
                <a:gd name="T52" fmla="*/ 295 w 370"/>
                <a:gd name="T53" fmla="*/ 737 h 1012"/>
                <a:gd name="T54" fmla="*/ 263 w 370"/>
                <a:gd name="T55" fmla="*/ 643 h 1012"/>
                <a:gd name="T56" fmla="*/ 208 w 370"/>
                <a:gd name="T57" fmla="*/ 606 h 1012"/>
                <a:gd name="T58" fmla="*/ 107 w 370"/>
                <a:gd name="T59" fmla="*/ 568 h 1012"/>
                <a:gd name="T60" fmla="*/ 37 w 370"/>
                <a:gd name="T61" fmla="*/ 512 h 1012"/>
                <a:gd name="T62" fmla="*/ 0 w 370"/>
                <a:gd name="T63" fmla="*/ 425 h 1012"/>
                <a:gd name="T64" fmla="*/ 25 w 370"/>
                <a:gd name="T65" fmla="*/ 343 h 1012"/>
                <a:gd name="T66" fmla="*/ 94 w 370"/>
                <a:gd name="T67" fmla="*/ 218 h 1012"/>
                <a:gd name="T68" fmla="*/ 151 w 370"/>
                <a:gd name="T69" fmla="*/ 119 h 1012"/>
                <a:gd name="T70" fmla="*/ 169 w 370"/>
                <a:gd name="T71" fmla="*/ 8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1012">
                  <a:moveTo>
                    <a:pt x="169" y="81"/>
                  </a:moveTo>
                  <a:lnTo>
                    <a:pt x="238" y="18"/>
                  </a:lnTo>
                  <a:lnTo>
                    <a:pt x="313" y="0"/>
                  </a:lnTo>
                  <a:lnTo>
                    <a:pt x="364" y="18"/>
                  </a:lnTo>
                  <a:lnTo>
                    <a:pt x="370" y="57"/>
                  </a:lnTo>
                  <a:lnTo>
                    <a:pt x="327" y="137"/>
                  </a:lnTo>
                  <a:lnTo>
                    <a:pt x="270" y="137"/>
                  </a:lnTo>
                  <a:lnTo>
                    <a:pt x="213" y="174"/>
                  </a:lnTo>
                  <a:lnTo>
                    <a:pt x="137" y="281"/>
                  </a:lnTo>
                  <a:lnTo>
                    <a:pt x="87" y="400"/>
                  </a:lnTo>
                  <a:lnTo>
                    <a:pt x="87" y="449"/>
                  </a:lnTo>
                  <a:lnTo>
                    <a:pt x="119" y="506"/>
                  </a:lnTo>
                  <a:lnTo>
                    <a:pt x="201" y="556"/>
                  </a:lnTo>
                  <a:lnTo>
                    <a:pt x="276" y="600"/>
                  </a:lnTo>
                  <a:lnTo>
                    <a:pt x="358" y="680"/>
                  </a:lnTo>
                  <a:lnTo>
                    <a:pt x="364" y="749"/>
                  </a:lnTo>
                  <a:lnTo>
                    <a:pt x="288" y="794"/>
                  </a:lnTo>
                  <a:lnTo>
                    <a:pt x="233" y="843"/>
                  </a:lnTo>
                  <a:lnTo>
                    <a:pt x="213" y="886"/>
                  </a:lnTo>
                  <a:lnTo>
                    <a:pt x="226" y="931"/>
                  </a:lnTo>
                  <a:lnTo>
                    <a:pt x="201" y="993"/>
                  </a:lnTo>
                  <a:lnTo>
                    <a:pt x="163" y="1012"/>
                  </a:lnTo>
                  <a:lnTo>
                    <a:pt x="144" y="1000"/>
                  </a:lnTo>
                  <a:lnTo>
                    <a:pt x="151" y="893"/>
                  </a:lnTo>
                  <a:lnTo>
                    <a:pt x="188" y="818"/>
                  </a:lnTo>
                  <a:lnTo>
                    <a:pt x="258" y="756"/>
                  </a:lnTo>
                  <a:lnTo>
                    <a:pt x="295" y="737"/>
                  </a:lnTo>
                  <a:lnTo>
                    <a:pt x="263" y="643"/>
                  </a:lnTo>
                  <a:lnTo>
                    <a:pt x="208" y="606"/>
                  </a:lnTo>
                  <a:lnTo>
                    <a:pt x="107" y="568"/>
                  </a:lnTo>
                  <a:lnTo>
                    <a:pt x="37" y="512"/>
                  </a:lnTo>
                  <a:lnTo>
                    <a:pt x="0" y="425"/>
                  </a:lnTo>
                  <a:lnTo>
                    <a:pt x="25" y="343"/>
                  </a:lnTo>
                  <a:lnTo>
                    <a:pt x="94" y="218"/>
                  </a:lnTo>
                  <a:lnTo>
                    <a:pt x="151" y="119"/>
                  </a:lnTo>
                  <a:lnTo>
                    <a:pt x="169" y="81"/>
                  </a:lnTo>
                  <a:close/>
                </a:path>
              </a:pathLst>
            </a:custGeom>
            <a:solidFill>
              <a:srgbClr val="000000"/>
            </a:solidFill>
            <a:ln w="9525">
              <a:solidFill>
                <a:srgbClr val="0B002E"/>
              </a:solidFill>
              <a:round/>
              <a:headEnd/>
              <a:tailEnd/>
            </a:ln>
          </p:spPr>
          <p:txBody>
            <a:bodyPr/>
            <a:lstStyle/>
            <a:p>
              <a:endParaRPr lang="fr-FR" dirty="0"/>
            </a:p>
          </p:txBody>
        </p:sp>
        <p:sp>
          <p:nvSpPr>
            <p:cNvPr id="684090" name="Freeform 58"/>
            <p:cNvSpPr>
              <a:spLocks noChangeAspect="1"/>
            </p:cNvSpPr>
            <p:nvPr/>
          </p:nvSpPr>
          <p:spPr bwMode="auto">
            <a:xfrm flipH="1">
              <a:off x="5361" y="2751"/>
              <a:ext cx="120" cy="190"/>
            </a:xfrm>
            <a:custGeom>
              <a:avLst/>
              <a:gdLst>
                <a:gd name="T0" fmla="*/ 31 w 387"/>
                <a:gd name="T1" fmla="*/ 37 h 905"/>
                <a:gd name="T2" fmla="*/ 94 w 387"/>
                <a:gd name="T3" fmla="*/ 6 h 905"/>
                <a:gd name="T4" fmla="*/ 144 w 387"/>
                <a:gd name="T5" fmla="*/ 0 h 905"/>
                <a:gd name="T6" fmla="*/ 231 w 387"/>
                <a:gd name="T7" fmla="*/ 56 h 905"/>
                <a:gd name="T8" fmla="*/ 281 w 387"/>
                <a:gd name="T9" fmla="*/ 113 h 905"/>
                <a:gd name="T10" fmla="*/ 320 w 387"/>
                <a:gd name="T11" fmla="*/ 193 h 905"/>
                <a:gd name="T12" fmla="*/ 350 w 387"/>
                <a:gd name="T13" fmla="*/ 299 h 905"/>
                <a:gd name="T14" fmla="*/ 382 w 387"/>
                <a:gd name="T15" fmla="*/ 461 h 905"/>
                <a:gd name="T16" fmla="*/ 387 w 387"/>
                <a:gd name="T17" fmla="*/ 642 h 905"/>
                <a:gd name="T18" fmla="*/ 369 w 387"/>
                <a:gd name="T19" fmla="*/ 761 h 905"/>
                <a:gd name="T20" fmla="*/ 338 w 387"/>
                <a:gd name="T21" fmla="*/ 817 h 905"/>
                <a:gd name="T22" fmla="*/ 256 w 387"/>
                <a:gd name="T23" fmla="*/ 874 h 905"/>
                <a:gd name="T24" fmla="*/ 169 w 387"/>
                <a:gd name="T25" fmla="*/ 905 h 905"/>
                <a:gd name="T26" fmla="*/ 113 w 387"/>
                <a:gd name="T27" fmla="*/ 905 h 905"/>
                <a:gd name="T28" fmla="*/ 63 w 387"/>
                <a:gd name="T29" fmla="*/ 892 h 905"/>
                <a:gd name="T30" fmla="*/ 31 w 387"/>
                <a:gd name="T31" fmla="*/ 817 h 905"/>
                <a:gd name="T32" fmla="*/ 20 w 387"/>
                <a:gd name="T33" fmla="*/ 724 h 905"/>
                <a:gd name="T34" fmla="*/ 45 w 387"/>
                <a:gd name="T35" fmla="*/ 661 h 905"/>
                <a:gd name="T36" fmla="*/ 75 w 387"/>
                <a:gd name="T37" fmla="*/ 605 h 905"/>
                <a:gd name="T38" fmla="*/ 68 w 387"/>
                <a:gd name="T39" fmla="*/ 530 h 905"/>
                <a:gd name="T40" fmla="*/ 57 w 387"/>
                <a:gd name="T41" fmla="*/ 436 h 905"/>
                <a:gd name="T42" fmla="*/ 31 w 387"/>
                <a:gd name="T43" fmla="*/ 342 h 905"/>
                <a:gd name="T44" fmla="*/ 0 w 387"/>
                <a:gd name="T45" fmla="*/ 243 h 905"/>
                <a:gd name="T46" fmla="*/ 0 w 387"/>
                <a:gd name="T47" fmla="*/ 168 h 905"/>
                <a:gd name="T48" fmla="*/ 20 w 387"/>
                <a:gd name="T49" fmla="*/ 88 h 905"/>
                <a:gd name="T50" fmla="*/ 31 w 387"/>
                <a:gd name="T51" fmla="*/ 3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905">
                  <a:moveTo>
                    <a:pt x="31" y="37"/>
                  </a:moveTo>
                  <a:lnTo>
                    <a:pt x="94" y="6"/>
                  </a:lnTo>
                  <a:lnTo>
                    <a:pt x="144" y="0"/>
                  </a:lnTo>
                  <a:lnTo>
                    <a:pt x="231" y="56"/>
                  </a:lnTo>
                  <a:lnTo>
                    <a:pt x="281" y="113"/>
                  </a:lnTo>
                  <a:lnTo>
                    <a:pt x="320" y="193"/>
                  </a:lnTo>
                  <a:lnTo>
                    <a:pt x="350" y="299"/>
                  </a:lnTo>
                  <a:lnTo>
                    <a:pt x="382" y="461"/>
                  </a:lnTo>
                  <a:lnTo>
                    <a:pt x="387" y="642"/>
                  </a:lnTo>
                  <a:lnTo>
                    <a:pt x="369" y="761"/>
                  </a:lnTo>
                  <a:lnTo>
                    <a:pt x="338" y="817"/>
                  </a:lnTo>
                  <a:lnTo>
                    <a:pt x="256" y="874"/>
                  </a:lnTo>
                  <a:lnTo>
                    <a:pt x="169" y="905"/>
                  </a:lnTo>
                  <a:lnTo>
                    <a:pt x="113" y="905"/>
                  </a:lnTo>
                  <a:lnTo>
                    <a:pt x="63" y="892"/>
                  </a:lnTo>
                  <a:lnTo>
                    <a:pt x="31" y="817"/>
                  </a:lnTo>
                  <a:lnTo>
                    <a:pt x="20" y="724"/>
                  </a:lnTo>
                  <a:lnTo>
                    <a:pt x="45" y="661"/>
                  </a:lnTo>
                  <a:lnTo>
                    <a:pt x="75" y="605"/>
                  </a:lnTo>
                  <a:lnTo>
                    <a:pt x="68" y="530"/>
                  </a:lnTo>
                  <a:lnTo>
                    <a:pt x="57" y="436"/>
                  </a:lnTo>
                  <a:lnTo>
                    <a:pt x="31" y="342"/>
                  </a:lnTo>
                  <a:lnTo>
                    <a:pt x="0" y="243"/>
                  </a:lnTo>
                  <a:lnTo>
                    <a:pt x="0" y="168"/>
                  </a:lnTo>
                  <a:lnTo>
                    <a:pt x="20" y="88"/>
                  </a:lnTo>
                  <a:lnTo>
                    <a:pt x="31" y="37"/>
                  </a:lnTo>
                  <a:close/>
                </a:path>
              </a:pathLst>
            </a:custGeom>
            <a:solidFill>
              <a:srgbClr val="000000"/>
            </a:solidFill>
            <a:ln w="9525">
              <a:solidFill>
                <a:srgbClr val="0B002E"/>
              </a:solidFill>
              <a:round/>
              <a:headEnd/>
              <a:tailEnd/>
            </a:ln>
          </p:spPr>
          <p:txBody>
            <a:bodyPr/>
            <a:lstStyle/>
            <a:p>
              <a:endParaRPr lang="fr-FR" dirty="0"/>
            </a:p>
          </p:txBody>
        </p:sp>
        <p:sp>
          <p:nvSpPr>
            <p:cNvPr id="684091" name="Freeform 59"/>
            <p:cNvSpPr>
              <a:spLocks noChangeAspect="1"/>
            </p:cNvSpPr>
            <p:nvPr/>
          </p:nvSpPr>
          <p:spPr bwMode="auto">
            <a:xfrm flipH="1">
              <a:off x="5255" y="2902"/>
              <a:ext cx="157" cy="243"/>
            </a:xfrm>
            <a:custGeom>
              <a:avLst/>
              <a:gdLst>
                <a:gd name="T0" fmla="*/ 0 w 505"/>
                <a:gd name="T1" fmla="*/ 100 h 1160"/>
                <a:gd name="T2" fmla="*/ 0 w 505"/>
                <a:gd name="T3" fmla="*/ 50 h 1160"/>
                <a:gd name="T4" fmla="*/ 44 w 505"/>
                <a:gd name="T5" fmla="*/ 0 h 1160"/>
                <a:gd name="T6" fmla="*/ 75 w 505"/>
                <a:gd name="T7" fmla="*/ 18 h 1160"/>
                <a:gd name="T8" fmla="*/ 225 w 505"/>
                <a:gd name="T9" fmla="*/ 218 h 1160"/>
                <a:gd name="T10" fmla="*/ 299 w 505"/>
                <a:gd name="T11" fmla="*/ 330 h 1160"/>
                <a:gd name="T12" fmla="*/ 319 w 505"/>
                <a:gd name="T13" fmla="*/ 431 h 1160"/>
                <a:gd name="T14" fmla="*/ 324 w 505"/>
                <a:gd name="T15" fmla="*/ 536 h 1160"/>
                <a:gd name="T16" fmla="*/ 312 w 505"/>
                <a:gd name="T17" fmla="*/ 680 h 1160"/>
                <a:gd name="T18" fmla="*/ 268 w 505"/>
                <a:gd name="T19" fmla="*/ 836 h 1160"/>
                <a:gd name="T20" fmla="*/ 225 w 505"/>
                <a:gd name="T21" fmla="*/ 929 h 1160"/>
                <a:gd name="T22" fmla="*/ 206 w 505"/>
                <a:gd name="T23" fmla="*/ 1022 h 1160"/>
                <a:gd name="T24" fmla="*/ 212 w 505"/>
                <a:gd name="T25" fmla="*/ 1066 h 1160"/>
                <a:gd name="T26" fmla="*/ 237 w 505"/>
                <a:gd name="T27" fmla="*/ 1079 h 1160"/>
                <a:gd name="T28" fmla="*/ 386 w 505"/>
                <a:gd name="T29" fmla="*/ 1073 h 1160"/>
                <a:gd name="T30" fmla="*/ 487 w 505"/>
                <a:gd name="T31" fmla="*/ 1091 h 1160"/>
                <a:gd name="T32" fmla="*/ 505 w 505"/>
                <a:gd name="T33" fmla="*/ 1116 h 1160"/>
                <a:gd name="T34" fmla="*/ 505 w 505"/>
                <a:gd name="T35" fmla="*/ 1135 h 1160"/>
                <a:gd name="T36" fmla="*/ 424 w 505"/>
                <a:gd name="T37" fmla="*/ 1160 h 1160"/>
                <a:gd name="T38" fmla="*/ 406 w 505"/>
                <a:gd name="T39" fmla="*/ 1153 h 1160"/>
                <a:gd name="T40" fmla="*/ 337 w 505"/>
                <a:gd name="T41" fmla="*/ 1123 h 1160"/>
                <a:gd name="T42" fmla="*/ 268 w 505"/>
                <a:gd name="T43" fmla="*/ 1123 h 1160"/>
                <a:gd name="T44" fmla="*/ 175 w 505"/>
                <a:gd name="T45" fmla="*/ 1123 h 1160"/>
                <a:gd name="T46" fmla="*/ 143 w 505"/>
                <a:gd name="T47" fmla="*/ 1128 h 1160"/>
                <a:gd name="T48" fmla="*/ 131 w 505"/>
                <a:gd name="T49" fmla="*/ 1104 h 1160"/>
                <a:gd name="T50" fmla="*/ 131 w 505"/>
                <a:gd name="T51" fmla="*/ 1066 h 1160"/>
                <a:gd name="T52" fmla="*/ 163 w 505"/>
                <a:gd name="T53" fmla="*/ 948 h 1160"/>
                <a:gd name="T54" fmla="*/ 218 w 505"/>
                <a:gd name="T55" fmla="*/ 823 h 1160"/>
                <a:gd name="T56" fmla="*/ 255 w 505"/>
                <a:gd name="T57" fmla="*/ 699 h 1160"/>
                <a:gd name="T58" fmla="*/ 262 w 505"/>
                <a:gd name="T59" fmla="*/ 605 h 1160"/>
                <a:gd name="T60" fmla="*/ 255 w 505"/>
                <a:gd name="T61" fmla="*/ 474 h 1160"/>
                <a:gd name="T62" fmla="*/ 230 w 505"/>
                <a:gd name="T63" fmla="*/ 399 h 1160"/>
                <a:gd name="T64" fmla="*/ 168 w 505"/>
                <a:gd name="T65" fmla="*/ 305 h 1160"/>
                <a:gd name="T66" fmla="*/ 81 w 505"/>
                <a:gd name="T67" fmla="*/ 218 h 1160"/>
                <a:gd name="T68" fmla="*/ 19 w 505"/>
                <a:gd name="T69" fmla="*/ 168 h 1160"/>
                <a:gd name="T70" fmla="*/ 0 w 505"/>
                <a:gd name="T71" fmla="*/ 137 h 1160"/>
                <a:gd name="T72" fmla="*/ 0 w 505"/>
                <a:gd name="T73" fmla="*/ 10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5" h="1160">
                  <a:moveTo>
                    <a:pt x="0" y="100"/>
                  </a:moveTo>
                  <a:lnTo>
                    <a:pt x="0" y="50"/>
                  </a:lnTo>
                  <a:lnTo>
                    <a:pt x="44" y="0"/>
                  </a:lnTo>
                  <a:lnTo>
                    <a:pt x="75" y="18"/>
                  </a:lnTo>
                  <a:lnTo>
                    <a:pt x="225" y="218"/>
                  </a:lnTo>
                  <a:lnTo>
                    <a:pt x="299" y="330"/>
                  </a:lnTo>
                  <a:lnTo>
                    <a:pt x="319" y="431"/>
                  </a:lnTo>
                  <a:lnTo>
                    <a:pt x="324" y="536"/>
                  </a:lnTo>
                  <a:lnTo>
                    <a:pt x="312" y="680"/>
                  </a:lnTo>
                  <a:lnTo>
                    <a:pt x="268" y="836"/>
                  </a:lnTo>
                  <a:lnTo>
                    <a:pt x="225" y="929"/>
                  </a:lnTo>
                  <a:lnTo>
                    <a:pt x="206" y="1022"/>
                  </a:lnTo>
                  <a:lnTo>
                    <a:pt x="212" y="1066"/>
                  </a:lnTo>
                  <a:lnTo>
                    <a:pt x="237" y="1079"/>
                  </a:lnTo>
                  <a:lnTo>
                    <a:pt x="386" y="1073"/>
                  </a:lnTo>
                  <a:lnTo>
                    <a:pt x="487" y="1091"/>
                  </a:lnTo>
                  <a:lnTo>
                    <a:pt x="505" y="1116"/>
                  </a:lnTo>
                  <a:lnTo>
                    <a:pt x="505" y="1135"/>
                  </a:lnTo>
                  <a:lnTo>
                    <a:pt x="424" y="1160"/>
                  </a:lnTo>
                  <a:lnTo>
                    <a:pt x="406" y="1153"/>
                  </a:lnTo>
                  <a:lnTo>
                    <a:pt x="337" y="1123"/>
                  </a:lnTo>
                  <a:lnTo>
                    <a:pt x="268" y="1123"/>
                  </a:lnTo>
                  <a:lnTo>
                    <a:pt x="175" y="1123"/>
                  </a:lnTo>
                  <a:lnTo>
                    <a:pt x="143" y="1128"/>
                  </a:lnTo>
                  <a:lnTo>
                    <a:pt x="131" y="1104"/>
                  </a:lnTo>
                  <a:lnTo>
                    <a:pt x="131" y="1066"/>
                  </a:lnTo>
                  <a:lnTo>
                    <a:pt x="163" y="948"/>
                  </a:lnTo>
                  <a:lnTo>
                    <a:pt x="218" y="823"/>
                  </a:lnTo>
                  <a:lnTo>
                    <a:pt x="255" y="699"/>
                  </a:lnTo>
                  <a:lnTo>
                    <a:pt x="262" y="605"/>
                  </a:lnTo>
                  <a:lnTo>
                    <a:pt x="255" y="474"/>
                  </a:lnTo>
                  <a:lnTo>
                    <a:pt x="230" y="399"/>
                  </a:lnTo>
                  <a:lnTo>
                    <a:pt x="168" y="305"/>
                  </a:lnTo>
                  <a:lnTo>
                    <a:pt x="81" y="218"/>
                  </a:lnTo>
                  <a:lnTo>
                    <a:pt x="19" y="168"/>
                  </a:lnTo>
                  <a:lnTo>
                    <a:pt x="0" y="137"/>
                  </a:lnTo>
                  <a:lnTo>
                    <a:pt x="0" y="100"/>
                  </a:lnTo>
                  <a:close/>
                </a:path>
              </a:pathLst>
            </a:custGeom>
            <a:solidFill>
              <a:srgbClr val="000000"/>
            </a:solidFill>
            <a:ln w="9525">
              <a:solidFill>
                <a:srgbClr val="0B002E"/>
              </a:solidFill>
              <a:round/>
              <a:headEnd/>
              <a:tailEnd/>
            </a:ln>
          </p:spPr>
          <p:txBody>
            <a:bodyPr/>
            <a:lstStyle/>
            <a:p>
              <a:endParaRPr lang="fr-FR" dirty="0"/>
            </a:p>
          </p:txBody>
        </p:sp>
        <p:sp>
          <p:nvSpPr>
            <p:cNvPr id="684092" name="Freeform 60"/>
            <p:cNvSpPr>
              <a:spLocks noChangeAspect="1"/>
            </p:cNvSpPr>
            <p:nvPr/>
          </p:nvSpPr>
          <p:spPr bwMode="auto">
            <a:xfrm flipH="1">
              <a:off x="5422" y="2916"/>
              <a:ext cx="131" cy="259"/>
            </a:xfrm>
            <a:custGeom>
              <a:avLst/>
              <a:gdLst>
                <a:gd name="T0" fmla="*/ 300 w 424"/>
                <a:gd name="T1" fmla="*/ 31 h 1241"/>
                <a:gd name="T2" fmla="*/ 337 w 424"/>
                <a:gd name="T3" fmla="*/ 0 h 1241"/>
                <a:gd name="T4" fmla="*/ 413 w 424"/>
                <a:gd name="T5" fmla="*/ 0 h 1241"/>
                <a:gd name="T6" fmla="*/ 424 w 424"/>
                <a:gd name="T7" fmla="*/ 37 h 1241"/>
                <a:gd name="T8" fmla="*/ 413 w 424"/>
                <a:gd name="T9" fmla="*/ 136 h 1241"/>
                <a:gd name="T10" fmla="*/ 344 w 424"/>
                <a:gd name="T11" fmla="*/ 262 h 1241"/>
                <a:gd name="T12" fmla="*/ 313 w 424"/>
                <a:gd name="T13" fmla="*/ 398 h 1241"/>
                <a:gd name="T14" fmla="*/ 300 w 424"/>
                <a:gd name="T15" fmla="*/ 567 h 1241"/>
                <a:gd name="T16" fmla="*/ 344 w 424"/>
                <a:gd name="T17" fmla="*/ 760 h 1241"/>
                <a:gd name="T18" fmla="*/ 401 w 424"/>
                <a:gd name="T19" fmla="*/ 947 h 1241"/>
                <a:gd name="T20" fmla="*/ 406 w 424"/>
                <a:gd name="T21" fmla="*/ 1021 h 1241"/>
                <a:gd name="T22" fmla="*/ 381 w 424"/>
                <a:gd name="T23" fmla="*/ 1047 h 1241"/>
                <a:gd name="T24" fmla="*/ 294 w 424"/>
                <a:gd name="T25" fmla="*/ 1047 h 1241"/>
                <a:gd name="T26" fmla="*/ 206 w 424"/>
                <a:gd name="T27" fmla="*/ 1078 h 1241"/>
                <a:gd name="T28" fmla="*/ 151 w 424"/>
                <a:gd name="T29" fmla="*/ 1159 h 1241"/>
                <a:gd name="T30" fmla="*/ 101 w 424"/>
                <a:gd name="T31" fmla="*/ 1234 h 1241"/>
                <a:gd name="T32" fmla="*/ 75 w 424"/>
                <a:gd name="T33" fmla="*/ 1241 h 1241"/>
                <a:gd name="T34" fmla="*/ 0 w 424"/>
                <a:gd name="T35" fmla="*/ 1196 h 1241"/>
                <a:gd name="T36" fmla="*/ 0 w 424"/>
                <a:gd name="T37" fmla="*/ 1165 h 1241"/>
                <a:gd name="T38" fmla="*/ 101 w 424"/>
                <a:gd name="T39" fmla="*/ 1078 h 1241"/>
                <a:gd name="T40" fmla="*/ 220 w 424"/>
                <a:gd name="T41" fmla="*/ 1021 h 1241"/>
                <a:gd name="T42" fmla="*/ 313 w 424"/>
                <a:gd name="T43" fmla="*/ 991 h 1241"/>
                <a:gd name="T44" fmla="*/ 332 w 424"/>
                <a:gd name="T45" fmla="*/ 978 h 1241"/>
                <a:gd name="T46" fmla="*/ 325 w 424"/>
                <a:gd name="T47" fmla="*/ 922 h 1241"/>
                <a:gd name="T48" fmla="*/ 294 w 424"/>
                <a:gd name="T49" fmla="*/ 785 h 1241"/>
                <a:gd name="T50" fmla="*/ 257 w 424"/>
                <a:gd name="T51" fmla="*/ 629 h 1241"/>
                <a:gd name="T52" fmla="*/ 238 w 424"/>
                <a:gd name="T53" fmla="*/ 549 h 1241"/>
                <a:gd name="T54" fmla="*/ 231 w 424"/>
                <a:gd name="T55" fmla="*/ 455 h 1241"/>
                <a:gd name="T56" fmla="*/ 245 w 424"/>
                <a:gd name="T57" fmla="*/ 349 h 1241"/>
                <a:gd name="T58" fmla="*/ 268 w 424"/>
                <a:gd name="T59" fmla="*/ 175 h 1241"/>
                <a:gd name="T60" fmla="*/ 300 w 424"/>
                <a:gd name="T61" fmla="*/ 3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4" h="1241">
                  <a:moveTo>
                    <a:pt x="300" y="31"/>
                  </a:moveTo>
                  <a:lnTo>
                    <a:pt x="337" y="0"/>
                  </a:lnTo>
                  <a:lnTo>
                    <a:pt x="413" y="0"/>
                  </a:lnTo>
                  <a:lnTo>
                    <a:pt x="424" y="37"/>
                  </a:lnTo>
                  <a:lnTo>
                    <a:pt x="413" y="136"/>
                  </a:lnTo>
                  <a:lnTo>
                    <a:pt x="344" y="262"/>
                  </a:lnTo>
                  <a:lnTo>
                    <a:pt x="313" y="398"/>
                  </a:lnTo>
                  <a:lnTo>
                    <a:pt x="300" y="567"/>
                  </a:lnTo>
                  <a:lnTo>
                    <a:pt x="344" y="760"/>
                  </a:lnTo>
                  <a:lnTo>
                    <a:pt x="401" y="947"/>
                  </a:lnTo>
                  <a:lnTo>
                    <a:pt x="406" y="1021"/>
                  </a:lnTo>
                  <a:lnTo>
                    <a:pt x="381" y="1047"/>
                  </a:lnTo>
                  <a:lnTo>
                    <a:pt x="294" y="1047"/>
                  </a:lnTo>
                  <a:lnTo>
                    <a:pt x="206" y="1078"/>
                  </a:lnTo>
                  <a:lnTo>
                    <a:pt x="151" y="1159"/>
                  </a:lnTo>
                  <a:lnTo>
                    <a:pt x="101" y="1234"/>
                  </a:lnTo>
                  <a:lnTo>
                    <a:pt x="75" y="1241"/>
                  </a:lnTo>
                  <a:lnTo>
                    <a:pt x="0" y="1196"/>
                  </a:lnTo>
                  <a:lnTo>
                    <a:pt x="0" y="1165"/>
                  </a:lnTo>
                  <a:lnTo>
                    <a:pt x="101" y="1078"/>
                  </a:lnTo>
                  <a:lnTo>
                    <a:pt x="220" y="1021"/>
                  </a:lnTo>
                  <a:lnTo>
                    <a:pt x="313" y="991"/>
                  </a:lnTo>
                  <a:lnTo>
                    <a:pt x="332" y="978"/>
                  </a:lnTo>
                  <a:lnTo>
                    <a:pt x="325" y="922"/>
                  </a:lnTo>
                  <a:lnTo>
                    <a:pt x="294" y="785"/>
                  </a:lnTo>
                  <a:lnTo>
                    <a:pt x="257" y="629"/>
                  </a:lnTo>
                  <a:lnTo>
                    <a:pt x="238" y="549"/>
                  </a:lnTo>
                  <a:lnTo>
                    <a:pt x="231" y="455"/>
                  </a:lnTo>
                  <a:lnTo>
                    <a:pt x="245" y="349"/>
                  </a:lnTo>
                  <a:lnTo>
                    <a:pt x="268" y="175"/>
                  </a:lnTo>
                  <a:lnTo>
                    <a:pt x="300" y="31"/>
                  </a:lnTo>
                  <a:close/>
                </a:path>
              </a:pathLst>
            </a:custGeom>
            <a:solidFill>
              <a:srgbClr val="000000"/>
            </a:solidFill>
            <a:ln w="9525">
              <a:solidFill>
                <a:srgbClr val="0B002E"/>
              </a:solidFill>
              <a:round/>
              <a:headEnd/>
              <a:tailEnd/>
            </a:ln>
          </p:spPr>
          <p:txBody>
            <a:bodyPr/>
            <a:lstStyle/>
            <a:p>
              <a:endParaRPr lang="fr-FR" dirty="0"/>
            </a:p>
          </p:txBody>
        </p:sp>
      </p:grpSp>
      <p:grpSp>
        <p:nvGrpSpPr>
          <p:cNvPr id="684093" name="Group 61"/>
          <p:cNvGrpSpPr>
            <a:grpSpLocks/>
          </p:cNvGrpSpPr>
          <p:nvPr/>
        </p:nvGrpSpPr>
        <p:grpSpPr bwMode="auto">
          <a:xfrm rot="-2695228">
            <a:off x="9688514" y="4079875"/>
            <a:ext cx="523875" cy="406400"/>
            <a:chOff x="5240" y="2492"/>
            <a:chExt cx="330" cy="256"/>
          </a:xfrm>
        </p:grpSpPr>
        <p:sp>
          <p:nvSpPr>
            <p:cNvPr id="684094" name="Freeform 62"/>
            <p:cNvSpPr>
              <a:spLocks noChangeAspect="1"/>
            </p:cNvSpPr>
            <p:nvPr/>
          </p:nvSpPr>
          <p:spPr bwMode="auto">
            <a:xfrm flipH="1">
              <a:off x="5421" y="2612"/>
              <a:ext cx="149" cy="136"/>
            </a:xfrm>
            <a:custGeom>
              <a:avLst/>
              <a:gdLst>
                <a:gd name="T0" fmla="*/ 317 w 480"/>
                <a:gd name="T1" fmla="*/ 163 h 650"/>
                <a:gd name="T2" fmla="*/ 280 w 480"/>
                <a:gd name="T3" fmla="*/ 94 h 650"/>
                <a:gd name="T4" fmla="*/ 211 w 480"/>
                <a:gd name="T5" fmla="*/ 50 h 650"/>
                <a:gd name="T6" fmla="*/ 143 w 480"/>
                <a:gd name="T7" fmla="*/ 44 h 650"/>
                <a:gd name="T8" fmla="*/ 74 w 480"/>
                <a:gd name="T9" fmla="*/ 69 h 650"/>
                <a:gd name="T10" fmla="*/ 24 w 480"/>
                <a:gd name="T11" fmla="*/ 138 h 650"/>
                <a:gd name="T12" fmla="*/ 0 w 480"/>
                <a:gd name="T13" fmla="*/ 257 h 650"/>
                <a:gd name="T14" fmla="*/ 18 w 480"/>
                <a:gd name="T15" fmla="*/ 401 h 650"/>
                <a:gd name="T16" fmla="*/ 62 w 480"/>
                <a:gd name="T17" fmla="*/ 525 h 650"/>
                <a:gd name="T18" fmla="*/ 118 w 480"/>
                <a:gd name="T19" fmla="*/ 593 h 650"/>
                <a:gd name="T20" fmla="*/ 193 w 480"/>
                <a:gd name="T21" fmla="*/ 638 h 650"/>
                <a:gd name="T22" fmla="*/ 262 w 480"/>
                <a:gd name="T23" fmla="*/ 650 h 650"/>
                <a:gd name="T24" fmla="*/ 349 w 480"/>
                <a:gd name="T25" fmla="*/ 618 h 650"/>
                <a:gd name="T26" fmla="*/ 379 w 480"/>
                <a:gd name="T27" fmla="*/ 563 h 650"/>
                <a:gd name="T28" fmla="*/ 398 w 480"/>
                <a:gd name="T29" fmla="*/ 463 h 650"/>
                <a:gd name="T30" fmla="*/ 392 w 480"/>
                <a:gd name="T31" fmla="*/ 332 h 650"/>
                <a:gd name="T32" fmla="*/ 361 w 480"/>
                <a:gd name="T33" fmla="*/ 213 h 650"/>
                <a:gd name="T34" fmla="*/ 480 w 480"/>
                <a:gd name="T35" fmla="*/ 57 h 650"/>
                <a:gd name="T36" fmla="*/ 480 w 480"/>
                <a:gd name="T37" fmla="*/ 25 h 650"/>
                <a:gd name="T38" fmla="*/ 455 w 480"/>
                <a:gd name="T39" fmla="*/ 0 h 650"/>
                <a:gd name="T40" fmla="*/ 429 w 480"/>
                <a:gd name="T41" fmla="*/ 12 h 650"/>
                <a:gd name="T42" fmla="*/ 317 w 480"/>
                <a:gd name="T43" fmla="*/ 163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650">
                  <a:moveTo>
                    <a:pt x="317" y="163"/>
                  </a:moveTo>
                  <a:lnTo>
                    <a:pt x="280" y="94"/>
                  </a:lnTo>
                  <a:lnTo>
                    <a:pt x="211" y="50"/>
                  </a:lnTo>
                  <a:lnTo>
                    <a:pt x="143" y="44"/>
                  </a:lnTo>
                  <a:lnTo>
                    <a:pt x="74" y="69"/>
                  </a:lnTo>
                  <a:lnTo>
                    <a:pt x="24" y="138"/>
                  </a:lnTo>
                  <a:lnTo>
                    <a:pt x="0" y="257"/>
                  </a:lnTo>
                  <a:lnTo>
                    <a:pt x="18" y="401"/>
                  </a:lnTo>
                  <a:lnTo>
                    <a:pt x="62" y="525"/>
                  </a:lnTo>
                  <a:lnTo>
                    <a:pt x="118" y="593"/>
                  </a:lnTo>
                  <a:lnTo>
                    <a:pt x="193" y="638"/>
                  </a:lnTo>
                  <a:lnTo>
                    <a:pt x="262" y="650"/>
                  </a:lnTo>
                  <a:lnTo>
                    <a:pt x="349" y="618"/>
                  </a:lnTo>
                  <a:lnTo>
                    <a:pt x="379" y="563"/>
                  </a:lnTo>
                  <a:lnTo>
                    <a:pt x="398" y="463"/>
                  </a:lnTo>
                  <a:lnTo>
                    <a:pt x="392" y="332"/>
                  </a:lnTo>
                  <a:lnTo>
                    <a:pt x="361" y="213"/>
                  </a:lnTo>
                  <a:lnTo>
                    <a:pt x="480" y="57"/>
                  </a:lnTo>
                  <a:lnTo>
                    <a:pt x="480" y="25"/>
                  </a:lnTo>
                  <a:lnTo>
                    <a:pt x="455" y="0"/>
                  </a:lnTo>
                  <a:lnTo>
                    <a:pt x="429" y="12"/>
                  </a:lnTo>
                  <a:lnTo>
                    <a:pt x="317" y="163"/>
                  </a:lnTo>
                  <a:close/>
                </a:path>
              </a:pathLst>
            </a:custGeom>
            <a:solidFill>
              <a:srgbClr val="000000"/>
            </a:solidFill>
            <a:ln w="9525">
              <a:solidFill>
                <a:srgbClr val="0B002E"/>
              </a:solidFill>
              <a:round/>
              <a:headEnd/>
              <a:tailEnd/>
            </a:ln>
          </p:spPr>
          <p:txBody>
            <a:bodyPr/>
            <a:lstStyle/>
            <a:p>
              <a:endParaRPr lang="fr-FR" dirty="0"/>
            </a:p>
          </p:txBody>
        </p:sp>
        <p:sp>
          <p:nvSpPr>
            <p:cNvPr id="684095" name="Freeform 63"/>
            <p:cNvSpPr>
              <a:spLocks noChangeAspect="1"/>
            </p:cNvSpPr>
            <p:nvPr/>
          </p:nvSpPr>
          <p:spPr bwMode="auto">
            <a:xfrm flipH="1">
              <a:off x="5240" y="2492"/>
              <a:ext cx="194" cy="235"/>
            </a:xfrm>
            <a:custGeom>
              <a:avLst/>
              <a:gdLst>
                <a:gd name="T0" fmla="*/ 63 w 630"/>
                <a:gd name="T1" fmla="*/ 1121 h 1121"/>
                <a:gd name="T2" fmla="*/ 12 w 630"/>
                <a:gd name="T3" fmla="*/ 1108 h 1121"/>
                <a:gd name="T4" fmla="*/ 0 w 630"/>
                <a:gd name="T5" fmla="*/ 1040 h 1121"/>
                <a:gd name="T6" fmla="*/ 81 w 630"/>
                <a:gd name="T7" fmla="*/ 909 h 1121"/>
                <a:gd name="T8" fmla="*/ 193 w 630"/>
                <a:gd name="T9" fmla="*/ 697 h 1121"/>
                <a:gd name="T10" fmla="*/ 287 w 630"/>
                <a:gd name="T11" fmla="*/ 528 h 1121"/>
                <a:gd name="T12" fmla="*/ 361 w 630"/>
                <a:gd name="T13" fmla="*/ 324 h 1121"/>
                <a:gd name="T14" fmla="*/ 462 w 630"/>
                <a:gd name="T15" fmla="*/ 198 h 1121"/>
                <a:gd name="T16" fmla="*/ 568 w 630"/>
                <a:gd name="T17" fmla="*/ 18 h 1121"/>
                <a:gd name="T18" fmla="*/ 586 w 630"/>
                <a:gd name="T19" fmla="*/ 0 h 1121"/>
                <a:gd name="T20" fmla="*/ 623 w 630"/>
                <a:gd name="T21" fmla="*/ 5 h 1121"/>
                <a:gd name="T22" fmla="*/ 630 w 630"/>
                <a:gd name="T23" fmla="*/ 37 h 1121"/>
                <a:gd name="T24" fmla="*/ 499 w 630"/>
                <a:gd name="T25" fmla="*/ 198 h 1121"/>
                <a:gd name="T26" fmla="*/ 492 w 630"/>
                <a:gd name="T27" fmla="*/ 267 h 1121"/>
                <a:gd name="T28" fmla="*/ 531 w 630"/>
                <a:gd name="T29" fmla="*/ 336 h 1121"/>
                <a:gd name="T30" fmla="*/ 531 w 630"/>
                <a:gd name="T31" fmla="*/ 398 h 1121"/>
                <a:gd name="T32" fmla="*/ 492 w 630"/>
                <a:gd name="T33" fmla="*/ 436 h 1121"/>
                <a:gd name="T34" fmla="*/ 400 w 630"/>
                <a:gd name="T35" fmla="*/ 485 h 1121"/>
                <a:gd name="T36" fmla="*/ 356 w 630"/>
                <a:gd name="T37" fmla="*/ 498 h 1121"/>
                <a:gd name="T38" fmla="*/ 336 w 630"/>
                <a:gd name="T39" fmla="*/ 535 h 1121"/>
                <a:gd name="T40" fmla="*/ 287 w 630"/>
                <a:gd name="T41" fmla="*/ 684 h 1121"/>
                <a:gd name="T42" fmla="*/ 237 w 630"/>
                <a:gd name="T43" fmla="*/ 822 h 1121"/>
                <a:gd name="T44" fmla="*/ 175 w 630"/>
                <a:gd name="T45" fmla="*/ 984 h 1121"/>
                <a:gd name="T46" fmla="*/ 94 w 630"/>
                <a:gd name="T47" fmla="*/ 1121 h 1121"/>
                <a:gd name="T48" fmla="*/ 63 w 630"/>
                <a:gd name="T49"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 h="1121">
                  <a:moveTo>
                    <a:pt x="63" y="1121"/>
                  </a:moveTo>
                  <a:lnTo>
                    <a:pt x="12" y="1108"/>
                  </a:lnTo>
                  <a:lnTo>
                    <a:pt x="0" y="1040"/>
                  </a:lnTo>
                  <a:lnTo>
                    <a:pt x="81" y="909"/>
                  </a:lnTo>
                  <a:lnTo>
                    <a:pt x="193" y="697"/>
                  </a:lnTo>
                  <a:lnTo>
                    <a:pt x="287" y="528"/>
                  </a:lnTo>
                  <a:lnTo>
                    <a:pt x="361" y="324"/>
                  </a:lnTo>
                  <a:lnTo>
                    <a:pt x="462" y="198"/>
                  </a:lnTo>
                  <a:lnTo>
                    <a:pt x="568" y="18"/>
                  </a:lnTo>
                  <a:lnTo>
                    <a:pt x="586" y="0"/>
                  </a:lnTo>
                  <a:lnTo>
                    <a:pt x="623" y="5"/>
                  </a:lnTo>
                  <a:lnTo>
                    <a:pt x="630" y="37"/>
                  </a:lnTo>
                  <a:lnTo>
                    <a:pt x="499" y="198"/>
                  </a:lnTo>
                  <a:lnTo>
                    <a:pt x="492" y="267"/>
                  </a:lnTo>
                  <a:lnTo>
                    <a:pt x="531" y="336"/>
                  </a:lnTo>
                  <a:lnTo>
                    <a:pt x="531" y="398"/>
                  </a:lnTo>
                  <a:lnTo>
                    <a:pt x="492" y="436"/>
                  </a:lnTo>
                  <a:lnTo>
                    <a:pt x="400" y="485"/>
                  </a:lnTo>
                  <a:lnTo>
                    <a:pt x="356" y="498"/>
                  </a:lnTo>
                  <a:lnTo>
                    <a:pt x="336" y="535"/>
                  </a:lnTo>
                  <a:lnTo>
                    <a:pt x="287" y="684"/>
                  </a:lnTo>
                  <a:lnTo>
                    <a:pt x="237" y="822"/>
                  </a:lnTo>
                  <a:lnTo>
                    <a:pt x="175" y="984"/>
                  </a:lnTo>
                  <a:lnTo>
                    <a:pt x="94" y="1121"/>
                  </a:lnTo>
                  <a:lnTo>
                    <a:pt x="63" y="1121"/>
                  </a:lnTo>
                  <a:close/>
                </a:path>
              </a:pathLst>
            </a:custGeom>
            <a:solidFill>
              <a:srgbClr val="000000"/>
            </a:solidFill>
            <a:ln w="9525">
              <a:solidFill>
                <a:srgbClr val="0B002E"/>
              </a:solidFill>
              <a:round/>
              <a:headEnd/>
              <a:tailEnd/>
            </a:ln>
          </p:spPr>
          <p:txBody>
            <a:bodyPr/>
            <a:lstStyle/>
            <a:p>
              <a:endParaRPr lang="fr-FR" dirty="0"/>
            </a:p>
          </p:txBody>
        </p:sp>
      </p:grpSp>
      <p:sp>
        <p:nvSpPr>
          <p:cNvPr id="684096" name="Oval 64"/>
          <p:cNvSpPr>
            <a:spLocks noChangeArrowheads="1"/>
          </p:cNvSpPr>
          <p:nvPr/>
        </p:nvSpPr>
        <p:spPr bwMode="auto">
          <a:xfrm>
            <a:off x="5303838" y="5661025"/>
            <a:ext cx="347662"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684097" name="Oval 65"/>
          <p:cNvSpPr>
            <a:spLocks noChangeArrowheads="1"/>
          </p:cNvSpPr>
          <p:nvPr/>
        </p:nvSpPr>
        <p:spPr bwMode="auto">
          <a:xfrm>
            <a:off x="6816726" y="5661025"/>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84099" name="Rectangle 67"/>
          <p:cNvSpPr>
            <a:spLocks noChangeArrowheads="1"/>
          </p:cNvSpPr>
          <p:nvPr/>
        </p:nvSpPr>
        <p:spPr bwMode="auto">
          <a:xfrm>
            <a:off x="4573589" y="6219826"/>
            <a:ext cx="25368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marL="250825" lvl="1" indent="-14288" defTabSz="860425">
              <a:lnSpc>
                <a:spcPct val="120000"/>
              </a:lnSpc>
              <a:spcBef>
                <a:spcPct val="20000"/>
              </a:spcBef>
              <a:tabLst>
                <a:tab pos="544513" algn="l"/>
              </a:tabLst>
            </a:pPr>
            <a:r>
              <a:rPr lang="fr-FR" sz="1300" b="1" dirty="0">
                <a:solidFill>
                  <a:srgbClr val="080022"/>
                </a:solidFill>
                <a:sym typeface="Symbol" pitchFamily="18" charset="2"/>
              </a:rPr>
              <a:t>Référence Etienne DUGORD</a:t>
            </a:r>
            <a:endParaRPr lang="fr-FR" sz="1400" b="1" dirty="0">
              <a:solidFill>
                <a:srgbClr val="080022"/>
              </a:solidFill>
              <a:sym typeface="Symbol" pitchFamily="18" charset="2"/>
            </a:endParaRPr>
          </a:p>
          <a:p>
            <a:pPr marL="468313" lvl="2" indent="38100" defTabSz="860425">
              <a:lnSpc>
                <a:spcPct val="120000"/>
              </a:lnSpc>
              <a:spcBef>
                <a:spcPct val="20000"/>
              </a:spcBef>
              <a:buBlip>
                <a:blip r:embed="rId4"/>
              </a:buBlip>
              <a:tabLst>
                <a:tab pos="544513" algn="l"/>
              </a:tabLst>
            </a:pPr>
            <a:endParaRPr lang="fr-FR" sz="1300" b="1" i="1" dirty="0">
              <a:solidFill>
                <a:srgbClr val="080022"/>
              </a:solidFill>
              <a:sym typeface="Symbol" pitchFamily="18" charset="2"/>
            </a:endParaRPr>
          </a:p>
          <a:p>
            <a:pPr indent="17463" defTabSz="860425">
              <a:lnSpc>
                <a:spcPct val="120000"/>
              </a:lnSpc>
              <a:spcBef>
                <a:spcPct val="20000"/>
              </a:spcBef>
              <a:tabLst>
                <a:tab pos="544513" algn="l"/>
              </a:tabLst>
            </a:pPr>
            <a:endParaRPr lang="fr-FR" sz="1400" dirty="0">
              <a:solidFill>
                <a:srgbClr val="080022"/>
              </a:solidFill>
            </a:endParaRPr>
          </a:p>
        </p:txBody>
      </p:sp>
      <p:sp>
        <p:nvSpPr>
          <p:cNvPr id="3" name="Titre 2"/>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spTree>
    <p:custDataLst>
      <p:tags r:id="rId1"/>
    </p:custDataLst>
    <p:extLst>
      <p:ext uri="{BB962C8B-B14F-4D97-AF65-F5344CB8AC3E}">
        <p14:creationId xmlns:p14="http://schemas.microsoft.com/office/powerpoint/2010/main" val="521491518"/>
      </p:ext>
    </p:extLst>
  </p:cSld>
  <p:clrMapOvr>
    <a:masterClrMapping/>
  </p:clrMapOvr>
  <p:transition advClick="0"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AF50CC-932F-40C7-8938-730F1A83C770}"/>
              </a:ext>
            </a:extLst>
          </p:cNvPr>
          <p:cNvSpPr>
            <a:spLocks noGrp="1"/>
          </p:cNvSpPr>
          <p:nvPr>
            <p:ph type="title"/>
          </p:nvPr>
        </p:nvSpPr>
        <p:spPr>
          <a:xfrm>
            <a:off x="2034575" y="304267"/>
            <a:ext cx="8911687" cy="848640"/>
          </a:xfrm>
        </p:spPr>
        <p:txBody>
          <a:bodyPr/>
          <a:lstStyle/>
          <a:p>
            <a:r>
              <a:rPr lang="fr-FR" dirty="0"/>
              <a:t>Le Lean  en tant que système</a:t>
            </a:r>
          </a:p>
        </p:txBody>
      </p:sp>
      <p:sp>
        <p:nvSpPr>
          <p:cNvPr id="3" name="Espace réservé du contenu 2">
            <a:extLst>
              <a:ext uri="{FF2B5EF4-FFF2-40B4-BE49-F238E27FC236}">
                <a16:creationId xmlns="" xmlns:a16="http://schemas.microsoft.com/office/drawing/2014/main" id="{9642FA43-785C-4347-82BE-54364FF43961}"/>
              </a:ext>
            </a:extLst>
          </p:cNvPr>
          <p:cNvSpPr>
            <a:spLocks noGrp="1"/>
          </p:cNvSpPr>
          <p:nvPr>
            <p:ph idx="1"/>
          </p:nvPr>
        </p:nvSpPr>
        <p:spPr>
          <a:xfrm>
            <a:off x="1591613" y="1294727"/>
            <a:ext cx="2828504" cy="5206206"/>
          </a:xfrm>
        </p:spPr>
        <p:txBody>
          <a:bodyPr>
            <a:normAutofit lnSpcReduction="10000"/>
          </a:bodyPr>
          <a:lstStyle/>
          <a:p>
            <a:r>
              <a:rPr lang="fr-FR" dirty="0"/>
              <a:t>Le But</a:t>
            </a:r>
          </a:p>
          <a:p>
            <a:endParaRPr lang="fr-FR" dirty="0"/>
          </a:p>
          <a:p>
            <a:endParaRPr lang="fr-FR" dirty="0"/>
          </a:p>
          <a:p>
            <a:r>
              <a:rPr lang="fr-FR" dirty="0"/>
              <a:t>Les deux piliers</a:t>
            </a:r>
          </a:p>
          <a:p>
            <a:pPr lvl="1"/>
            <a:r>
              <a:rPr lang="fr-FR" b="1" dirty="0"/>
              <a:t>Jidoka</a:t>
            </a:r>
          </a:p>
          <a:p>
            <a:pPr lvl="1"/>
            <a:r>
              <a:rPr lang="fr-FR" dirty="0"/>
              <a:t>Juste à temps</a:t>
            </a:r>
          </a:p>
          <a:p>
            <a:endParaRPr lang="fr-FR" dirty="0"/>
          </a:p>
          <a:p>
            <a:r>
              <a:rPr lang="fr-FR" dirty="0"/>
              <a:t>L’amélioration continue</a:t>
            </a:r>
          </a:p>
          <a:p>
            <a:pPr marL="457200" lvl="1" indent="0">
              <a:buNone/>
            </a:pPr>
            <a:endParaRPr lang="fr-FR" dirty="0"/>
          </a:p>
          <a:p>
            <a:r>
              <a:rPr lang="fr-FR" dirty="0"/>
              <a:t>La base</a:t>
            </a:r>
          </a:p>
          <a:p>
            <a:pPr lvl="1"/>
            <a:r>
              <a:rPr lang="fr-FR" dirty="0"/>
              <a:t>Standard</a:t>
            </a:r>
          </a:p>
          <a:p>
            <a:pPr lvl="1"/>
            <a:r>
              <a:rPr lang="fr-FR" dirty="0"/>
              <a:t>Visuel</a:t>
            </a:r>
          </a:p>
          <a:p>
            <a:pPr lvl="1"/>
            <a:r>
              <a:rPr lang="fr-FR" dirty="0"/>
              <a:t>Equipe</a:t>
            </a:r>
          </a:p>
        </p:txBody>
      </p:sp>
      <p:sp>
        <p:nvSpPr>
          <p:cNvPr id="4" name="Espace réservé du pied de page 3">
            <a:extLst>
              <a:ext uri="{FF2B5EF4-FFF2-40B4-BE49-F238E27FC236}">
                <a16:creationId xmlns="" xmlns:a16="http://schemas.microsoft.com/office/drawing/2014/main" id="{AA5E9A1A-75FC-47B9-9FC4-19BE320122ED}"/>
              </a:ext>
            </a:extLst>
          </p:cNvPr>
          <p:cNvSpPr>
            <a:spLocks noGrp="1"/>
          </p:cNvSpPr>
          <p:nvPr>
            <p:ph type="ftr" sz="quarter" idx="11"/>
          </p:nvPr>
        </p:nvSpPr>
        <p:spPr>
          <a:xfrm>
            <a:off x="2286000" y="6371170"/>
            <a:ext cx="7619999" cy="365125"/>
          </a:xfrm>
        </p:spPr>
        <p:txBody>
          <a:bodyPr/>
          <a:lstStyle/>
          <a:p>
            <a:r>
              <a:rPr lang="en-US" sz="1000" smtClean="0"/>
              <a:t>Joel Duflot 2022</a:t>
            </a:r>
            <a:endParaRPr lang="en-US" sz="1000" dirty="0"/>
          </a:p>
        </p:txBody>
      </p:sp>
      <p:sp>
        <p:nvSpPr>
          <p:cNvPr id="5" name="Espace réservé du numéro de diapositive 4">
            <a:extLst>
              <a:ext uri="{FF2B5EF4-FFF2-40B4-BE49-F238E27FC236}">
                <a16:creationId xmlns="" xmlns:a16="http://schemas.microsoft.com/office/drawing/2014/main" id="{8D0B962A-CF21-4074-8824-D98DA2D01804}"/>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a:extLst>
              <a:ext uri="{FF2B5EF4-FFF2-40B4-BE49-F238E27FC236}">
                <a16:creationId xmlns="" xmlns:a16="http://schemas.microsoft.com/office/drawing/2014/main" id="{55357900-D8E6-4A4E-AC87-189A3A43FE94}"/>
              </a:ext>
            </a:extLst>
          </p:cNvPr>
          <p:cNvPicPr/>
          <p:nvPr/>
        </p:nvPicPr>
        <p:blipFill>
          <a:blip r:embed="rId3"/>
          <a:stretch>
            <a:fillRect/>
          </a:stretch>
        </p:blipFill>
        <p:spPr>
          <a:xfrm>
            <a:off x="4082351" y="939049"/>
            <a:ext cx="7942415" cy="5797246"/>
          </a:xfrm>
          <a:prstGeom prst="rect">
            <a:avLst/>
          </a:prstGeom>
        </p:spPr>
      </p:pic>
      <p:sp>
        <p:nvSpPr>
          <p:cNvPr id="8" name="Ellipse 7">
            <a:extLst>
              <a:ext uri="{FF2B5EF4-FFF2-40B4-BE49-F238E27FC236}">
                <a16:creationId xmlns="" xmlns:a16="http://schemas.microsoft.com/office/drawing/2014/main" id="{891D1B1A-B573-49E9-AE0A-FAD03E51555B}"/>
              </a:ext>
            </a:extLst>
          </p:cNvPr>
          <p:cNvSpPr/>
          <p:nvPr/>
        </p:nvSpPr>
        <p:spPr>
          <a:xfrm>
            <a:off x="4869480" y="2397289"/>
            <a:ext cx="2293577" cy="2304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46617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Oval 2"/>
          <p:cNvSpPr>
            <a:spLocks noChangeArrowheads="1"/>
          </p:cNvSpPr>
          <p:nvPr/>
        </p:nvSpPr>
        <p:spPr bwMode="auto">
          <a:xfrm rot="16200000">
            <a:off x="66294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15" name="Oval 3"/>
          <p:cNvSpPr>
            <a:spLocks noChangeArrowheads="1"/>
          </p:cNvSpPr>
          <p:nvPr/>
        </p:nvSpPr>
        <p:spPr bwMode="auto">
          <a:xfrm rot="16200000">
            <a:off x="5867400" y="5484813"/>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16" name="Oval 4"/>
          <p:cNvSpPr>
            <a:spLocks noChangeArrowheads="1"/>
          </p:cNvSpPr>
          <p:nvPr/>
        </p:nvSpPr>
        <p:spPr bwMode="auto">
          <a:xfrm rot="16200000">
            <a:off x="63246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17" name="Oval 5"/>
          <p:cNvSpPr>
            <a:spLocks noChangeArrowheads="1"/>
          </p:cNvSpPr>
          <p:nvPr/>
        </p:nvSpPr>
        <p:spPr bwMode="auto">
          <a:xfrm rot="16200000">
            <a:off x="61722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18" name="Oval 6"/>
          <p:cNvSpPr>
            <a:spLocks noChangeArrowheads="1"/>
          </p:cNvSpPr>
          <p:nvPr/>
        </p:nvSpPr>
        <p:spPr bwMode="auto">
          <a:xfrm rot="16200000">
            <a:off x="61722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19" name="Oval 7"/>
          <p:cNvSpPr>
            <a:spLocks noChangeArrowheads="1"/>
          </p:cNvSpPr>
          <p:nvPr/>
        </p:nvSpPr>
        <p:spPr bwMode="auto">
          <a:xfrm rot="16200000">
            <a:off x="60198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0" name="Oval 8"/>
          <p:cNvSpPr>
            <a:spLocks noChangeArrowheads="1"/>
          </p:cNvSpPr>
          <p:nvPr/>
        </p:nvSpPr>
        <p:spPr bwMode="auto">
          <a:xfrm rot="16200000">
            <a:off x="6477000" y="54864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1" name="Oval 9"/>
          <p:cNvSpPr>
            <a:spLocks noChangeArrowheads="1"/>
          </p:cNvSpPr>
          <p:nvPr/>
        </p:nvSpPr>
        <p:spPr bwMode="auto">
          <a:xfrm rot="16200000">
            <a:off x="58674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2" name="Oval 10"/>
          <p:cNvSpPr>
            <a:spLocks noChangeArrowheads="1"/>
          </p:cNvSpPr>
          <p:nvPr/>
        </p:nvSpPr>
        <p:spPr bwMode="auto">
          <a:xfrm rot="16200000">
            <a:off x="63246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3" name="Oval 11"/>
          <p:cNvSpPr>
            <a:spLocks noChangeArrowheads="1"/>
          </p:cNvSpPr>
          <p:nvPr/>
        </p:nvSpPr>
        <p:spPr bwMode="auto">
          <a:xfrm rot="16200000">
            <a:off x="60198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4" name="Oval 12"/>
          <p:cNvSpPr>
            <a:spLocks noChangeArrowheads="1"/>
          </p:cNvSpPr>
          <p:nvPr/>
        </p:nvSpPr>
        <p:spPr bwMode="auto">
          <a:xfrm rot="16200000">
            <a:off x="61722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5" name="Oval 13"/>
          <p:cNvSpPr>
            <a:spLocks noChangeArrowheads="1"/>
          </p:cNvSpPr>
          <p:nvPr/>
        </p:nvSpPr>
        <p:spPr bwMode="auto">
          <a:xfrm rot="16200000">
            <a:off x="61722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6" name="Oval 14"/>
          <p:cNvSpPr>
            <a:spLocks noChangeArrowheads="1"/>
          </p:cNvSpPr>
          <p:nvPr/>
        </p:nvSpPr>
        <p:spPr bwMode="auto">
          <a:xfrm rot="16200000">
            <a:off x="64770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7" name="Oval 15"/>
          <p:cNvSpPr>
            <a:spLocks noChangeArrowheads="1"/>
          </p:cNvSpPr>
          <p:nvPr/>
        </p:nvSpPr>
        <p:spPr bwMode="auto">
          <a:xfrm rot="16200000">
            <a:off x="63246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8" name="Oval 16"/>
          <p:cNvSpPr>
            <a:spLocks noChangeArrowheads="1"/>
          </p:cNvSpPr>
          <p:nvPr/>
        </p:nvSpPr>
        <p:spPr bwMode="auto">
          <a:xfrm rot="16200000">
            <a:off x="64770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29" name="Oval 17"/>
          <p:cNvSpPr>
            <a:spLocks noChangeArrowheads="1"/>
          </p:cNvSpPr>
          <p:nvPr/>
        </p:nvSpPr>
        <p:spPr bwMode="auto">
          <a:xfrm rot="16200000">
            <a:off x="58674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0" name="Oval 18"/>
          <p:cNvSpPr>
            <a:spLocks noChangeArrowheads="1"/>
          </p:cNvSpPr>
          <p:nvPr/>
        </p:nvSpPr>
        <p:spPr bwMode="auto">
          <a:xfrm rot="16200000">
            <a:off x="6019800" y="5181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1" name="Oval 19"/>
          <p:cNvSpPr>
            <a:spLocks noChangeArrowheads="1"/>
          </p:cNvSpPr>
          <p:nvPr/>
        </p:nvSpPr>
        <p:spPr bwMode="auto">
          <a:xfrm rot="16200000">
            <a:off x="58674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2" name="Oval 20"/>
          <p:cNvSpPr>
            <a:spLocks noChangeArrowheads="1"/>
          </p:cNvSpPr>
          <p:nvPr/>
        </p:nvSpPr>
        <p:spPr bwMode="auto">
          <a:xfrm rot="16200000">
            <a:off x="61714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3" name="Oval 21"/>
          <p:cNvSpPr>
            <a:spLocks noChangeArrowheads="1"/>
          </p:cNvSpPr>
          <p:nvPr/>
        </p:nvSpPr>
        <p:spPr bwMode="auto">
          <a:xfrm rot="16200000">
            <a:off x="60198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4" name="Oval 22"/>
          <p:cNvSpPr>
            <a:spLocks noChangeArrowheads="1"/>
          </p:cNvSpPr>
          <p:nvPr/>
        </p:nvSpPr>
        <p:spPr bwMode="auto">
          <a:xfrm rot="16200000">
            <a:off x="63246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5" name="Oval 23"/>
          <p:cNvSpPr>
            <a:spLocks noChangeArrowheads="1"/>
          </p:cNvSpPr>
          <p:nvPr/>
        </p:nvSpPr>
        <p:spPr bwMode="auto">
          <a:xfrm rot="16200000">
            <a:off x="6477000" y="50292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6" name="Oval 24"/>
          <p:cNvSpPr>
            <a:spLocks noChangeArrowheads="1"/>
          </p:cNvSpPr>
          <p:nvPr/>
        </p:nvSpPr>
        <p:spPr bwMode="auto">
          <a:xfrm rot="16200000">
            <a:off x="61737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7" name="Oval 25"/>
          <p:cNvSpPr>
            <a:spLocks noChangeArrowheads="1"/>
          </p:cNvSpPr>
          <p:nvPr/>
        </p:nvSpPr>
        <p:spPr bwMode="auto">
          <a:xfrm rot="16200000">
            <a:off x="63238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8" name="Oval 26"/>
          <p:cNvSpPr>
            <a:spLocks noChangeArrowheads="1"/>
          </p:cNvSpPr>
          <p:nvPr/>
        </p:nvSpPr>
        <p:spPr bwMode="auto">
          <a:xfrm rot="16200000">
            <a:off x="6019007" y="4876007"/>
            <a:ext cx="153987"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39" name="Oval 27"/>
          <p:cNvSpPr>
            <a:spLocks noChangeArrowheads="1"/>
          </p:cNvSpPr>
          <p:nvPr/>
        </p:nvSpPr>
        <p:spPr bwMode="auto">
          <a:xfrm rot="16200000">
            <a:off x="6171406" y="4572794"/>
            <a:ext cx="153988"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40" name="Oval 28"/>
          <p:cNvSpPr>
            <a:spLocks noChangeArrowheads="1"/>
          </p:cNvSpPr>
          <p:nvPr/>
        </p:nvSpPr>
        <p:spPr bwMode="auto">
          <a:xfrm rot="16200000">
            <a:off x="60213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41" name="Oval 29"/>
          <p:cNvSpPr>
            <a:spLocks noChangeArrowheads="1"/>
          </p:cNvSpPr>
          <p:nvPr/>
        </p:nvSpPr>
        <p:spPr bwMode="auto">
          <a:xfrm rot="16200000">
            <a:off x="6326188" y="4724401"/>
            <a:ext cx="149225"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42" name="Oval 30"/>
          <p:cNvSpPr>
            <a:spLocks noChangeArrowheads="1"/>
          </p:cNvSpPr>
          <p:nvPr/>
        </p:nvSpPr>
        <p:spPr bwMode="auto">
          <a:xfrm rot="16200000">
            <a:off x="6172200" y="44196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4543" name="Oval 31"/>
          <p:cNvSpPr>
            <a:spLocks noChangeArrowheads="1"/>
          </p:cNvSpPr>
          <p:nvPr/>
        </p:nvSpPr>
        <p:spPr bwMode="auto">
          <a:xfrm rot="16200000">
            <a:off x="5715000" y="5334000"/>
            <a:ext cx="152400" cy="152400"/>
          </a:xfrm>
          <a:prstGeom prst="ellipse">
            <a:avLst/>
          </a:prstGeom>
          <a:solidFill>
            <a:srgbClr val="0000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nvGrpSpPr>
          <p:cNvPr id="704544" name="Group 32"/>
          <p:cNvGrpSpPr>
            <a:grpSpLocks/>
          </p:cNvGrpSpPr>
          <p:nvPr/>
        </p:nvGrpSpPr>
        <p:grpSpPr bwMode="auto">
          <a:xfrm>
            <a:off x="5180013" y="4352926"/>
            <a:ext cx="2133600" cy="1362075"/>
            <a:chOff x="2303" y="864"/>
            <a:chExt cx="1344" cy="2736"/>
          </a:xfrm>
        </p:grpSpPr>
        <p:grpSp>
          <p:nvGrpSpPr>
            <p:cNvPr id="704545" name="Group 33"/>
            <p:cNvGrpSpPr>
              <a:grpSpLocks/>
            </p:cNvGrpSpPr>
            <p:nvPr/>
          </p:nvGrpSpPr>
          <p:grpSpPr bwMode="auto">
            <a:xfrm>
              <a:off x="2495" y="864"/>
              <a:ext cx="961" cy="2736"/>
              <a:chOff x="2495" y="768"/>
              <a:chExt cx="961" cy="2832"/>
            </a:xfrm>
          </p:grpSpPr>
          <p:sp>
            <p:nvSpPr>
              <p:cNvPr id="704546" name="Line 34"/>
              <p:cNvSpPr>
                <a:spLocks noChangeShapeType="1"/>
              </p:cNvSpPr>
              <p:nvPr/>
            </p:nvSpPr>
            <p:spPr bwMode="auto">
              <a:xfrm rot="16200000">
                <a:off x="1560" y="2184"/>
                <a:ext cx="2832" cy="0"/>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47" name="Line 35"/>
              <p:cNvSpPr>
                <a:spLocks noChangeShapeType="1"/>
              </p:cNvSpPr>
              <p:nvPr/>
            </p:nvSpPr>
            <p:spPr bwMode="auto">
              <a:xfrm rot="16200000">
                <a:off x="108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48" name="Line 36"/>
              <p:cNvSpPr>
                <a:spLocks noChangeShapeType="1"/>
              </p:cNvSpPr>
              <p:nvPr/>
            </p:nvSpPr>
            <p:spPr bwMode="auto">
              <a:xfrm rot="16200000">
                <a:off x="2040" y="2183"/>
                <a:ext cx="2831" cy="1"/>
              </a:xfrm>
              <a:prstGeom prst="line">
                <a:avLst/>
              </a:prstGeom>
              <a:noFill/>
              <a:ln w="2857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704549" name="Group 37"/>
            <p:cNvGrpSpPr>
              <a:grpSpLocks/>
            </p:cNvGrpSpPr>
            <p:nvPr/>
          </p:nvGrpSpPr>
          <p:grpSpPr bwMode="auto">
            <a:xfrm rot="16200000">
              <a:off x="1631" y="1536"/>
              <a:ext cx="2687" cy="1344"/>
              <a:chOff x="864" y="1488"/>
              <a:chExt cx="4464" cy="1344"/>
            </a:xfrm>
          </p:grpSpPr>
          <p:grpSp>
            <p:nvGrpSpPr>
              <p:cNvPr id="704550" name="Group 38"/>
              <p:cNvGrpSpPr>
                <a:grpSpLocks/>
              </p:cNvGrpSpPr>
              <p:nvPr/>
            </p:nvGrpSpPr>
            <p:grpSpPr bwMode="auto">
              <a:xfrm>
                <a:off x="864" y="2256"/>
                <a:ext cx="4464" cy="576"/>
                <a:chOff x="960" y="2256"/>
                <a:chExt cx="4464" cy="576"/>
              </a:xfrm>
            </p:grpSpPr>
            <p:sp>
              <p:nvSpPr>
                <p:cNvPr id="704551" name="Line 39"/>
                <p:cNvSpPr>
                  <a:spLocks noChangeShapeType="1"/>
                </p:cNvSpPr>
                <p:nvPr/>
              </p:nvSpPr>
              <p:spPr bwMode="auto">
                <a:xfrm>
                  <a:off x="960" y="225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52" name="Line 40"/>
                <p:cNvSpPr>
                  <a:spLocks noChangeShapeType="1"/>
                </p:cNvSpPr>
                <p:nvPr/>
              </p:nvSpPr>
              <p:spPr bwMode="auto">
                <a:xfrm>
                  <a:off x="960" y="235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53" name="Line 41"/>
                <p:cNvSpPr>
                  <a:spLocks noChangeShapeType="1"/>
                </p:cNvSpPr>
                <p:nvPr/>
              </p:nvSpPr>
              <p:spPr bwMode="auto">
                <a:xfrm>
                  <a:off x="960" y="244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54" name="Line 42"/>
                <p:cNvSpPr>
                  <a:spLocks noChangeShapeType="1"/>
                </p:cNvSpPr>
                <p:nvPr/>
              </p:nvSpPr>
              <p:spPr bwMode="auto">
                <a:xfrm>
                  <a:off x="960" y="254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55" name="Line 43"/>
                <p:cNvSpPr>
                  <a:spLocks noChangeShapeType="1"/>
                </p:cNvSpPr>
                <p:nvPr/>
              </p:nvSpPr>
              <p:spPr bwMode="auto">
                <a:xfrm>
                  <a:off x="1008" y="2640"/>
                  <a:ext cx="4416"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56" name="Line 44"/>
                <p:cNvSpPr>
                  <a:spLocks noChangeShapeType="1"/>
                </p:cNvSpPr>
                <p:nvPr/>
              </p:nvSpPr>
              <p:spPr bwMode="auto">
                <a:xfrm>
                  <a:off x="960" y="273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57" name="Line 45"/>
                <p:cNvSpPr>
                  <a:spLocks noChangeShapeType="1"/>
                </p:cNvSpPr>
                <p:nvPr/>
              </p:nvSpPr>
              <p:spPr bwMode="auto">
                <a:xfrm>
                  <a:off x="960" y="283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704558" name="Group 46"/>
              <p:cNvGrpSpPr>
                <a:grpSpLocks/>
              </p:cNvGrpSpPr>
              <p:nvPr/>
            </p:nvGrpSpPr>
            <p:grpSpPr bwMode="auto">
              <a:xfrm>
                <a:off x="864" y="1488"/>
                <a:ext cx="4464" cy="576"/>
                <a:chOff x="1008" y="1488"/>
                <a:chExt cx="4464" cy="576"/>
              </a:xfrm>
            </p:grpSpPr>
            <p:sp>
              <p:nvSpPr>
                <p:cNvPr id="704559" name="Line 47"/>
                <p:cNvSpPr>
                  <a:spLocks noChangeShapeType="1"/>
                </p:cNvSpPr>
                <p:nvPr/>
              </p:nvSpPr>
              <p:spPr bwMode="auto">
                <a:xfrm>
                  <a:off x="1008" y="148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60" name="Line 48"/>
                <p:cNvSpPr>
                  <a:spLocks noChangeShapeType="1"/>
                </p:cNvSpPr>
                <p:nvPr/>
              </p:nvSpPr>
              <p:spPr bwMode="auto">
                <a:xfrm>
                  <a:off x="1008" y="158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61" name="Line 49"/>
                <p:cNvSpPr>
                  <a:spLocks noChangeShapeType="1"/>
                </p:cNvSpPr>
                <p:nvPr/>
              </p:nvSpPr>
              <p:spPr bwMode="auto">
                <a:xfrm>
                  <a:off x="1008" y="1776"/>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62" name="Line 50"/>
                <p:cNvSpPr>
                  <a:spLocks noChangeShapeType="1"/>
                </p:cNvSpPr>
                <p:nvPr/>
              </p:nvSpPr>
              <p:spPr bwMode="auto">
                <a:xfrm>
                  <a:off x="1008" y="1872"/>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63" name="Line 51"/>
                <p:cNvSpPr>
                  <a:spLocks noChangeShapeType="1"/>
                </p:cNvSpPr>
                <p:nvPr/>
              </p:nvSpPr>
              <p:spPr bwMode="auto">
                <a:xfrm>
                  <a:off x="1008" y="1968"/>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64" name="Line 52"/>
                <p:cNvSpPr>
                  <a:spLocks noChangeShapeType="1"/>
                </p:cNvSpPr>
                <p:nvPr/>
              </p:nvSpPr>
              <p:spPr bwMode="auto">
                <a:xfrm>
                  <a:off x="1008" y="2064"/>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4565" name="Line 53"/>
                <p:cNvSpPr>
                  <a:spLocks noChangeShapeType="1"/>
                </p:cNvSpPr>
                <p:nvPr/>
              </p:nvSpPr>
              <p:spPr bwMode="auto">
                <a:xfrm>
                  <a:off x="1008" y="1680"/>
                  <a:ext cx="4464" cy="0"/>
                </a:xfrm>
                <a:prstGeom prst="line">
                  <a:avLst/>
                </a:prstGeom>
                <a:noFill/>
                <a:ln w="3175">
                  <a:solidFill>
                    <a:srgbClr val="0B002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grpSp>
      <p:sp>
        <p:nvSpPr>
          <p:cNvPr id="704566" name="Oval 54"/>
          <p:cNvSpPr>
            <a:spLocks noChangeArrowheads="1"/>
          </p:cNvSpPr>
          <p:nvPr/>
        </p:nvSpPr>
        <p:spPr bwMode="auto">
          <a:xfrm>
            <a:off x="6076951" y="5707063"/>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latin typeface="Times New Roman" pitchFamily="18" charset="0"/>
              </a:rPr>
              <a:t>No</a:t>
            </a:r>
          </a:p>
        </p:txBody>
      </p:sp>
      <p:sp>
        <p:nvSpPr>
          <p:cNvPr id="704567" name="Line 55"/>
          <p:cNvSpPr>
            <a:spLocks noChangeShapeType="1"/>
          </p:cNvSpPr>
          <p:nvPr/>
        </p:nvSpPr>
        <p:spPr bwMode="auto">
          <a:xfrm rot="16200000">
            <a:off x="6248400" y="4494213"/>
            <a:ext cx="0" cy="22860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704568" name="Group 56"/>
          <p:cNvGrpSpPr>
            <a:grpSpLocks/>
          </p:cNvGrpSpPr>
          <p:nvPr/>
        </p:nvGrpSpPr>
        <p:grpSpPr bwMode="auto">
          <a:xfrm>
            <a:off x="9867901" y="4116388"/>
            <a:ext cx="550863" cy="868362"/>
            <a:chOff x="1555" y="1413"/>
            <a:chExt cx="325" cy="700"/>
          </a:xfrm>
        </p:grpSpPr>
        <p:sp>
          <p:nvSpPr>
            <p:cNvPr id="704569" name="Freeform 57"/>
            <p:cNvSpPr>
              <a:spLocks/>
            </p:cNvSpPr>
            <p:nvPr/>
          </p:nvSpPr>
          <p:spPr bwMode="auto">
            <a:xfrm>
              <a:off x="1607" y="1413"/>
              <a:ext cx="121" cy="151"/>
            </a:xfrm>
            <a:custGeom>
              <a:avLst/>
              <a:gdLst>
                <a:gd name="T0" fmla="*/ 107 w 485"/>
                <a:gd name="T1" fmla="*/ 395 h 604"/>
                <a:gd name="T2" fmla="*/ 86 w 485"/>
                <a:gd name="T3" fmla="*/ 331 h 604"/>
                <a:gd name="T4" fmla="*/ 64 w 485"/>
                <a:gd name="T5" fmla="*/ 226 h 604"/>
                <a:gd name="T6" fmla="*/ 64 w 485"/>
                <a:gd name="T7" fmla="*/ 126 h 604"/>
                <a:gd name="T8" fmla="*/ 79 w 485"/>
                <a:gd name="T9" fmla="*/ 64 h 604"/>
                <a:gd name="T10" fmla="*/ 118 w 485"/>
                <a:gd name="T11" fmla="*/ 21 h 604"/>
                <a:gd name="T12" fmla="*/ 194 w 485"/>
                <a:gd name="T13" fmla="*/ 0 h 604"/>
                <a:gd name="T14" fmla="*/ 268 w 485"/>
                <a:gd name="T15" fmla="*/ 11 h 604"/>
                <a:gd name="T16" fmla="*/ 326 w 485"/>
                <a:gd name="T17" fmla="*/ 43 h 604"/>
                <a:gd name="T18" fmla="*/ 380 w 485"/>
                <a:gd name="T19" fmla="*/ 118 h 604"/>
                <a:gd name="T20" fmla="*/ 434 w 485"/>
                <a:gd name="T21" fmla="*/ 212 h 604"/>
                <a:gd name="T22" fmla="*/ 477 w 485"/>
                <a:gd name="T23" fmla="*/ 341 h 604"/>
                <a:gd name="T24" fmla="*/ 485 w 485"/>
                <a:gd name="T25" fmla="*/ 449 h 604"/>
                <a:gd name="T26" fmla="*/ 473 w 485"/>
                <a:gd name="T27" fmla="*/ 540 h 604"/>
                <a:gd name="T28" fmla="*/ 434 w 485"/>
                <a:gd name="T29" fmla="*/ 582 h 604"/>
                <a:gd name="T30" fmla="*/ 365 w 485"/>
                <a:gd name="T31" fmla="*/ 604 h 604"/>
                <a:gd name="T32" fmla="*/ 283 w 485"/>
                <a:gd name="T33" fmla="*/ 600 h 604"/>
                <a:gd name="T34" fmla="*/ 215 w 485"/>
                <a:gd name="T35" fmla="*/ 546 h 604"/>
                <a:gd name="T36" fmla="*/ 161 w 485"/>
                <a:gd name="T37" fmla="*/ 485 h 604"/>
                <a:gd name="T38" fmla="*/ 150 w 485"/>
                <a:gd name="T39" fmla="*/ 464 h 604"/>
                <a:gd name="T40" fmla="*/ 32 w 485"/>
                <a:gd name="T41" fmla="*/ 540 h 604"/>
                <a:gd name="T42" fmla="*/ 3 w 485"/>
                <a:gd name="T43" fmla="*/ 540 h 604"/>
                <a:gd name="T44" fmla="*/ 0 w 485"/>
                <a:gd name="T45" fmla="*/ 517 h 604"/>
                <a:gd name="T46" fmla="*/ 118 w 485"/>
                <a:gd name="T47" fmla="*/ 417 h 604"/>
                <a:gd name="T48" fmla="*/ 107 w 485"/>
                <a:gd name="T49" fmla="*/ 39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5" h="604">
                  <a:moveTo>
                    <a:pt x="107" y="395"/>
                  </a:moveTo>
                  <a:lnTo>
                    <a:pt x="86" y="331"/>
                  </a:lnTo>
                  <a:lnTo>
                    <a:pt x="64" y="226"/>
                  </a:lnTo>
                  <a:lnTo>
                    <a:pt x="64" y="126"/>
                  </a:lnTo>
                  <a:lnTo>
                    <a:pt x="79" y="64"/>
                  </a:lnTo>
                  <a:lnTo>
                    <a:pt x="118" y="21"/>
                  </a:lnTo>
                  <a:lnTo>
                    <a:pt x="194" y="0"/>
                  </a:lnTo>
                  <a:lnTo>
                    <a:pt x="268" y="11"/>
                  </a:lnTo>
                  <a:lnTo>
                    <a:pt x="326" y="43"/>
                  </a:lnTo>
                  <a:lnTo>
                    <a:pt x="380" y="118"/>
                  </a:lnTo>
                  <a:lnTo>
                    <a:pt x="434" y="212"/>
                  </a:lnTo>
                  <a:lnTo>
                    <a:pt x="477" y="341"/>
                  </a:lnTo>
                  <a:lnTo>
                    <a:pt x="485" y="449"/>
                  </a:lnTo>
                  <a:lnTo>
                    <a:pt x="473" y="540"/>
                  </a:lnTo>
                  <a:lnTo>
                    <a:pt x="434" y="582"/>
                  </a:lnTo>
                  <a:lnTo>
                    <a:pt x="365" y="604"/>
                  </a:lnTo>
                  <a:lnTo>
                    <a:pt x="283" y="600"/>
                  </a:lnTo>
                  <a:lnTo>
                    <a:pt x="215" y="546"/>
                  </a:lnTo>
                  <a:lnTo>
                    <a:pt x="161" y="485"/>
                  </a:lnTo>
                  <a:lnTo>
                    <a:pt x="150" y="464"/>
                  </a:lnTo>
                  <a:lnTo>
                    <a:pt x="32" y="540"/>
                  </a:lnTo>
                  <a:lnTo>
                    <a:pt x="3" y="540"/>
                  </a:lnTo>
                  <a:lnTo>
                    <a:pt x="0" y="517"/>
                  </a:lnTo>
                  <a:lnTo>
                    <a:pt x="118" y="417"/>
                  </a:lnTo>
                  <a:lnTo>
                    <a:pt x="107" y="395"/>
                  </a:lnTo>
                  <a:close/>
                </a:path>
              </a:pathLst>
            </a:custGeom>
            <a:solidFill>
              <a:srgbClr val="000000"/>
            </a:solidFill>
            <a:ln w="9525">
              <a:solidFill>
                <a:srgbClr val="0B002E"/>
              </a:solidFill>
              <a:round/>
              <a:headEnd/>
              <a:tailEnd/>
            </a:ln>
          </p:spPr>
          <p:txBody>
            <a:bodyPr/>
            <a:lstStyle/>
            <a:p>
              <a:endParaRPr lang="fr-FR" dirty="0"/>
            </a:p>
          </p:txBody>
        </p:sp>
        <p:sp>
          <p:nvSpPr>
            <p:cNvPr id="704570" name="Freeform 58"/>
            <p:cNvSpPr>
              <a:spLocks/>
            </p:cNvSpPr>
            <p:nvPr/>
          </p:nvSpPr>
          <p:spPr bwMode="auto">
            <a:xfrm>
              <a:off x="1739" y="1579"/>
              <a:ext cx="114" cy="260"/>
            </a:xfrm>
            <a:custGeom>
              <a:avLst/>
              <a:gdLst>
                <a:gd name="T0" fmla="*/ 69 w 457"/>
                <a:gd name="T1" fmla="*/ 0 h 1039"/>
                <a:gd name="T2" fmla="*/ 15 w 457"/>
                <a:gd name="T3" fmla="*/ 3 h 1039"/>
                <a:gd name="T4" fmla="*/ 0 w 457"/>
                <a:gd name="T5" fmla="*/ 47 h 1039"/>
                <a:gd name="T6" fmla="*/ 0 w 457"/>
                <a:gd name="T7" fmla="*/ 108 h 1039"/>
                <a:gd name="T8" fmla="*/ 43 w 457"/>
                <a:gd name="T9" fmla="*/ 133 h 1039"/>
                <a:gd name="T10" fmla="*/ 112 w 457"/>
                <a:gd name="T11" fmla="*/ 165 h 1039"/>
                <a:gd name="T12" fmla="*/ 230 w 457"/>
                <a:gd name="T13" fmla="*/ 241 h 1039"/>
                <a:gd name="T14" fmla="*/ 306 w 457"/>
                <a:gd name="T15" fmla="*/ 327 h 1039"/>
                <a:gd name="T16" fmla="*/ 371 w 457"/>
                <a:gd name="T17" fmla="*/ 410 h 1039"/>
                <a:gd name="T18" fmla="*/ 389 w 457"/>
                <a:gd name="T19" fmla="*/ 454 h 1039"/>
                <a:gd name="T20" fmla="*/ 381 w 457"/>
                <a:gd name="T21" fmla="*/ 467 h 1039"/>
                <a:gd name="T22" fmla="*/ 345 w 457"/>
                <a:gd name="T23" fmla="*/ 511 h 1039"/>
                <a:gd name="T24" fmla="*/ 270 w 457"/>
                <a:gd name="T25" fmla="*/ 582 h 1039"/>
                <a:gd name="T26" fmla="*/ 216 w 457"/>
                <a:gd name="T27" fmla="*/ 626 h 1039"/>
                <a:gd name="T28" fmla="*/ 173 w 457"/>
                <a:gd name="T29" fmla="*/ 669 h 1039"/>
                <a:gd name="T30" fmla="*/ 123 w 457"/>
                <a:gd name="T31" fmla="*/ 723 h 1039"/>
                <a:gd name="T32" fmla="*/ 123 w 457"/>
                <a:gd name="T33" fmla="*/ 766 h 1039"/>
                <a:gd name="T34" fmla="*/ 163 w 457"/>
                <a:gd name="T35" fmla="*/ 791 h 1039"/>
                <a:gd name="T36" fmla="*/ 216 w 457"/>
                <a:gd name="T37" fmla="*/ 852 h 1039"/>
                <a:gd name="T38" fmla="*/ 260 w 457"/>
                <a:gd name="T39" fmla="*/ 953 h 1039"/>
                <a:gd name="T40" fmla="*/ 260 w 457"/>
                <a:gd name="T41" fmla="*/ 1018 h 1039"/>
                <a:gd name="T42" fmla="*/ 273 w 457"/>
                <a:gd name="T43" fmla="*/ 1018 h 1039"/>
                <a:gd name="T44" fmla="*/ 284 w 457"/>
                <a:gd name="T45" fmla="*/ 1039 h 1039"/>
                <a:gd name="T46" fmla="*/ 302 w 457"/>
                <a:gd name="T47" fmla="*/ 1036 h 1039"/>
                <a:gd name="T48" fmla="*/ 335 w 457"/>
                <a:gd name="T49" fmla="*/ 996 h 1039"/>
                <a:gd name="T50" fmla="*/ 335 w 457"/>
                <a:gd name="T51" fmla="*/ 931 h 1039"/>
                <a:gd name="T52" fmla="*/ 296 w 457"/>
                <a:gd name="T53" fmla="*/ 856 h 1039"/>
                <a:gd name="T54" fmla="*/ 260 w 457"/>
                <a:gd name="T55" fmla="*/ 813 h 1039"/>
                <a:gd name="T56" fmla="*/ 184 w 457"/>
                <a:gd name="T57" fmla="*/ 759 h 1039"/>
                <a:gd name="T58" fmla="*/ 166 w 457"/>
                <a:gd name="T59" fmla="*/ 748 h 1039"/>
                <a:gd name="T60" fmla="*/ 198 w 457"/>
                <a:gd name="T61" fmla="*/ 705 h 1039"/>
                <a:gd name="T62" fmla="*/ 302 w 457"/>
                <a:gd name="T63" fmla="*/ 618 h 1039"/>
                <a:gd name="T64" fmla="*/ 411 w 457"/>
                <a:gd name="T65" fmla="*/ 539 h 1039"/>
                <a:gd name="T66" fmla="*/ 453 w 457"/>
                <a:gd name="T67" fmla="*/ 475 h 1039"/>
                <a:gd name="T68" fmla="*/ 457 w 457"/>
                <a:gd name="T69" fmla="*/ 424 h 1039"/>
                <a:gd name="T70" fmla="*/ 432 w 457"/>
                <a:gd name="T71" fmla="*/ 359 h 1039"/>
                <a:gd name="T72" fmla="*/ 327 w 457"/>
                <a:gd name="T73" fmla="*/ 237 h 1039"/>
                <a:gd name="T74" fmla="*/ 216 w 457"/>
                <a:gd name="T75" fmla="*/ 129 h 1039"/>
                <a:gd name="T76" fmla="*/ 133 w 457"/>
                <a:gd name="T77" fmla="*/ 42 h 1039"/>
                <a:gd name="T78" fmla="*/ 69 w 457"/>
                <a:gd name="T79"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7" h="1039">
                  <a:moveTo>
                    <a:pt x="69" y="0"/>
                  </a:moveTo>
                  <a:lnTo>
                    <a:pt x="15" y="3"/>
                  </a:lnTo>
                  <a:lnTo>
                    <a:pt x="0" y="47"/>
                  </a:lnTo>
                  <a:lnTo>
                    <a:pt x="0" y="108"/>
                  </a:lnTo>
                  <a:lnTo>
                    <a:pt x="43" y="133"/>
                  </a:lnTo>
                  <a:lnTo>
                    <a:pt x="112" y="165"/>
                  </a:lnTo>
                  <a:lnTo>
                    <a:pt x="230" y="241"/>
                  </a:lnTo>
                  <a:lnTo>
                    <a:pt x="306" y="327"/>
                  </a:lnTo>
                  <a:lnTo>
                    <a:pt x="371" y="410"/>
                  </a:lnTo>
                  <a:lnTo>
                    <a:pt x="389" y="454"/>
                  </a:lnTo>
                  <a:lnTo>
                    <a:pt x="381" y="467"/>
                  </a:lnTo>
                  <a:lnTo>
                    <a:pt x="345" y="511"/>
                  </a:lnTo>
                  <a:lnTo>
                    <a:pt x="270" y="582"/>
                  </a:lnTo>
                  <a:lnTo>
                    <a:pt x="216" y="626"/>
                  </a:lnTo>
                  <a:lnTo>
                    <a:pt x="173" y="669"/>
                  </a:lnTo>
                  <a:lnTo>
                    <a:pt x="123" y="723"/>
                  </a:lnTo>
                  <a:lnTo>
                    <a:pt x="123" y="766"/>
                  </a:lnTo>
                  <a:lnTo>
                    <a:pt x="163" y="791"/>
                  </a:lnTo>
                  <a:lnTo>
                    <a:pt x="216" y="852"/>
                  </a:lnTo>
                  <a:lnTo>
                    <a:pt x="260" y="953"/>
                  </a:lnTo>
                  <a:lnTo>
                    <a:pt x="260" y="1018"/>
                  </a:lnTo>
                  <a:lnTo>
                    <a:pt x="273" y="1018"/>
                  </a:lnTo>
                  <a:lnTo>
                    <a:pt x="284" y="1039"/>
                  </a:lnTo>
                  <a:lnTo>
                    <a:pt x="302" y="1036"/>
                  </a:lnTo>
                  <a:lnTo>
                    <a:pt x="335" y="996"/>
                  </a:lnTo>
                  <a:lnTo>
                    <a:pt x="335" y="931"/>
                  </a:lnTo>
                  <a:lnTo>
                    <a:pt x="296" y="856"/>
                  </a:lnTo>
                  <a:lnTo>
                    <a:pt x="260" y="813"/>
                  </a:lnTo>
                  <a:lnTo>
                    <a:pt x="184" y="759"/>
                  </a:lnTo>
                  <a:lnTo>
                    <a:pt x="166" y="748"/>
                  </a:lnTo>
                  <a:lnTo>
                    <a:pt x="198" y="705"/>
                  </a:lnTo>
                  <a:lnTo>
                    <a:pt x="302" y="618"/>
                  </a:lnTo>
                  <a:lnTo>
                    <a:pt x="411" y="539"/>
                  </a:lnTo>
                  <a:lnTo>
                    <a:pt x="453" y="475"/>
                  </a:lnTo>
                  <a:lnTo>
                    <a:pt x="457" y="424"/>
                  </a:lnTo>
                  <a:lnTo>
                    <a:pt x="432" y="359"/>
                  </a:lnTo>
                  <a:lnTo>
                    <a:pt x="327" y="237"/>
                  </a:lnTo>
                  <a:lnTo>
                    <a:pt x="216" y="129"/>
                  </a:lnTo>
                  <a:lnTo>
                    <a:pt x="133" y="42"/>
                  </a:lnTo>
                  <a:lnTo>
                    <a:pt x="69" y="0"/>
                  </a:lnTo>
                  <a:close/>
                </a:path>
              </a:pathLst>
            </a:custGeom>
            <a:solidFill>
              <a:srgbClr val="000000"/>
            </a:solidFill>
            <a:ln w="9525">
              <a:solidFill>
                <a:srgbClr val="0B002E"/>
              </a:solidFill>
              <a:round/>
              <a:headEnd/>
              <a:tailEnd/>
            </a:ln>
          </p:spPr>
          <p:txBody>
            <a:bodyPr/>
            <a:lstStyle/>
            <a:p>
              <a:endParaRPr lang="fr-FR" dirty="0"/>
            </a:p>
          </p:txBody>
        </p:sp>
        <p:sp>
          <p:nvSpPr>
            <p:cNvPr id="704571" name="Freeform 59"/>
            <p:cNvSpPr>
              <a:spLocks/>
            </p:cNvSpPr>
            <p:nvPr/>
          </p:nvSpPr>
          <p:spPr bwMode="auto">
            <a:xfrm>
              <a:off x="1567" y="1586"/>
              <a:ext cx="126" cy="236"/>
            </a:xfrm>
            <a:custGeom>
              <a:avLst/>
              <a:gdLst>
                <a:gd name="T0" fmla="*/ 297 w 503"/>
                <a:gd name="T1" fmla="*/ 73 h 945"/>
                <a:gd name="T2" fmla="*/ 373 w 503"/>
                <a:gd name="T3" fmla="*/ 18 h 945"/>
                <a:gd name="T4" fmla="*/ 417 w 503"/>
                <a:gd name="T5" fmla="*/ 7 h 945"/>
                <a:gd name="T6" fmla="*/ 470 w 503"/>
                <a:gd name="T7" fmla="*/ 0 h 945"/>
                <a:gd name="T8" fmla="*/ 496 w 503"/>
                <a:gd name="T9" fmla="*/ 18 h 945"/>
                <a:gd name="T10" fmla="*/ 503 w 503"/>
                <a:gd name="T11" fmla="*/ 61 h 945"/>
                <a:gd name="T12" fmla="*/ 484 w 503"/>
                <a:gd name="T13" fmla="*/ 94 h 945"/>
                <a:gd name="T14" fmla="*/ 448 w 503"/>
                <a:gd name="T15" fmla="*/ 115 h 945"/>
                <a:gd name="T16" fmla="*/ 373 w 503"/>
                <a:gd name="T17" fmla="*/ 127 h 945"/>
                <a:gd name="T18" fmla="*/ 302 w 503"/>
                <a:gd name="T19" fmla="*/ 158 h 945"/>
                <a:gd name="T20" fmla="*/ 215 w 503"/>
                <a:gd name="T21" fmla="*/ 212 h 945"/>
                <a:gd name="T22" fmla="*/ 140 w 503"/>
                <a:gd name="T23" fmla="*/ 281 h 945"/>
                <a:gd name="T24" fmla="*/ 82 w 503"/>
                <a:gd name="T25" fmla="*/ 335 h 945"/>
                <a:gd name="T26" fmla="*/ 61 w 503"/>
                <a:gd name="T27" fmla="*/ 374 h 945"/>
                <a:gd name="T28" fmla="*/ 64 w 503"/>
                <a:gd name="T29" fmla="*/ 396 h 945"/>
                <a:gd name="T30" fmla="*/ 129 w 503"/>
                <a:gd name="T31" fmla="*/ 475 h 945"/>
                <a:gd name="T32" fmla="*/ 205 w 503"/>
                <a:gd name="T33" fmla="*/ 547 h 945"/>
                <a:gd name="T34" fmla="*/ 302 w 503"/>
                <a:gd name="T35" fmla="*/ 604 h 945"/>
                <a:gd name="T36" fmla="*/ 394 w 503"/>
                <a:gd name="T37" fmla="*/ 647 h 945"/>
                <a:gd name="T38" fmla="*/ 463 w 503"/>
                <a:gd name="T39" fmla="*/ 676 h 945"/>
                <a:gd name="T40" fmla="*/ 463 w 503"/>
                <a:gd name="T41" fmla="*/ 712 h 945"/>
                <a:gd name="T42" fmla="*/ 427 w 503"/>
                <a:gd name="T43" fmla="*/ 734 h 945"/>
                <a:gd name="T44" fmla="*/ 373 w 503"/>
                <a:gd name="T45" fmla="*/ 798 h 945"/>
                <a:gd name="T46" fmla="*/ 351 w 503"/>
                <a:gd name="T47" fmla="*/ 881 h 945"/>
                <a:gd name="T48" fmla="*/ 355 w 503"/>
                <a:gd name="T49" fmla="*/ 945 h 945"/>
                <a:gd name="T50" fmla="*/ 323 w 503"/>
                <a:gd name="T51" fmla="*/ 945 h 945"/>
                <a:gd name="T52" fmla="*/ 291 w 503"/>
                <a:gd name="T53" fmla="*/ 906 h 945"/>
                <a:gd name="T54" fmla="*/ 297 w 503"/>
                <a:gd name="T55" fmla="*/ 842 h 945"/>
                <a:gd name="T56" fmla="*/ 341 w 503"/>
                <a:gd name="T57" fmla="*/ 776 h 945"/>
                <a:gd name="T58" fmla="*/ 384 w 503"/>
                <a:gd name="T59" fmla="*/ 730 h 945"/>
                <a:gd name="T60" fmla="*/ 409 w 503"/>
                <a:gd name="T61" fmla="*/ 686 h 945"/>
                <a:gd name="T62" fmla="*/ 363 w 503"/>
                <a:gd name="T63" fmla="*/ 665 h 945"/>
                <a:gd name="T64" fmla="*/ 248 w 503"/>
                <a:gd name="T65" fmla="*/ 622 h 945"/>
                <a:gd name="T66" fmla="*/ 161 w 503"/>
                <a:gd name="T67" fmla="*/ 571 h 945"/>
                <a:gd name="T68" fmla="*/ 75 w 503"/>
                <a:gd name="T69" fmla="*/ 496 h 945"/>
                <a:gd name="T70" fmla="*/ 21 w 503"/>
                <a:gd name="T71" fmla="*/ 439 h 945"/>
                <a:gd name="T72" fmla="*/ 0 w 503"/>
                <a:gd name="T73" fmla="*/ 396 h 945"/>
                <a:gd name="T74" fmla="*/ 0 w 503"/>
                <a:gd name="T75" fmla="*/ 320 h 945"/>
                <a:gd name="T76" fmla="*/ 43 w 503"/>
                <a:gd name="T77" fmla="*/ 277 h 945"/>
                <a:gd name="T78" fmla="*/ 140 w 503"/>
                <a:gd name="T79" fmla="*/ 202 h 945"/>
                <a:gd name="T80" fmla="*/ 226 w 503"/>
                <a:gd name="T81" fmla="*/ 137 h 945"/>
                <a:gd name="T82" fmla="*/ 297 w 503"/>
                <a:gd name="T83" fmla="*/ 7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3" h="945">
                  <a:moveTo>
                    <a:pt x="297" y="73"/>
                  </a:moveTo>
                  <a:lnTo>
                    <a:pt x="373" y="18"/>
                  </a:lnTo>
                  <a:lnTo>
                    <a:pt x="417" y="7"/>
                  </a:lnTo>
                  <a:lnTo>
                    <a:pt x="470" y="0"/>
                  </a:lnTo>
                  <a:lnTo>
                    <a:pt x="496" y="18"/>
                  </a:lnTo>
                  <a:lnTo>
                    <a:pt x="503" y="61"/>
                  </a:lnTo>
                  <a:lnTo>
                    <a:pt x="484" y="94"/>
                  </a:lnTo>
                  <a:lnTo>
                    <a:pt x="448" y="115"/>
                  </a:lnTo>
                  <a:lnTo>
                    <a:pt x="373" y="127"/>
                  </a:lnTo>
                  <a:lnTo>
                    <a:pt x="302" y="158"/>
                  </a:lnTo>
                  <a:lnTo>
                    <a:pt x="215" y="212"/>
                  </a:lnTo>
                  <a:lnTo>
                    <a:pt x="140" y="281"/>
                  </a:lnTo>
                  <a:lnTo>
                    <a:pt x="82" y="335"/>
                  </a:lnTo>
                  <a:lnTo>
                    <a:pt x="61" y="374"/>
                  </a:lnTo>
                  <a:lnTo>
                    <a:pt x="64" y="396"/>
                  </a:lnTo>
                  <a:lnTo>
                    <a:pt x="129" y="475"/>
                  </a:lnTo>
                  <a:lnTo>
                    <a:pt x="205" y="547"/>
                  </a:lnTo>
                  <a:lnTo>
                    <a:pt x="302" y="604"/>
                  </a:lnTo>
                  <a:lnTo>
                    <a:pt x="394" y="647"/>
                  </a:lnTo>
                  <a:lnTo>
                    <a:pt x="463" y="676"/>
                  </a:lnTo>
                  <a:lnTo>
                    <a:pt x="463" y="712"/>
                  </a:lnTo>
                  <a:lnTo>
                    <a:pt x="427" y="734"/>
                  </a:lnTo>
                  <a:lnTo>
                    <a:pt x="373" y="798"/>
                  </a:lnTo>
                  <a:lnTo>
                    <a:pt x="351" y="881"/>
                  </a:lnTo>
                  <a:lnTo>
                    <a:pt x="355" y="945"/>
                  </a:lnTo>
                  <a:lnTo>
                    <a:pt x="323" y="945"/>
                  </a:lnTo>
                  <a:lnTo>
                    <a:pt x="291" y="906"/>
                  </a:lnTo>
                  <a:lnTo>
                    <a:pt x="297" y="842"/>
                  </a:lnTo>
                  <a:lnTo>
                    <a:pt x="341" y="776"/>
                  </a:lnTo>
                  <a:lnTo>
                    <a:pt x="384" y="730"/>
                  </a:lnTo>
                  <a:lnTo>
                    <a:pt x="409" y="686"/>
                  </a:lnTo>
                  <a:lnTo>
                    <a:pt x="363" y="665"/>
                  </a:lnTo>
                  <a:lnTo>
                    <a:pt x="248" y="622"/>
                  </a:lnTo>
                  <a:lnTo>
                    <a:pt x="161" y="571"/>
                  </a:lnTo>
                  <a:lnTo>
                    <a:pt x="75" y="496"/>
                  </a:lnTo>
                  <a:lnTo>
                    <a:pt x="21" y="439"/>
                  </a:lnTo>
                  <a:lnTo>
                    <a:pt x="0" y="396"/>
                  </a:lnTo>
                  <a:lnTo>
                    <a:pt x="0" y="320"/>
                  </a:lnTo>
                  <a:lnTo>
                    <a:pt x="43" y="277"/>
                  </a:lnTo>
                  <a:lnTo>
                    <a:pt x="140" y="202"/>
                  </a:lnTo>
                  <a:lnTo>
                    <a:pt x="226" y="137"/>
                  </a:lnTo>
                  <a:lnTo>
                    <a:pt x="297" y="73"/>
                  </a:lnTo>
                  <a:close/>
                </a:path>
              </a:pathLst>
            </a:custGeom>
            <a:solidFill>
              <a:srgbClr val="000000"/>
            </a:solidFill>
            <a:ln w="9525">
              <a:solidFill>
                <a:srgbClr val="0B002E"/>
              </a:solidFill>
              <a:round/>
              <a:headEnd/>
              <a:tailEnd/>
            </a:ln>
          </p:spPr>
          <p:txBody>
            <a:bodyPr/>
            <a:lstStyle/>
            <a:p>
              <a:endParaRPr lang="fr-FR" dirty="0"/>
            </a:p>
          </p:txBody>
        </p:sp>
        <p:sp>
          <p:nvSpPr>
            <p:cNvPr id="704572" name="Freeform 60"/>
            <p:cNvSpPr>
              <a:spLocks/>
            </p:cNvSpPr>
            <p:nvPr/>
          </p:nvSpPr>
          <p:spPr bwMode="auto">
            <a:xfrm>
              <a:off x="1674" y="1572"/>
              <a:ext cx="91" cy="264"/>
            </a:xfrm>
            <a:custGeom>
              <a:avLst/>
              <a:gdLst>
                <a:gd name="T0" fmla="*/ 258 w 365"/>
                <a:gd name="T1" fmla="*/ 65 h 1055"/>
                <a:gd name="T2" fmla="*/ 229 w 365"/>
                <a:gd name="T3" fmla="*/ 11 h 1055"/>
                <a:gd name="T4" fmla="*/ 204 w 365"/>
                <a:gd name="T5" fmla="*/ 7 h 1055"/>
                <a:gd name="T6" fmla="*/ 171 w 365"/>
                <a:gd name="T7" fmla="*/ 0 h 1055"/>
                <a:gd name="T8" fmla="*/ 129 w 365"/>
                <a:gd name="T9" fmla="*/ 0 h 1055"/>
                <a:gd name="T10" fmla="*/ 89 w 365"/>
                <a:gd name="T11" fmla="*/ 11 h 1055"/>
                <a:gd name="T12" fmla="*/ 64 w 365"/>
                <a:gd name="T13" fmla="*/ 50 h 1055"/>
                <a:gd name="T14" fmla="*/ 36 w 365"/>
                <a:gd name="T15" fmla="*/ 119 h 1055"/>
                <a:gd name="T16" fmla="*/ 15 w 365"/>
                <a:gd name="T17" fmla="*/ 212 h 1055"/>
                <a:gd name="T18" fmla="*/ 0 w 365"/>
                <a:gd name="T19" fmla="*/ 299 h 1055"/>
                <a:gd name="T20" fmla="*/ 0 w 365"/>
                <a:gd name="T21" fmla="*/ 450 h 1055"/>
                <a:gd name="T22" fmla="*/ 3 w 365"/>
                <a:gd name="T23" fmla="*/ 594 h 1055"/>
                <a:gd name="T24" fmla="*/ 22 w 365"/>
                <a:gd name="T25" fmla="*/ 745 h 1055"/>
                <a:gd name="T26" fmla="*/ 33 w 365"/>
                <a:gd name="T27" fmla="*/ 827 h 1055"/>
                <a:gd name="T28" fmla="*/ 46 w 365"/>
                <a:gd name="T29" fmla="*/ 914 h 1055"/>
                <a:gd name="T30" fmla="*/ 76 w 365"/>
                <a:gd name="T31" fmla="*/ 1001 h 1055"/>
                <a:gd name="T32" fmla="*/ 140 w 365"/>
                <a:gd name="T33" fmla="*/ 1043 h 1055"/>
                <a:gd name="T34" fmla="*/ 215 w 365"/>
                <a:gd name="T35" fmla="*/ 1055 h 1055"/>
                <a:gd name="T36" fmla="*/ 262 w 365"/>
                <a:gd name="T37" fmla="*/ 1037 h 1055"/>
                <a:gd name="T38" fmla="*/ 304 w 365"/>
                <a:gd name="T39" fmla="*/ 1011 h 1055"/>
                <a:gd name="T40" fmla="*/ 326 w 365"/>
                <a:gd name="T41" fmla="*/ 950 h 1055"/>
                <a:gd name="T42" fmla="*/ 359 w 365"/>
                <a:gd name="T43" fmla="*/ 863 h 1055"/>
                <a:gd name="T44" fmla="*/ 359 w 365"/>
                <a:gd name="T45" fmla="*/ 796 h 1055"/>
                <a:gd name="T46" fmla="*/ 365 w 365"/>
                <a:gd name="T47" fmla="*/ 691 h 1055"/>
                <a:gd name="T48" fmla="*/ 365 w 365"/>
                <a:gd name="T49" fmla="*/ 573 h 1055"/>
                <a:gd name="T50" fmla="*/ 359 w 365"/>
                <a:gd name="T51" fmla="*/ 450 h 1055"/>
                <a:gd name="T52" fmla="*/ 337 w 365"/>
                <a:gd name="T53" fmla="*/ 288 h 1055"/>
                <a:gd name="T54" fmla="*/ 304 w 365"/>
                <a:gd name="T55" fmla="*/ 151 h 1055"/>
                <a:gd name="T56" fmla="*/ 258 w 365"/>
                <a:gd name="T57" fmla="*/ 6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055">
                  <a:moveTo>
                    <a:pt x="258" y="65"/>
                  </a:moveTo>
                  <a:lnTo>
                    <a:pt x="229" y="11"/>
                  </a:lnTo>
                  <a:lnTo>
                    <a:pt x="204" y="7"/>
                  </a:lnTo>
                  <a:lnTo>
                    <a:pt x="171" y="0"/>
                  </a:lnTo>
                  <a:lnTo>
                    <a:pt x="129" y="0"/>
                  </a:lnTo>
                  <a:lnTo>
                    <a:pt x="89" y="11"/>
                  </a:lnTo>
                  <a:lnTo>
                    <a:pt x="64" y="50"/>
                  </a:lnTo>
                  <a:lnTo>
                    <a:pt x="36" y="119"/>
                  </a:lnTo>
                  <a:lnTo>
                    <a:pt x="15" y="212"/>
                  </a:lnTo>
                  <a:lnTo>
                    <a:pt x="0" y="299"/>
                  </a:lnTo>
                  <a:lnTo>
                    <a:pt x="0" y="450"/>
                  </a:lnTo>
                  <a:lnTo>
                    <a:pt x="3" y="594"/>
                  </a:lnTo>
                  <a:lnTo>
                    <a:pt x="22" y="745"/>
                  </a:lnTo>
                  <a:lnTo>
                    <a:pt x="33" y="827"/>
                  </a:lnTo>
                  <a:lnTo>
                    <a:pt x="46" y="914"/>
                  </a:lnTo>
                  <a:lnTo>
                    <a:pt x="76" y="1001"/>
                  </a:lnTo>
                  <a:lnTo>
                    <a:pt x="140" y="1043"/>
                  </a:lnTo>
                  <a:lnTo>
                    <a:pt x="215" y="1055"/>
                  </a:lnTo>
                  <a:lnTo>
                    <a:pt x="262" y="1037"/>
                  </a:lnTo>
                  <a:lnTo>
                    <a:pt x="304" y="1011"/>
                  </a:lnTo>
                  <a:lnTo>
                    <a:pt x="326" y="950"/>
                  </a:lnTo>
                  <a:lnTo>
                    <a:pt x="359" y="863"/>
                  </a:lnTo>
                  <a:lnTo>
                    <a:pt x="359" y="796"/>
                  </a:lnTo>
                  <a:lnTo>
                    <a:pt x="365" y="691"/>
                  </a:lnTo>
                  <a:lnTo>
                    <a:pt x="365" y="573"/>
                  </a:lnTo>
                  <a:lnTo>
                    <a:pt x="359" y="450"/>
                  </a:lnTo>
                  <a:lnTo>
                    <a:pt x="337" y="288"/>
                  </a:lnTo>
                  <a:lnTo>
                    <a:pt x="304" y="151"/>
                  </a:lnTo>
                  <a:lnTo>
                    <a:pt x="258" y="65"/>
                  </a:lnTo>
                  <a:close/>
                </a:path>
              </a:pathLst>
            </a:custGeom>
            <a:solidFill>
              <a:srgbClr val="000000"/>
            </a:solidFill>
            <a:ln w="9525">
              <a:solidFill>
                <a:srgbClr val="0B002E"/>
              </a:solidFill>
              <a:round/>
              <a:headEnd/>
              <a:tailEnd/>
            </a:ln>
          </p:spPr>
          <p:txBody>
            <a:bodyPr/>
            <a:lstStyle/>
            <a:p>
              <a:endParaRPr lang="fr-FR" dirty="0"/>
            </a:p>
          </p:txBody>
        </p:sp>
        <p:sp>
          <p:nvSpPr>
            <p:cNvPr id="704573" name="Freeform 61"/>
            <p:cNvSpPr>
              <a:spLocks/>
            </p:cNvSpPr>
            <p:nvPr/>
          </p:nvSpPr>
          <p:spPr bwMode="auto">
            <a:xfrm>
              <a:off x="1736" y="1796"/>
              <a:ext cx="144" cy="312"/>
            </a:xfrm>
            <a:custGeom>
              <a:avLst/>
              <a:gdLst>
                <a:gd name="T0" fmla="*/ 107 w 576"/>
                <a:gd name="T1" fmla="*/ 103 h 1250"/>
                <a:gd name="T2" fmla="*/ 86 w 576"/>
                <a:gd name="T3" fmla="*/ 39 h 1250"/>
                <a:gd name="T4" fmla="*/ 53 w 576"/>
                <a:gd name="T5" fmla="*/ 0 h 1250"/>
                <a:gd name="T6" fmla="*/ 32 w 576"/>
                <a:gd name="T7" fmla="*/ 6 h 1250"/>
                <a:gd name="T8" fmla="*/ 10 w 576"/>
                <a:gd name="T9" fmla="*/ 50 h 1250"/>
                <a:gd name="T10" fmla="*/ 0 w 576"/>
                <a:gd name="T11" fmla="*/ 103 h 1250"/>
                <a:gd name="T12" fmla="*/ 3 w 576"/>
                <a:gd name="T13" fmla="*/ 157 h 1250"/>
                <a:gd name="T14" fmla="*/ 53 w 576"/>
                <a:gd name="T15" fmla="*/ 244 h 1250"/>
                <a:gd name="T16" fmla="*/ 107 w 576"/>
                <a:gd name="T17" fmla="*/ 384 h 1250"/>
                <a:gd name="T18" fmla="*/ 143 w 576"/>
                <a:gd name="T19" fmla="*/ 513 h 1250"/>
                <a:gd name="T20" fmla="*/ 164 w 576"/>
                <a:gd name="T21" fmla="*/ 613 h 1250"/>
                <a:gd name="T22" fmla="*/ 161 w 576"/>
                <a:gd name="T23" fmla="*/ 679 h 1250"/>
                <a:gd name="T24" fmla="*/ 107 w 576"/>
                <a:gd name="T25" fmla="*/ 764 h 1250"/>
                <a:gd name="T26" fmla="*/ 64 w 576"/>
                <a:gd name="T27" fmla="*/ 912 h 1250"/>
                <a:gd name="T28" fmla="*/ 53 w 576"/>
                <a:gd name="T29" fmla="*/ 1066 h 1250"/>
                <a:gd name="T30" fmla="*/ 79 w 576"/>
                <a:gd name="T31" fmla="*/ 1214 h 1250"/>
                <a:gd name="T32" fmla="*/ 107 w 576"/>
                <a:gd name="T33" fmla="*/ 1250 h 1250"/>
                <a:gd name="T34" fmla="*/ 151 w 576"/>
                <a:gd name="T35" fmla="*/ 1250 h 1250"/>
                <a:gd name="T36" fmla="*/ 176 w 576"/>
                <a:gd name="T37" fmla="*/ 1235 h 1250"/>
                <a:gd name="T38" fmla="*/ 237 w 576"/>
                <a:gd name="T39" fmla="*/ 1204 h 1250"/>
                <a:gd name="T40" fmla="*/ 291 w 576"/>
                <a:gd name="T41" fmla="*/ 1192 h 1250"/>
                <a:gd name="T42" fmla="*/ 420 w 576"/>
                <a:gd name="T43" fmla="*/ 1204 h 1250"/>
                <a:gd name="T44" fmla="*/ 507 w 576"/>
                <a:gd name="T45" fmla="*/ 1235 h 1250"/>
                <a:gd name="T46" fmla="*/ 550 w 576"/>
                <a:gd name="T47" fmla="*/ 1235 h 1250"/>
                <a:gd name="T48" fmla="*/ 565 w 576"/>
                <a:gd name="T49" fmla="*/ 1214 h 1250"/>
                <a:gd name="T50" fmla="*/ 576 w 576"/>
                <a:gd name="T51" fmla="*/ 1181 h 1250"/>
                <a:gd name="T52" fmla="*/ 496 w 576"/>
                <a:gd name="T53" fmla="*/ 1142 h 1250"/>
                <a:gd name="T54" fmla="*/ 381 w 576"/>
                <a:gd name="T55" fmla="*/ 1128 h 1250"/>
                <a:gd name="T56" fmla="*/ 251 w 576"/>
                <a:gd name="T57" fmla="*/ 1142 h 1250"/>
                <a:gd name="T58" fmla="*/ 187 w 576"/>
                <a:gd name="T59" fmla="*/ 1192 h 1250"/>
                <a:gd name="T60" fmla="*/ 143 w 576"/>
                <a:gd name="T61" fmla="*/ 1214 h 1250"/>
                <a:gd name="T62" fmla="*/ 107 w 576"/>
                <a:gd name="T63" fmla="*/ 1192 h 1250"/>
                <a:gd name="T64" fmla="*/ 97 w 576"/>
                <a:gd name="T65" fmla="*/ 1056 h 1250"/>
                <a:gd name="T66" fmla="*/ 97 w 576"/>
                <a:gd name="T67" fmla="*/ 969 h 1250"/>
                <a:gd name="T68" fmla="*/ 128 w 576"/>
                <a:gd name="T69" fmla="*/ 858 h 1250"/>
                <a:gd name="T70" fmla="*/ 164 w 576"/>
                <a:gd name="T71" fmla="*/ 772 h 1250"/>
                <a:gd name="T72" fmla="*/ 208 w 576"/>
                <a:gd name="T73" fmla="*/ 700 h 1250"/>
                <a:gd name="T74" fmla="*/ 226 w 576"/>
                <a:gd name="T75" fmla="*/ 643 h 1250"/>
                <a:gd name="T76" fmla="*/ 226 w 576"/>
                <a:gd name="T77" fmla="*/ 567 h 1250"/>
                <a:gd name="T78" fmla="*/ 205 w 576"/>
                <a:gd name="T79" fmla="*/ 452 h 1250"/>
                <a:gd name="T80" fmla="*/ 172 w 576"/>
                <a:gd name="T81" fmla="*/ 313 h 1250"/>
                <a:gd name="T82" fmla="*/ 151 w 576"/>
                <a:gd name="T83" fmla="*/ 223 h 1250"/>
                <a:gd name="T84" fmla="*/ 107 w 576"/>
                <a:gd name="T85" fmla="*/ 103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6" h="1250">
                  <a:moveTo>
                    <a:pt x="107" y="103"/>
                  </a:moveTo>
                  <a:lnTo>
                    <a:pt x="86" y="39"/>
                  </a:lnTo>
                  <a:lnTo>
                    <a:pt x="53" y="0"/>
                  </a:lnTo>
                  <a:lnTo>
                    <a:pt x="32" y="6"/>
                  </a:lnTo>
                  <a:lnTo>
                    <a:pt x="10" y="50"/>
                  </a:lnTo>
                  <a:lnTo>
                    <a:pt x="0" y="103"/>
                  </a:lnTo>
                  <a:lnTo>
                    <a:pt x="3" y="157"/>
                  </a:lnTo>
                  <a:lnTo>
                    <a:pt x="53" y="244"/>
                  </a:lnTo>
                  <a:lnTo>
                    <a:pt x="107" y="384"/>
                  </a:lnTo>
                  <a:lnTo>
                    <a:pt x="143" y="513"/>
                  </a:lnTo>
                  <a:lnTo>
                    <a:pt x="164" y="613"/>
                  </a:lnTo>
                  <a:lnTo>
                    <a:pt x="161" y="679"/>
                  </a:lnTo>
                  <a:lnTo>
                    <a:pt x="107" y="764"/>
                  </a:lnTo>
                  <a:lnTo>
                    <a:pt x="64" y="912"/>
                  </a:lnTo>
                  <a:lnTo>
                    <a:pt x="53" y="1066"/>
                  </a:lnTo>
                  <a:lnTo>
                    <a:pt x="79" y="1214"/>
                  </a:lnTo>
                  <a:lnTo>
                    <a:pt x="107" y="1250"/>
                  </a:lnTo>
                  <a:lnTo>
                    <a:pt x="151" y="1250"/>
                  </a:lnTo>
                  <a:lnTo>
                    <a:pt x="176" y="1235"/>
                  </a:lnTo>
                  <a:lnTo>
                    <a:pt x="237" y="1204"/>
                  </a:lnTo>
                  <a:lnTo>
                    <a:pt x="291" y="1192"/>
                  </a:lnTo>
                  <a:lnTo>
                    <a:pt x="420" y="1204"/>
                  </a:lnTo>
                  <a:lnTo>
                    <a:pt x="507" y="1235"/>
                  </a:lnTo>
                  <a:lnTo>
                    <a:pt x="550" y="1235"/>
                  </a:lnTo>
                  <a:lnTo>
                    <a:pt x="565" y="1214"/>
                  </a:lnTo>
                  <a:lnTo>
                    <a:pt x="576" y="1181"/>
                  </a:lnTo>
                  <a:lnTo>
                    <a:pt x="496" y="1142"/>
                  </a:lnTo>
                  <a:lnTo>
                    <a:pt x="381" y="1128"/>
                  </a:lnTo>
                  <a:lnTo>
                    <a:pt x="251" y="1142"/>
                  </a:lnTo>
                  <a:lnTo>
                    <a:pt x="187" y="1192"/>
                  </a:lnTo>
                  <a:lnTo>
                    <a:pt x="143" y="1214"/>
                  </a:lnTo>
                  <a:lnTo>
                    <a:pt x="107" y="1192"/>
                  </a:lnTo>
                  <a:lnTo>
                    <a:pt x="97" y="1056"/>
                  </a:lnTo>
                  <a:lnTo>
                    <a:pt x="97" y="969"/>
                  </a:lnTo>
                  <a:lnTo>
                    <a:pt x="128" y="858"/>
                  </a:lnTo>
                  <a:lnTo>
                    <a:pt x="164" y="772"/>
                  </a:lnTo>
                  <a:lnTo>
                    <a:pt x="208" y="700"/>
                  </a:lnTo>
                  <a:lnTo>
                    <a:pt x="226" y="643"/>
                  </a:lnTo>
                  <a:lnTo>
                    <a:pt x="226" y="567"/>
                  </a:lnTo>
                  <a:lnTo>
                    <a:pt x="205" y="452"/>
                  </a:lnTo>
                  <a:lnTo>
                    <a:pt x="172" y="313"/>
                  </a:lnTo>
                  <a:lnTo>
                    <a:pt x="151" y="223"/>
                  </a:lnTo>
                  <a:lnTo>
                    <a:pt x="107" y="103"/>
                  </a:lnTo>
                  <a:close/>
                </a:path>
              </a:pathLst>
            </a:custGeom>
            <a:solidFill>
              <a:srgbClr val="000000"/>
            </a:solidFill>
            <a:ln w="9525">
              <a:solidFill>
                <a:srgbClr val="0B002E"/>
              </a:solidFill>
              <a:round/>
              <a:headEnd/>
              <a:tailEnd/>
            </a:ln>
          </p:spPr>
          <p:txBody>
            <a:bodyPr/>
            <a:lstStyle/>
            <a:p>
              <a:endParaRPr lang="fr-FR" dirty="0"/>
            </a:p>
          </p:txBody>
        </p:sp>
        <p:sp>
          <p:nvSpPr>
            <p:cNvPr id="704574" name="Freeform 62"/>
            <p:cNvSpPr>
              <a:spLocks/>
            </p:cNvSpPr>
            <p:nvPr/>
          </p:nvSpPr>
          <p:spPr bwMode="auto">
            <a:xfrm>
              <a:off x="1555" y="1803"/>
              <a:ext cx="157" cy="310"/>
            </a:xfrm>
            <a:custGeom>
              <a:avLst/>
              <a:gdLst>
                <a:gd name="T0" fmla="*/ 466 w 624"/>
                <a:gd name="T1" fmla="*/ 154 h 1240"/>
                <a:gd name="T2" fmla="*/ 520 w 624"/>
                <a:gd name="T3" fmla="*/ 36 h 1240"/>
                <a:gd name="T4" fmla="*/ 585 w 624"/>
                <a:gd name="T5" fmla="*/ 0 h 1240"/>
                <a:gd name="T6" fmla="*/ 624 w 624"/>
                <a:gd name="T7" fmla="*/ 36 h 1240"/>
                <a:gd name="T8" fmla="*/ 617 w 624"/>
                <a:gd name="T9" fmla="*/ 100 h 1240"/>
                <a:gd name="T10" fmla="*/ 585 w 624"/>
                <a:gd name="T11" fmla="*/ 144 h 1240"/>
                <a:gd name="T12" fmla="*/ 527 w 624"/>
                <a:gd name="T13" fmla="*/ 220 h 1240"/>
                <a:gd name="T14" fmla="*/ 484 w 624"/>
                <a:gd name="T15" fmla="*/ 323 h 1240"/>
                <a:gd name="T16" fmla="*/ 445 w 624"/>
                <a:gd name="T17" fmla="*/ 443 h 1240"/>
                <a:gd name="T18" fmla="*/ 430 w 624"/>
                <a:gd name="T19" fmla="*/ 554 h 1240"/>
                <a:gd name="T20" fmla="*/ 409 w 624"/>
                <a:gd name="T21" fmla="*/ 661 h 1240"/>
                <a:gd name="T22" fmla="*/ 409 w 624"/>
                <a:gd name="T23" fmla="*/ 812 h 1240"/>
                <a:gd name="T24" fmla="*/ 420 w 624"/>
                <a:gd name="T25" fmla="*/ 909 h 1240"/>
                <a:gd name="T26" fmla="*/ 445 w 624"/>
                <a:gd name="T27" fmla="*/ 1071 h 1240"/>
                <a:gd name="T28" fmla="*/ 466 w 624"/>
                <a:gd name="T29" fmla="*/ 1136 h 1240"/>
                <a:gd name="T30" fmla="*/ 466 w 624"/>
                <a:gd name="T31" fmla="*/ 1186 h 1240"/>
                <a:gd name="T32" fmla="*/ 455 w 624"/>
                <a:gd name="T33" fmla="*/ 1230 h 1240"/>
                <a:gd name="T34" fmla="*/ 412 w 624"/>
                <a:gd name="T35" fmla="*/ 1240 h 1240"/>
                <a:gd name="T36" fmla="*/ 391 w 624"/>
                <a:gd name="T37" fmla="*/ 1230 h 1240"/>
                <a:gd name="T38" fmla="*/ 333 w 624"/>
                <a:gd name="T39" fmla="*/ 1212 h 1240"/>
                <a:gd name="T40" fmla="*/ 248 w 624"/>
                <a:gd name="T41" fmla="*/ 1212 h 1240"/>
                <a:gd name="T42" fmla="*/ 118 w 624"/>
                <a:gd name="T43" fmla="*/ 1222 h 1240"/>
                <a:gd name="T44" fmla="*/ 36 w 624"/>
                <a:gd name="T45" fmla="*/ 1233 h 1240"/>
                <a:gd name="T46" fmla="*/ 0 w 624"/>
                <a:gd name="T47" fmla="*/ 1222 h 1240"/>
                <a:gd name="T48" fmla="*/ 0 w 624"/>
                <a:gd name="T49" fmla="*/ 1201 h 1240"/>
                <a:gd name="T50" fmla="*/ 54 w 624"/>
                <a:gd name="T51" fmla="*/ 1176 h 1240"/>
                <a:gd name="T52" fmla="*/ 111 w 624"/>
                <a:gd name="T53" fmla="*/ 1154 h 1240"/>
                <a:gd name="T54" fmla="*/ 215 w 624"/>
                <a:gd name="T55" fmla="*/ 1147 h 1240"/>
                <a:gd name="T56" fmla="*/ 284 w 624"/>
                <a:gd name="T57" fmla="*/ 1147 h 1240"/>
                <a:gd name="T58" fmla="*/ 355 w 624"/>
                <a:gd name="T59" fmla="*/ 1168 h 1240"/>
                <a:gd name="T60" fmla="*/ 397 w 624"/>
                <a:gd name="T61" fmla="*/ 1189 h 1240"/>
                <a:gd name="T62" fmla="*/ 430 w 624"/>
                <a:gd name="T63" fmla="*/ 1179 h 1240"/>
                <a:gd name="T64" fmla="*/ 420 w 624"/>
                <a:gd name="T65" fmla="*/ 1132 h 1240"/>
                <a:gd name="T66" fmla="*/ 391 w 624"/>
                <a:gd name="T67" fmla="*/ 1061 h 1240"/>
                <a:gd name="T68" fmla="*/ 366 w 624"/>
                <a:gd name="T69" fmla="*/ 981 h 1240"/>
                <a:gd name="T70" fmla="*/ 355 w 624"/>
                <a:gd name="T71" fmla="*/ 887 h 1240"/>
                <a:gd name="T72" fmla="*/ 348 w 624"/>
                <a:gd name="T73" fmla="*/ 798 h 1240"/>
                <a:gd name="T74" fmla="*/ 348 w 624"/>
                <a:gd name="T75" fmla="*/ 669 h 1240"/>
                <a:gd name="T76" fmla="*/ 366 w 624"/>
                <a:gd name="T77" fmla="*/ 593 h 1240"/>
                <a:gd name="T78" fmla="*/ 369 w 624"/>
                <a:gd name="T79" fmla="*/ 496 h 1240"/>
                <a:gd name="T80" fmla="*/ 391 w 624"/>
                <a:gd name="T81" fmla="*/ 356 h 1240"/>
                <a:gd name="T82" fmla="*/ 420 w 624"/>
                <a:gd name="T83" fmla="*/ 248 h 1240"/>
                <a:gd name="T84" fmla="*/ 466 w 624"/>
                <a:gd name="T85" fmla="*/ 15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1240">
                  <a:moveTo>
                    <a:pt x="466" y="154"/>
                  </a:moveTo>
                  <a:lnTo>
                    <a:pt x="520" y="36"/>
                  </a:lnTo>
                  <a:lnTo>
                    <a:pt x="585" y="0"/>
                  </a:lnTo>
                  <a:lnTo>
                    <a:pt x="624" y="36"/>
                  </a:lnTo>
                  <a:lnTo>
                    <a:pt x="617" y="100"/>
                  </a:lnTo>
                  <a:lnTo>
                    <a:pt x="585" y="144"/>
                  </a:lnTo>
                  <a:lnTo>
                    <a:pt x="527" y="220"/>
                  </a:lnTo>
                  <a:lnTo>
                    <a:pt x="484" y="323"/>
                  </a:lnTo>
                  <a:lnTo>
                    <a:pt x="445" y="443"/>
                  </a:lnTo>
                  <a:lnTo>
                    <a:pt x="430" y="554"/>
                  </a:lnTo>
                  <a:lnTo>
                    <a:pt x="409" y="661"/>
                  </a:lnTo>
                  <a:lnTo>
                    <a:pt x="409" y="812"/>
                  </a:lnTo>
                  <a:lnTo>
                    <a:pt x="420" y="909"/>
                  </a:lnTo>
                  <a:lnTo>
                    <a:pt x="445" y="1071"/>
                  </a:lnTo>
                  <a:lnTo>
                    <a:pt x="466" y="1136"/>
                  </a:lnTo>
                  <a:lnTo>
                    <a:pt x="466" y="1186"/>
                  </a:lnTo>
                  <a:lnTo>
                    <a:pt x="455" y="1230"/>
                  </a:lnTo>
                  <a:lnTo>
                    <a:pt x="412" y="1240"/>
                  </a:lnTo>
                  <a:lnTo>
                    <a:pt x="391" y="1230"/>
                  </a:lnTo>
                  <a:lnTo>
                    <a:pt x="333" y="1212"/>
                  </a:lnTo>
                  <a:lnTo>
                    <a:pt x="248" y="1212"/>
                  </a:lnTo>
                  <a:lnTo>
                    <a:pt x="118" y="1222"/>
                  </a:lnTo>
                  <a:lnTo>
                    <a:pt x="36" y="1233"/>
                  </a:lnTo>
                  <a:lnTo>
                    <a:pt x="0" y="1222"/>
                  </a:lnTo>
                  <a:lnTo>
                    <a:pt x="0" y="1201"/>
                  </a:lnTo>
                  <a:lnTo>
                    <a:pt x="54" y="1176"/>
                  </a:lnTo>
                  <a:lnTo>
                    <a:pt x="111" y="1154"/>
                  </a:lnTo>
                  <a:lnTo>
                    <a:pt x="215" y="1147"/>
                  </a:lnTo>
                  <a:lnTo>
                    <a:pt x="284" y="1147"/>
                  </a:lnTo>
                  <a:lnTo>
                    <a:pt x="355" y="1168"/>
                  </a:lnTo>
                  <a:lnTo>
                    <a:pt x="397" y="1189"/>
                  </a:lnTo>
                  <a:lnTo>
                    <a:pt x="430" y="1179"/>
                  </a:lnTo>
                  <a:lnTo>
                    <a:pt x="420" y="1132"/>
                  </a:lnTo>
                  <a:lnTo>
                    <a:pt x="391" y="1061"/>
                  </a:lnTo>
                  <a:lnTo>
                    <a:pt x="366" y="981"/>
                  </a:lnTo>
                  <a:lnTo>
                    <a:pt x="355" y="887"/>
                  </a:lnTo>
                  <a:lnTo>
                    <a:pt x="348" y="798"/>
                  </a:lnTo>
                  <a:lnTo>
                    <a:pt x="348" y="669"/>
                  </a:lnTo>
                  <a:lnTo>
                    <a:pt x="366" y="593"/>
                  </a:lnTo>
                  <a:lnTo>
                    <a:pt x="369" y="496"/>
                  </a:lnTo>
                  <a:lnTo>
                    <a:pt x="391" y="356"/>
                  </a:lnTo>
                  <a:lnTo>
                    <a:pt x="420" y="248"/>
                  </a:lnTo>
                  <a:lnTo>
                    <a:pt x="466" y="154"/>
                  </a:lnTo>
                  <a:close/>
                </a:path>
              </a:pathLst>
            </a:custGeom>
            <a:solidFill>
              <a:srgbClr val="000000"/>
            </a:solidFill>
            <a:ln w="9525">
              <a:solidFill>
                <a:srgbClr val="0B002E"/>
              </a:solidFill>
              <a:round/>
              <a:headEnd/>
              <a:tailEnd/>
            </a:ln>
          </p:spPr>
          <p:txBody>
            <a:bodyPr/>
            <a:lstStyle/>
            <a:p>
              <a:endParaRPr lang="fr-FR" dirty="0"/>
            </a:p>
          </p:txBody>
        </p:sp>
      </p:grpSp>
      <p:sp>
        <p:nvSpPr>
          <p:cNvPr id="704575" name="Oval 63"/>
          <p:cNvSpPr>
            <a:spLocks noChangeArrowheads="1"/>
          </p:cNvSpPr>
          <p:nvPr/>
        </p:nvSpPr>
        <p:spPr bwMode="auto">
          <a:xfrm>
            <a:off x="5303838" y="5661025"/>
            <a:ext cx="347662"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704576" name="Oval 64"/>
          <p:cNvSpPr>
            <a:spLocks noChangeArrowheads="1"/>
          </p:cNvSpPr>
          <p:nvPr/>
        </p:nvSpPr>
        <p:spPr bwMode="auto">
          <a:xfrm>
            <a:off x="6816726" y="5661025"/>
            <a:ext cx="347663" cy="349250"/>
          </a:xfrm>
          <a:prstGeom prst="ellipse">
            <a:avLst/>
          </a:prstGeom>
          <a:solidFill>
            <a:srgbClr val="FFFFFF"/>
          </a:solidFill>
          <a:ln w="9525">
            <a:solidFill>
              <a:srgbClr val="0B002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704577" name="Rectangle 65"/>
          <p:cNvSpPr>
            <a:spLocks noGrp="1" noChangeArrowheads="1"/>
          </p:cNvSpPr>
          <p:nvPr>
            <p:ph type="title"/>
          </p:nvPr>
        </p:nvSpPr>
        <p:spPr>
          <a:noFill/>
          <a:ln/>
        </p:spPr>
        <p:txBody>
          <a:bodyPr>
            <a:normAutofit/>
          </a:bodyPr>
          <a:lstStyle/>
          <a:p>
            <a:r>
              <a:rPr lang="fr-FR" dirty="0"/>
              <a:t>Maîtrise Statistique des processus</a:t>
            </a:r>
            <a:br>
              <a:rPr lang="fr-FR" dirty="0"/>
            </a:br>
            <a:r>
              <a:rPr lang="fr-FR" dirty="0"/>
              <a:t> </a:t>
            </a:r>
            <a:r>
              <a:rPr lang="fr-FR" sz="2800" dirty="0"/>
              <a:t>Construction d’un histogramme</a:t>
            </a:r>
            <a:r>
              <a:rPr lang="fr-FR" dirty="0"/>
              <a:t> </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20</a:t>
            </a:fld>
            <a:endParaRPr lang="en-US" dirty="0"/>
          </a:p>
        </p:txBody>
      </p:sp>
    </p:spTree>
    <p:custDataLst>
      <p:tags r:id="rId1"/>
    </p:custDataLst>
    <p:extLst>
      <p:ext uri="{BB962C8B-B14F-4D97-AF65-F5344CB8AC3E}">
        <p14:creationId xmlns:p14="http://schemas.microsoft.com/office/powerpoint/2010/main" val="1799904570"/>
      </p:ext>
    </p:extLst>
  </p:cSld>
  <p:clrMapOvr>
    <a:masterClrMapping/>
  </p:clrMapOvr>
  <p:transition advClick="0" advTm="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Oval 2"/>
          <p:cNvSpPr>
            <a:spLocks noChangeArrowheads="1"/>
          </p:cNvSpPr>
          <p:nvPr/>
        </p:nvSpPr>
        <p:spPr bwMode="auto">
          <a:xfrm rot="16200000">
            <a:off x="6600826" y="5114926"/>
            <a:ext cx="334962" cy="331787"/>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59" name="Oval 3"/>
          <p:cNvSpPr>
            <a:spLocks noChangeArrowheads="1"/>
          </p:cNvSpPr>
          <p:nvPr/>
        </p:nvSpPr>
        <p:spPr bwMode="auto">
          <a:xfrm rot="16200000">
            <a:off x="4931570" y="5110957"/>
            <a:ext cx="334962" cy="333375"/>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0" name="Oval 4"/>
          <p:cNvSpPr>
            <a:spLocks noChangeArrowheads="1"/>
          </p:cNvSpPr>
          <p:nvPr/>
        </p:nvSpPr>
        <p:spPr bwMode="auto">
          <a:xfrm rot="16200000">
            <a:off x="5935663" y="5114925"/>
            <a:ext cx="334962" cy="331788"/>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1" name="Oval 5"/>
          <p:cNvSpPr>
            <a:spLocks noChangeArrowheads="1"/>
          </p:cNvSpPr>
          <p:nvPr/>
        </p:nvSpPr>
        <p:spPr bwMode="auto">
          <a:xfrm rot="16200000">
            <a:off x="5600701" y="5111751"/>
            <a:ext cx="334962" cy="338137"/>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2" name="Oval 6"/>
          <p:cNvSpPr>
            <a:spLocks noChangeArrowheads="1"/>
          </p:cNvSpPr>
          <p:nvPr/>
        </p:nvSpPr>
        <p:spPr bwMode="auto">
          <a:xfrm rot="16200000">
            <a:off x="5599907" y="4775995"/>
            <a:ext cx="336550" cy="338137"/>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3" name="Oval 7"/>
          <p:cNvSpPr>
            <a:spLocks noChangeArrowheads="1"/>
          </p:cNvSpPr>
          <p:nvPr/>
        </p:nvSpPr>
        <p:spPr bwMode="auto">
          <a:xfrm rot="16200000">
            <a:off x="5264945" y="5114132"/>
            <a:ext cx="334962" cy="333375"/>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4" name="Oval 8"/>
          <p:cNvSpPr>
            <a:spLocks noChangeArrowheads="1"/>
          </p:cNvSpPr>
          <p:nvPr/>
        </p:nvSpPr>
        <p:spPr bwMode="auto">
          <a:xfrm rot="16200000">
            <a:off x="6269832" y="5112544"/>
            <a:ext cx="334962"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5" name="Oval 9"/>
          <p:cNvSpPr>
            <a:spLocks noChangeArrowheads="1"/>
          </p:cNvSpPr>
          <p:nvPr/>
        </p:nvSpPr>
        <p:spPr bwMode="auto">
          <a:xfrm rot="16200000">
            <a:off x="4930776" y="4778376"/>
            <a:ext cx="336550" cy="333375"/>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6" name="Oval 10"/>
          <p:cNvSpPr>
            <a:spLocks noChangeArrowheads="1"/>
          </p:cNvSpPr>
          <p:nvPr/>
        </p:nvSpPr>
        <p:spPr bwMode="auto">
          <a:xfrm rot="16200000">
            <a:off x="5934869" y="4779169"/>
            <a:ext cx="336550" cy="331788"/>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7" name="Oval 11"/>
          <p:cNvSpPr>
            <a:spLocks noChangeArrowheads="1"/>
          </p:cNvSpPr>
          <p:nvPr/>
        </p:nvSpPr>
        <p:spPr bwMode="auto">
          <a:xfrm rot="16200000">
            <a:off x="5264151" y="4778376"/>
            <a:ext cx="336550" cy="333375"/>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8" name="Oval 12"/>
          <p:cNvSpPr>
            <a:spLocks noChangeArrowheads="1"/>
          </p:cNvSpPr>
          <p:nvPr/>
        </p:nvSpPr>
        <p:spPr bwMode="auto">
          <a:xfrm rot="16200000">
            <a:off x="5599907" y="4439445"/>
            <a:ext cx="336550" cy="338137"/>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69" name="Oval 13"/>
          <p:cNvSpPr>
            <a:spLocks noChangeArrowheads="1"/>
          </p:cNvSpPr>
          <p:nvPr/>
        </p:nvSpPr>
        <p:spPr bwMode="auto">
          <a:xfrm rot="16200000">
            <a:off x="5599907" y="4104482"/>
            <a:ext cx="334963"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0" name="Oval 14"/>
          <p:cNvSpPr>
            <a:spLocks noChangeArrowheads="1"/>
          </p:cNvSpPr>
          <p:nvPr/>
        </p:nvSpPr>
        <p:spPr bwMode="auto">
          <a:xfrm rot="16200000">
            <a:off x="6265863" y="4776788"/>
            <a:ext cx="336550"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1" name="Oval 15"/>
          <p:cNvSpPr>
            <a:spLocks noChangeArrowheads="1"/>
          </p:cNvSpPr>
          <p:nvPr/>
        </p:nvSpPr>
        <p:spPr bwMode="auto">
          <a:xfrm rot="16200000">
            <a:off x="5932488" y="4443413"/>
            <a:ext cx="336550" cy="33020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2" name="Oval 16"/>
          <p:cNvSpPr>
            <a:spLocks noChangeArrowheads="1"/>
          </p:cNvSpPr>
          <p:nvPr/>
        </p:nvSpPr>
        <p:spPr bwMode="auto">
          <a:xfrm rot="16200000">
            <a:off x="6265863" y="4440238"/>
            <a:ext cx="336550"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3" name="Oval 17"/>
          <p:cNvSpPr>
            <a:spLocks noChangeArrowheads="1"/>
          </p:cNvSpPr>
          <p:nvPr/>
        </p:nvSpPr>
        <p:spPr bwMode="auto">
          <a:xfrm rot="16200000">
            <a:off x="4926807" y="4441032"/>
            <a:ext cx="336550" cy="334963"/>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4" name="Oval 18"/>
          <p:cNvSpPr>
            <a:spLocks noChangeArrowheads="1"/>
          </p:cNvSpPr>
          <p:nvPr/>
        </p:nvSpPr>
        <p:spPr bwMode="auto">
          <a:xfrm rot="16200000">
            <a:off x="5262563" y="4440238"/>
            <a:ext cx="336550"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5" name="Oval 19"/>
          <p:cNvSpPr>
            <a:spLocks noChangeArrowheads="1"/>
          </p:cNvSpPr>
          <p:nvPr/>
        </p:nvSpPr>
        <p:spPr bwMode="auto">
          <a:xfrm rot="16200000">
            <a:off x="4927601" y="4105276"/>
            <a:ext cx="334963" cy="334963"/>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6" name="Oval 20"/>
          <p:cNvSpPr>
            <a:spLocks noChangeArrowheads="1"/>
          </p:cNvSpPr>
          <p:nvPr/>
        </p:nvSpPr>
        <p:spPr bwMode="auto">
          <a:xfrm rot="16200000">
            <a:off x="5599907" y="3769519"/>
            <a:ext cx="334962"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7" name="Oval 21"/>
          <p:cNvSpPr>
            <a:spLocks noChangeArrowheads="1"/>
          </p:cNvSpPr>
          <p:nvPr/>
        </p:nvSpPr>
        <p:spPr bwMode="auto">
          <a:xfrm rot="16200000">
            <a:off x="5263357" y="4104482"/>
            <a:ext cx="334963"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8" name="Oval 22"/>
          <p:cNvSpPr>
            <a:spLocks noChangeArrowheads="1"/>
          </p:cNvSpPr>
          <p:nvPr/>
        </p:nvSpPr>
        <p:spPr bwMode="auto">
          <a:xfrm rot="16200000">
            <a:off x="5933282" y="4107657"/>
            <a:ext cx="334963" cy="33020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79" name="Oval 23"/>
          <p:cNvSpPr>
            <a:spLocks noChangeArrowheads="1"/>
          </p:cNvSpPr>
          <p:nvPr/>
        </p:nvSpPr>
        <p:spPr bwMode="auto">
          <a:xfrm rot="16200000">
            <a:off x="6266657" y="4104482"/>
            <a:ext cx="334963"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0" name="Oval 24"/>
          <p:cNvSpPr>
            <a:spLocks noChangeArrowheads="1"/>
          </p:cNvSpPr>
          <p:nvPr/>
        </p:nvSpPr>
        <p:spPr bwMode="auto">
          <a:xfrm rot="16200000">
            <a:off x="5599113" y="3433763"/>
            <a:ext cx="336550"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1" name="Oval 25"/>
          <p:cNvSpPr>
            <a:spLocks noChangeArrowheads="1"/>
          </p:cNvSpPr>
          <p:nvPr/>
        </p:nvSpPr>
        <p:spPr bwMode="auto">
          <a:xfrm rot="16200000">
            <a:off x="5933282" y="3772694"/>
            <a:ext cx="334962" cy="33020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2" name="Oval 26"/>
          <p:cNvSpPr>
            <a:spLocks noChangeArrowheads="1"/>
          </p:cNvSpPr>
          <p:nvPr/>
        </p:nvSpPr>
        <p:spPr bwMode="auto">
          <a:xfrm rot="16200000">
            <a:off x="5263357" y="3769519"/>
            <a:ext cx="334962"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3" name="Oval 27"/>
          <p:cNvSpPr>
            <a:spLocks noChangeArrowheads="1"/>
          </p:cNvSpPr>
          <p:nvPr/>
        </p:nvSpPr>
        <p:spPr bwMode="auto">
          <a:xfrm rot="16200000">
            <a:off x="5600701" y="3098801"/>
            <a:ext cx="333375"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4" name="Oval 28"/>
          <p:cNvSpPr>
            <a:spLocks noChangeArrowheads="1"/>
          </p:cNvSpPr>
          <p:nvPr/>
        </p:nvSpPr>
        <p:spPr bwMode="auto">
          <a:xfrm rot="16200000">
            <a:off x="5262563" y="3433763"/>
            <a:ext cx="336550"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5" name="Oval 29"/>
          <p:cNvSpPr>
            <a:spLocks noChangeArrowheads="1"/>
          </p:cNvSpPr>
          <p:nvPr/>
        </p:nvSpPr>
        <p:spPr bwMode="auto">
          <a:xfrm rot="16200000">
            <a:off x="5932488" y="3436938"/>
            <a:ext cx="336550" cy="33020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6" name="Oval 30"/>
          <p:cNvSpPr>
            <a:spLocks noChangeArrowheads="1"/>
          </p:cNvSpPr>
          <p:nvPr/>
        </p:nvSpPr>
        <p:spPr bwMode="auto">
          <a:xfrm rot="16200000">
            <a:off x="5599113" y="2763838"/>
            <a:ext cx="336550" cy="336550"/>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7" name="Oval 31"/>
          <p:cNvSpPr>
            <a:spLocks noChangeArrowheads="1"/>
          </p:cNvSpPr>
          <p:nvPr/>
        </p:nvSpPr>
        <p:spPr bwMode="auto">
          <a:xfrm rot="16200000">
            <a:off x="4592638" y="5113338"/>
            <a:ext cx="334962" cy="334962"/>
          </a:xfrm>
          <a:prstGeom prst="ellipse">
            <a:avLst/>
          </a:prstGeom>
          <a:solidFill>
            <a:srgbClr val="0000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0688" name="Line 32"/>
          <p:cNvSpPr>
            <a:spLocks noChangeShapeType="1"/>
          </p:cNvSpPr>
          <p:nvPr/>
        </p:nvSpPr>
        <p:spPr bwMode="auto">
          <a:xfrm rot="5400000" flipH="1">
            <a:off x="2590007" y="4115595"/>
            <a:ext cx="2997200" cy="15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689" name="Line 33"/>
          <p:cNvSpPr>
            <a:spLocks noChangeShapeType="1"/>
          </p:cNvSpPr>
          <p:nvPr/>
        </p:nvSpPr>
        <p:spPr bwMode="auto">
          <a:xfrm rot="16200000">
            <a:off x="5940426" y="4114801"/>
            <a:ext cx="2997200" cy="31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690" name="Line 34"/>
          <p:cNvSpPr>
            <a:spLocks noChangeShapeType="1"/>
          </p:cNvSpPr>
          <p:nvPr/>
        </p:nvSpPr>
        <p:spPr bwMode="auto">
          <a:xfrm rot="16200000">
            <a:off x="5730082" y="3601244"/>
            <a:ext cx="0" cy="3687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691" name="Oval 35"/>
          <p:cNvSpPr>
            <a:spLocks noChangeArrowheads="1"/>
          </p:cNvSpPr>
          <p:nvPr/>
        </p:nvSpPr>
        <p:spPr bwMode="auto">
          <a:xfrm>
            <a:off x="7269164" y="5618163"/>
            <a:ext cx="344487" cy="347662"/>
          </a:xfrm>
          <a:prstGeom prst="ellipse">
            <a:avLst/>
          </a:prstGeom>
          <a:solidFill>
            <a:srgbClr val="FF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TS</a:t>
            </a:r>
          </a:p>
        </p:txBody>
      </p:sp>
      <p:sp>
        <p:nvSpPr>
          <p:cNvPr id="710692" name="Oval 36"/>
          <p:cNvSpPr>
            <a:spLocks noChangeArrowheads="1"/>
          </p:cNvSpPr>
          <p:nvPr/>
        </p:nvSpPr>
        <p:spPr bwMode="auto">
          <a:xfrm>
            <a:off x="3916364" y="5608638"/>
            <a:ext cx="344487" cy="349250"/>
          </a:xfrm>
          <a:prstGeom prst="ellipse">
            <a:avLst/>
          </a:prstGeom>
          <a:solidFill>
            <a:srgbClr val="FF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rgbClr val="FF0000"/>
                </a:solidFill>
                <a:latin typeface="Times New Roman" pitchFamily="18" charset="0"/>
              </a:rPr>
              <a:t>TI</a:t>
            </a:r>
          </a:p>
        </p:txBody>
      </p:sp>
      <p:sp>
        <p:nvSpPr>
          <p:cNvPr id="710693" name="Oval 37"/>
          <p:cNvSpPr>
            <a:spLocks noChangeArrowheads="1"/>
          </p:cNvSpPr>
          <p:nvPr/>
        </p:nvSpPr>
        <p:spPr bwMode="auto">
          <a:xfrm>
            <a:off x="5592764" y="5599113"/>
            <a:ext cx="344487" cy="349250"/>
          </a:xfrm>
          <a:prstGeom prst="ellipse">
            <a:avLst/>
          </a:prstGeom>
          <a:solidFill>
            <a:srgbClr val="FFFF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2" tIns="45681" rIns="91362" bIns="45681" anchor="ctr"/>
          <a:lstStyle/>
          <a:p>
            <a:pPr algn="ctr"/>
            <a:r>
              <a:rPr lang="fr-FR" sz="1500" b="1" i="1" dirty="0">
                <a:solidFill>
                  <a:schemeClr val="accent2"/>
                </a:solidFill>
                <a:latin typeface="Times New Roman" pitchFamily="18" charset="0"/>
              </a:rPr>
              <a:t>VN</a:t>
            </a:r>
          </a:p>
        </p:txBody>
      </p:sp>
      <p:sp>
        <p:nvSpPr>
          <p:cNvPr id="710694" name="Line 38"/>
          <p:cNvSpPr>
            <a:spLocks noChangeShapeType="1"/>
          </p:cNvSpPr>
          <p:nvPr/>
        </p:nvSpPr>
        <p:spPr bwMode="auto">
          <a:xfrm rot="16200000">
            <a:off x="4267995" y="4117182"/>
            <a:ext cx="299878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710695" name="Group 39"/>
          <p:cNvGrpSpPr>
            <a:grpSpLocks/>
          </p:cNvGrpSpPr>
          <p:nvPr/>
        </p:nvGrpSpPr>
        <p:grpSpPr bwMode="auto">
          <a:xfrm>
            <a:off x="4572001" y="2463801"/>
            <a:ext cx="2379663" cy="3960813"/>
            <a:chOff x="756" y="1008"/>
            <a:chExt cx="1500" cy="2496"/>
          </a:xfrm>
        </p:grpSpPr>
        <p:grpSp>
          <p:nvGrpSpPr>
            <p:cNvPr id="710696" name="Group 40"/>
            <p:cNvGrpSpPr>
              <a:grpSpLocks/>
            </p:cNvGrpSpPr>
            <p:nvPr/>
          </p:nvGrpSpPr>
          <p:grpSpPr bwMode="auto">
            <a:xfrm>
              <a:off x="756" y="1008"/>
              <a:ext cx="1500" cy="1950"/>
              <a:chOff x="702" y="954"/>
              <a:chExt cx="1620" cy="2400"/>
            </a:xfrm>
          </p:grpSpPr>
          <p:sp>
            <p:nvSpPr>
              <p:cNvPr id="710697" name="Line 41"/>
              <p:cNvSpPr>
                <a:spLocks noChangeShapeType="1"/>
              </p:cNvSpPr>
              <p:nvPr/>
            </p:nvSpPr>
            <p:spPr bwMode="auto">
              <a:xfrm>
                <a:off x="1782" y="954"/>
                <a:ext cx="0" cy="2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698" name="Line 42"/>
              <p:cNvSpPr>
                <a:spLocks noChangeShapeType="1"/>
              </p:cNvSpPr>
              <p:nvPr/>
            </p:nvSpPr>
            <p:spPr bwMode="auto">
              <a:xfrm>
                <a:off x="2052" y="954"/>
                <a:ext cx="0" cy="2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699" name="Line 43"/>
              <p:cNvSpPr>
                <a:spLocks noChangeShapeType="1"/>
              </p:cNvSpPr>
              <p:nvPr/>
            </p:nvSpPr>
            <p:spPr bwMode="auto">
              <a:xfrm>
                <a:off x="2322" y="954"/>
                <a:ext cx="0" cy="2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700" name="Line 44"/>
              <p:cNvSpPr>
                <a:spLocks noChangeShapeType="1"/>
              </p:cNvSpPr>
              <p:nvPr/>
            </p:nvSpPr>
            <p:spPr bwMode="auto">
              <a:xfrm>
                <a:off x="972" y="954"/>
                <a:ext cx="0" cy="2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701" name="Line 45"/>
              <p:cNvSpPr>
                <a:spLocks noChangeShapeType="1"/>
              </p:cNvSpPr>
              <p:nvPr/>
            </p:nvSpPr>
            <p:spPr bwMode="auto">
              <a:xfrm>
                <a:off x="1242" y="954"/>
                <a:ext cx="0" cy="2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702" name="Line 46"/>
              <p:cNvSpPr>
                <a:spLocks noChangeShapeType="1"/>
              </p:cNvSpPr>
              <p:nvPr/>
            </p:nvSpPr>
            <p:spPr bwMode="auto">
              <a:xfrm>
                <a:off x="1512" y="954"/>
                <a:ext cx="0" cy="2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703" name="Line 47"/>
              <p:cNvSpPr>
                <a:spLocks noChangeShapeType="1"/>
              </p:cNvSpPr>
              <p:nvPr/>
            </p:nvSpPr>
            <p:spPr bwMode="auto">
              <a:xfrm>
                <a:off x="702" y="954"/>
                <a:ext cx="0" cy="2400"/>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710704" name="Group 48"/>
            <p:cNvGrpSpPr>
              <a:grpSpLocks/>
            </p:cNvGrpSpPr>
            <p:nvPr/>
          </p:nvGrpSpPr>
          <p:grpSpPr bwMode="auto">
            <a:xfrm>
              <a:off x="756" y="2730"/>
              <a:ext cx="1500" cy="774"/>
              <a:chOff x="762" y="2940"/>
              <a:chExt cx="1500" cy="774"/>
            </a:xfrm>
          </p:grpSpPr>
          <p:sp>
            <p:nvSpPr>
              <p:cNvPr id="710705" name="Line 49"/>
              <p:cNvSpPr>
                <a:spLocks noChangeShapeType="1"/>
              </p:cNvSpPr>
              <p:nvPr/>
            </p:nvSpPr>
            <p:spPr bwMode="auto">
              <a:xfrm>
                <a:off x="762" y="2940"/>
                <a:ext cx="0" cy="774"/>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706" name="Line 50"/>
              <p:cNvSpPr>
                <a:spLocks noChangeShapeType="1"/>
              </p:cNvSpPr>
              <p:nvPr/>
            </p:nvSpPr>
            <p:spPr bwMode="auto">
              <a:xfrm>
                <a:off x="2262" y="2940"/>
                <a:ext cx="0" cy="774"/>
              </a:xfrm>
              <a:prstGeom prst="line">
                <a:avLst/>
              </a:prstGeom>
              <a:noFill/>
              <a:ln w="9525">
                <a:solidFill>
                  <a:srgbClr val="0B002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10707" name="Line 51"/>
              <p:cNvSpPr>
                <a:spLocks noChangeShapeType="1"/>
              </p:cNvSpPr>
              <p:nvPr/>
            </p:nvSpPr>
            <p:spPr bwMode="auto">
              <a:xfrm>
                <a:off x="768" y="3576"/>
                <a:ext cx="1494" cy="0"/>
              </a:xfrm>
              <a:prstGeom prst="line">
                <a:avLst/>
              </a:prstGeom>
              <a:noFill/>
              <a:ln w="9525">
                <a:solidFill>
                  <a:srgbClr val="0B002E"/>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aphicFrame>
            <p:nvGraphicFramePr>
              <p:cNvPr id="710708" name="Object 52"/>
              <p:cNvGraphicFramePr>
                <a:graphicFrameLocks noChangeAspect="1"/>
              </p:cNvGraphicFramePr>
              <p:nvPr/>
            </p:nvGraphicFramePr>
            <p:xfrm>
              <a:off x="1062" y="3446"/>
              <a:ext cx="912" cy="256"/>
            </p:xfrm>
            <a:graphic>
              <a:graphicData uri="http://schemas.openxmlformats.org/presentationml/2006/ole">
                <mc:AlternateContent xmlns:mc="http://schemas.openxmlformats.org/markup-compatibility/2006">
                  <mc:Choice xmlns:v="urn:schemas-microsoft-com:vml" Requires="v">
                    <p:oleObj spid="_x0000_s1037" name="Equation" r:id="rId5" imgW="723600" imgH="203040" progId="Equation.3">
                      <p:embed/>
                    </p:oleObj>
                  </mc:Choice>
                  <mc:Fallback>
                    <p:oleObj name="Equation" r:id="rId5" imgW="723600" imgH="203040" progId="Equation.3">
                      <p:embed/>
                      <p:pic>
                        <p:nvPicPr>
                          <p:cNvPr id="710708"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 y="3446"/>
                            <a:ext cx="912" cy="256"/>
                          </a:xfrm>
                          <a:prstGeom prst="rect">
                            <a:avLst/>
                          </a:prstGeom>
                          <a:solidFill>
                            <a:srgbClr val="FFFFFF"/>
                          </a:solidFill>
                          <a:ln w="9525">
                            <a:solidFill>
                              <a:srgbClr val="0B002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710709" name="Text Box 53"/>
          <p:cNvSpPr txBox="1">
            <a:spLocks noChangeArrowheads="1"/>
          </p:cNvSpPr>
          <p:nvPr/>
        </p:nvSpPr>
        <p:spPr bwMode="auto">
          <a:xfrm>
            <a:off x="7640638" y="3041651"/>
            <a:ext cx="2832100" cy="981075"/>
          </a:xfrm>
          <a:prstGeom prst="rect">
            <a:avLst/>
          </a:prstGeom>
          <a:noFill/>
          <a:ln w="38100">
            <a:solidFill>
              <a:srgbClr val="0B002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2" tIns="45681" rIns="91362" bIns="45681">
            <a:spAutoFit/>
          </a:bodyPr>
          <a:lstStyle/>
          <a:p>
            <a:pPr>
              <a:spcBef>
                <a:spcPct val="50000"/>
              </a:spcBef>
              <a:buClr>
                <a:schemeClr val="tx1"/>
              </a:buClr>
              <a:buFont typeface="Symbol" pitchFamily="18" charset="2"/>
              <a:buNone/>
            </a:pPr>
            <a:r>
              <a:rPr lang="fr-FR" sz="1400" dirty="0"/>
              <a:t>« Modélisation » de la distribution de production par une loi de distribution (ici la loi normale)</a:t>
            </a:r>
          </a:p>
        </p:txBody>
      </p:sp>
      <p:sp>
        <p:nvSpPr>
          <p:cNvPr id="710710" name="Line 54"/>
          <p:cNvSpPr>
            <a:spLocks noChangeShapeType="1"/>
          </p:cNvSpPr>
          <p:nvPr/>
        </p:nvSpPr>
        <p:spPr bwMode="auto">
          <a:xfrm flipH="1">
            <a:off x="6230939" y="3543301"/>
            <a:ext cx="1419225" cy="13652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p>
            <a:endParaRPr lang="fr-FR" dirty="0"/>
          </a:p>
        </p:txBody>
      </p:sp>
      <p:grpSp>
        <p:nvGrpSpPr>
          <p:cNvPr id="710711" name="Group 55"/>
          <p:cNvGrpSpPr>
            <a:grpSpLocks/>
          </p:cNvGrpSpPr>
          <p:nvPr/>
        </p:nvGrpSpPr>
        <p:grpSpPr bwMode="auto">
          <a:xfrm>
            <a:off x="2354263" y="2463801"/>
            <a:ext cx="3422650" cy="633413"/>
            <a:chOff x="381" y="144"/>
            <a:chExt cx="2211" cy="399"/>
          </a:xfrm>
        </p:grpSpPr>
        <p:sp>
          <p:nvSpPr>
            <p:cNvPr id="710712" name="Text Box 56"/>
            <p:cNvSpPr txBox="1">
              <a:spLocks noChangeArrowheads="1"/>
            </p:cNvSpPr>
            <p:nvPr/>
          </p:nvSpPr>
          <p:spPr bwMode="auto">
            <a:xfrm>
              <a:off x="381" y="144"/>
              <a:ext cx="1056" cy="399"/>
            </a:xfrm>
            <a:prstGeom prst="rect">
              <a:avLst/>
            </a:prstGeom>
            <a:noFill/>
            <a:ln w="9525">
              <a:solidFill>
                <a:srgbClr val="0B002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2" tIns="45681" rIns="91362" bIns="45681">
              <a:spAutoFit/>
            </a:bodyPr>
            <a:lstStyle/>
            <a:p>
              <a:pPr algn="ctr">
                <a:spcBef>
                  <a:spcPct val="50000"/>
                </a:spcBef>
                <a:buClr>
                  <a:schemeClr val="tx1"/>
                </a:buClr>
                <a:buFont typeface="Symbol" pitchFamily="18" charset="2"/>
                <a:buNone/>
              </a:pPr>
              <a:r>
                <a:rPr lang="fr-FR" sz="1400" dirty="0"/>
                <a:t>Tendance</a:t>
              </a:r>
            </a:p>
            <a:p>
              <a:pPr algn="ctr">
                <a:spcBef>
                  <a:spcPct val="50000"/>
                </a:spcBef>
                <a:buClr>
                  <a:schemeClr val="tx1"/>
                </a:buClr>
                <a:buFont typeface="Symbol" pitchFamily="18" charset="2"/>
                <a:buNone/>
              </a:pPr>
              <a:r>
                <a:rPr lang="fr-FR" sz="1400" dirty="0"/>
                <a:t>Centrale</a:t>
              </a:r>
            </a:p>
          </p:txBody>
        </p:sp>
        <p:sp>
          <p:nvSpPr>
            <p:cNvPr id="710713" name="Line 57"/>
            <p:cNvSpPr>
              <a:spLocks noChangeShapeType="1"/>
            </p:cNvSpPr>
            <p:nvPr/>
          </p:nvSpPr>
          <p:spPr bwMode="auto">
            <a:xfrm>
              <a:off x="1437" y="192"/>
              <a:ext cx="1155" cy="9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p>
              <a:endParaRPr lang="fr-FR" dirty="0"/>
            </a:p>
          </p:txBody>
        </p:sp>
      </p:grpSp>
      <p:grpSp>
        <p:nvGrpSpPr>
          <p:cNvPr id="710714" name="Group 58"/>
          <p:cNvGrpSpPr>
            <a:grpSpLocks/>
          </p:cNvGrpSpPr>
          <p:nvPr/>
        </p:nvGrpSpPr>
        <p:grpSpPr bwMode="auto">
          <a:xfrm>
            <a:off x="4451350" y="2740025"/>
            <a:ext cx="2628900" cy="2713038"/>
            <a:chOff x="4887" y="2064"/>
            <a:chExt cx="1833" cy="701"/>
          </a:xfrm>
        </p:grpSpPr>
        <p:sp>
          <p:nvSpPr>
            <p:cNvPr id="710715" name="Freeform 59"/>
            <p:cNvSpPr>
              <a:spLocks/>
            </p:cNvSpPr>
            <p:nvPr/>
          </p:nvSpPr>
          <p:spPr bwMode="auto">
            <a:xfrm>
              <a:off x="5490" y="2064"/>
              <a:ext cx="298" cy="191"/>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rgbClr val="08002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107763" dir="18900000" algn="ctr" rotWithShape="0">
                      <a:srgbClr val="919191"/>
                    </a:outerShdw>
                  </a:effectLst>
                </a14:hiddenEffects>
              </a:ext>
            </a:extLst>
          </p:spPr>
          <p:txBody>
            <a:bodyPr/>
            <a:lstStyle/>
            <a:p>
              <a:endParaRPr lang="fr-FR" dirty="0"/>
            </a:p>
          </p:txBody>
        </p:sp>
        <p:sp>
          <p:nvSpPr>
            <p:cNvPr id="710716" name="Freeform 60"/>
            <p:cNvSpPr>
              <a:spLocks/>
            </p:cNvSpPr>
            <p:nvPr/>
          </p:nvSpPr>
          <p:spPr bwMode="auto">
            <a:xfrm>
              <a:off x="5251" y="2255"/>
              <a:ext cx="239" cy="376"/>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rgbClr val="08002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107763" dir="18900000" algn="ctr" rotWithShape="0">
                      <a:srgbClr val="919191"/>
                    </a:outerShdw>
                  </a:effectLst>
                </a14:hiddenEffects>
              </a:ext>
            </a:extLst>
          </p:spPr>
          <p:txBody>
            <a:bodyPr/>
            <a:lstStyle/>
            <a:p>
              <a:endParaRPr lang="fr-FR" dirty="0"/>
            </a:p>
          </p:txBody>
        </p:sp>
        <p:sp>
          <p:nvSpPr>
            <p:cNvPr id="710717" name="Freeform 61"/>
            <p:cNvSpPr>
              <a:spLocks/>
            </p:cNvSpPr>
            <p:nvPr/>
          </p:nvSpPr>
          <p:spPr bwMode="auto">
            <a:xfrm>
              <a:off x="4887" y="2631"/>
              <a:ext cx="364" cy="134"/>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rgbClr val="08002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107763" dir="18900000" algn="ctr" rotWithShape="0">
                      <a:srgbClr val="919191"/>
                    </a:outerShdw>
                  </a:effectLst>
                </a14:hiddenEffects>
              </a:ext>
            </a:extLst>
          </p:spPr>
          <p:txBody>
            <a:bodyPr/>
            <a:lstStyle/>
            <a:p>
              <a:endParaRPr lang="fr-FR" dirty="0"/>
            </a:p>
          </p:txBody>
        </p:sp>
        <p:sp>
          <p:nvSpPr>
            <p:cNvPr id="710718" name="Freeform 62"/>
            <p:cNvSpPr>
              <a:spLocks/>
            </p:cNvSpPr>
            <p:nvPr/>
          </p:nvSpPr>
          <p:spPr bwMode="auto">
            <a:xfrm>
              <a:off x="5811" y="2064"/>
              <a:ext cx="300" cy="190"/>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rgbClr val="08002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107763" dir="18900000" algn="ctr" rotWithShape="0">
                      <a:srgbClr val="919191"/>
                    </a:outerShdw>
                  </a:effectLst>
                </a14:hiddenEffects>
              </a:ext>
            </a:extLst>
          </p:spPr>
          <p:txBody>
            <a:bodyPr/>
            <a:lstStyle/>
            <a:p>
              <a:endParaRPr lang="fr-FR" dirty="0"/>
            </a:p>
          </p:txBody>
        </p:sp>
        <p:sp>
          <p:nvSpPr>
            <p:cNvPr id="710719" name="Freeform 63"/>
            <p:cNvSpPr>
              <a:spLocks/>
            </p:cNvSpPr>
            <p:nvPr/>
          </p:nvSpPr>
          <p:spPr bwMode="auto">
            <a:xfrm>
              <a:off x="6110" y="2254"/>
              <a:ext cx="246" cy="374"/>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rgbClr val="08002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107763" dir="18900000" algn="ctr" rotWithShape="0">
                      <a:srgbClr val="919191"/>
                    </a:outerShdw>
                  </a:effectLst>
                </a14:hiddenEffects>
              </a:ext>
            </a:extLst>
          </p:spPr>
          <p:txBody>
            <a:bodyPr/>
            <a:lstStyle/>
            <a:p>
              <a:endParaRPr lang="fr-FR" dirty="0"/>
            </a:p>
          </p:txBody>
        </p:sp>
        <p:sp>
          <p:nvSpPr>
            <p:cNvPr id="710720" name="Freeform 64"/>
            <p:cNvSpPr>
              <a:spLocks/>
            </p:cNvSpPr>
            <p:nvPr/>
          </p:nvSpPr>
          <p:spPr bwMode="auto">
            <a:xfrm>
              <a:off x="6356" y="2628"/>
              <a:ext cx="364" cy="134"/>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rgbClr val="08002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107763" dir="18900000" algn="ctr" rotWithShape="0">
                      <a:srgbClr val="919191"/>
                    </a:outerShdw>
                  </a:effectLst>
                </a14:hiddenEffects>
              </a:ext>
            </a:extLst>
          </p:spPr>
          <p:txBody>
            <a:bodyPr/>
            <a:lstStyle/>
            <a:p>
              <a:endParaRPr lang="fr-FR" dirty="0"/>
            </a:p>
          </p:txBody>
        </p:sp>
      </p:grpSp>
      <p:sp>
        <p:nvSpPr>
          <p:cNvPr id="710721" name="Rectangle 65"/>
          <p:cNvSpPr>
            <a:spLocks noChangeArrowheads="1"/>
          </p:cNvSpPr>
          <p:nvPr/>
        </p:nvSpPr>
        <p:spPr bwMode="auto">
          <a:xfrm>
            <a:off x="1631504" y="1396833"/>
            <a:ext cx="9036496" cy="66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69" tIns="48183" rIns="96369" bIns="48183"/>
          <a:lstStyle/>
          <a:p>
            <a:pPr indent="17463" defTabSz="860425">
              <a:lnSpc>
                <a:spcPct val="120000"/>
              </a:lnSpc>
              <a:spcBef>
                <a:spcPct val="20000"/>
              </a:spcBef>
              <a:buBlip>
                <a:blip r:embed="rId7"/>
              </a:buBlip>
              <a:tabLst>
                <a:tab pos="544513" algn="l"/>
              </a:tabLst>
            </a:pPr>
            <a:r>
              <a:rPr lang="fr-FR" sz="2200" b="1" dirty="0"/>
              <a:t> Représentation de la distribution des mesures par un histogramme</a:t>
            </a:r>
          </a:p>
        </p:txBody>
      </p:sp>
      <p:sp>
        <p:nvSpPr>
          <p:cNvPr id="710722" name="Rectangle 66"/>
          <p:cNvSpPr>
            <a:spLocks noGrp="1" noChangeArrowheads="1"/>
          </p:cNvSpPr>
          <p:nvPr>
            <p:ph type="title"/>
          </p:nvPr>
        </p:nvSpPr>
        <p:spPr>
          <a:xfrm>
            <a:off x="2479316" y="404664"/>
            <a:ext cx="7024744" cy="1143000"/>
          </a:xfrm>
          <a:noFill/>
          <a:ln/>
        </p:spPr>
        <p:txBody>
          <a:bodyPr>
            <a:normAutofit/>
          </a:bodyPr>
          <a:lstStyle/>
          <a:p>
            <a:r>
              <a:rPr lang="fr-FR" sz="2800" dirty="0"/>
              <a:t>Histogramme</a:t>
            </a:r>
            <a:endParaRPr lang="fr-FR" dirty="0"/>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68" name="Text Box 53"/>
          <p:cNvSpPr txBox="1">
            <a:spLocks noChangeArrowheads="1"/>
          </p:cNvSpPr>
          <p:nvPr/>
        </p:nvSpPr>
        <p:spPr bwMode="auto">
          <a:xfrm>
            <a:off x="7690154" y="5530851"/>
            <a:ext cx="2832100" cy="954029"/>
          </a:xfrm>
          <a:prstGeom prst="rect">
            <a:avLst/>
          </a:prstGeom>
          <a:noFill/>
          <a:ln w="38100">
            <a:solidFill>
              <a:srgbClr val="0B002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2" tIns="45681" rIns="91362" bIns="45681">
            <a:spAutoFit/>
          </a:bodyPr>
          <a:lstStyle/>
          <a:p>
            <a:pPr>
              <a:spcBef>
                <a:spcPct val="50000"/>
              </a:spcBef>
              <a:buClr>
                <a:schemeClr val="tx1"/>
              </a:buClr>
              <a:buFont typeface="Symbol" pitchFamily="18" charset="2"/>
              <a:buNone/>
            </a:pPr>
            <a:r>
              <a:rPr lang="fr-FR" sz="1400" dirty="0"/>
              <a:t>La dispersion ou étendue est la différence entre la plus petite et la plus grande valeur de l’échantillon</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21</a:t>
            </a:fld>
            <a:endParaRPr lang="en-US" dirty="0"/>
          </a:p>
        </p:txBody>
      </p:sp>
    </p:spTree>
    <p:custDataLst>
      <p:tags r:id="rId2"/>
    </p:custDataLst>
    <p:extLst>
      <p:ext uri="{BB962C8B-B14F-4D97-AF65-F5344CB8AC3E}">
        <p14:creationId xmlns:p14="http://schemas.microsoft.com/office/powerpoint/2010/main" val="41683027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06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710711"/>
                                        </p:tgtEl>
                                        <p:attrNameLst>
                                          <p:attrName>style.visibility</p:attrName>
                                        </p:attrNameLst>
                                      </p:cBhvr>
                                      <p:to>
                                        <p:strVal val="visible"/>
                                      </p:to>
                                    </p:set>
                                    <p:animEffect transition="in" filter="box(out)">
                                      <p:cBhvr>
                                        <p:cTn id="11" dur="500"/>
                                        <p:tgtEl>
                                          <p:spTgt spid="71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3289074" y="5861050"/>
            <a:ext cx="184605" cy="46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8" tIns="45689" rIns="91378" bIns="45689">
            <a:spAutoFit/>
          </a:bodyPr>
          <a:lstStyle/>
          <a:p>
            <a:pPr algn="ctr" eaLnBrk="0" hangingPunct="0">
              <a:spcBef>
                <a:spcPct val="50000"/>
              </a:spcBef>
            </a:pPr>
            <a:endParaRPr lang="fr-FR" sz="2400" b="1" dirty="0"/>
          </a:p>
        </p:txBody>
      </p:sp>
      <p:grpSp>
        <p:nvGrpSpPr>
          <p:cNvPr id="550947" name="Group 35"/>
          <p:cNvGrpSpPr>
            <a:grpSpLocks/>
          </p:cNvGrpSpPr>
          <p:nvPr/>
        </p:nvGrpSpPr>
        <p:grpSpPr bwMode="auto">
          <a:xfrm>
            <a:off x="1383284" y="642938"/>
            <a:ext cx="9505056" cy="4146549"/>
            <a:chOff x="210" y="546"/>
            <a:chExt cx="6000" cy="2612"/>
          </a:xfrm>
        </p:grpSpPr>
        <p:sp>
          <p:nvSpPr>
            <p:cNvPr id="550915" name="Rectangle 3"/>
            <p:cNvSpPr>
              <a:spLocks noChangeArrowheads="1"/>
            </p:cNvSpPr>
            <p:nvPr/>
          </p:nvSpPr>
          <p:spPr bwMode="auto">
            <a:xfrm>
              <a:off x="210" y="546"/>
              <a:ext cx="6000" cy="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6" tIns="48192" rIns="96386" bIns="48192"/>
            <a:lstStyle/>
            <a:p>
              <a:pPr marL="17463" indent="-17463" defTabSz="1044575">
                <a:lnSpc>
                  <a:spcPct val="120000"/>
                </a:lnSpc>
                <a:spcBef>
                  <a:spcPct val="20000"/>
                </a:spcBef>
                <a:buBlip>
                  <a:blip r:embed="rId3"/>
                </a:buBlip>
              </a:pPr>
              <a:r>
                <a:rPr lang="fr-FR" sz="2000" dirty="0"/>
                <a:t> </a:t>
              </a:r>
              <a:r>
                <a:rPr lang="fr-FR" sz="2000" b="1" dirty="0"/>
                <a:t>Représentation de la distribution des mesures  par une loi, ici loi normale</a:t>
              </a:r>
              <a:endParaRPr lang="fr-FR" sz="2000" b="1" u="sng" dirty="0"/>
            </a:p>
          </p:txBody>
        </p:sp>
        <p:sp>
          <p:nvSpPr>
            <p:cNvPr id="550916" name="Rectangle 4"/>
            <p:cNvSpPr>
              <a:spLocks noChangeArrowheads="1"/>
            </p:cNvSpPr>
            <p:nvPr/>
          </p:nvSpPr>
          <p:spPr bwMode="auto">
            <a:xfrm>
              <a:off x="249" y="1389"/>
              <a:ext cx="2961" cy="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6" tIns="48192" rIns="96386" bIns="48192"/>
            <a:lstStyle/>
            <a:p>
              <a:pPr marL="225425" lvl="1" indent="11113" defTabSz="1044575">
                <a:lnSpc>
                  <a:spcPct val="160000"/>
                </a:lnSpc>
                <a:spcBef>
                  <a:spcPct val="20000"/>
                </a:spcBef>
                <a:buBlip>
                  <a:blip r:embed="rId4"/>
                </a:buBlip>
              </a:pPr>
              <a:r>
                <a:rPr lang="fr-FR" b="1" dirty="0">
                  <a:solidFill>
                    <a:srgbClr val="080022"/>
                  </a:solidFill>
                  <a:cs typeface="Times New Roman" pitchFamily="18" charset="0"/>
                </a:rPr>
                <a:t> La </a:t>
              </a:r>
              <a:r>
                <a:rPr lang="fr-FR" b="1" dirty="0">
                  <a:solidFill>
                    <a:schemeClr val="accent2"/>
                  </a:solidFill>
                  <a:cs typeface="Times New Roman" pitchFamily="18" charset="0"/>
                </a:rPr>
                <a:t>moyenne</a:t>
              </a:r>
              <a:r>
                <a:rPr lang="fr-FR" b="1" dirty="0">
                  <a:solidFill>
                    <a:srgbClr val="080022"/>
                  </a:solidFill>
                  <a:cs typeface="Times New Roman" pitchFamily="18" charset="0"/>
                </a:rPr>
                <a:t> est un indicateur de </a:t>
              </a:r>
              <a:r>
                <a:rPr lang="fr-FR" b="1" dirty="0">
                  <a:solidFill>
                    <a:schemeClr val="accent2"/>
                  </a:solidFill>
                  <a:cs typeface="Times New Roman" pitchFamily="18" charset="0"/>
                </a:rPr>
                <a:t>tendance centrale</a:t>
              </a:r>
              <a:r>
                <a:rPr lang="fr-FR" b="1" dirty="0">
                  <a:solidFill>
                    <a:srgbClr val="080022"/>
                  </a:solidFill>
                  <a:cs typeface="Times New Roman" pitchFamily="18" charset="0"/>
                </a:rPr>
                <a:t> </a:t>
              </a:r>
            </a:p>
            <a:p>
              <a:pPr marL="225425" lvl="1" indent="11113" defTabSz="1044575">
                <a:lnSpc>
                  <a:spcPct val="160000"/>
                </a:lnSpc>
                <a:spcBef>
                  <a:spcPct val="20000"/>
                </a:spcBef>
                <a:buBlip>
                  <a:blip r:embed="rId4"/>
                </a:buBlip>
              </a:pPr>
              <a:r>
                <a:rPr lang="fr-FR" b="1" dirty="0">
                  <a:solidFill>
                    <a:srgbClr val="080022"/>
                  </a:solidFill>
                  <a:cs typeface="Times New Roman" pitchFamily="18" charset="0"/>
                </a:rPr>
                <a:t> L’</a:t>
              </a:r>
              <a:r>
                <a:rPr lang="fr-FR" b="1" dirty="0">
                  <a:solidFill>
                    <a:schemeClr val="accent2"/>
                  </a:solidFill>
                  <a:cs typeface="Times New Roman" pitchFamily="18" charset="0"/>
                </a:rPr>
                <a:t>écart-type (</a:t>
              </a:r>
              <a:r>
                <a:rPr lang="fr-FR" b="1" dirty="0">
                  <a:solidFill>
                    <a:schemeClr val="accent2"/>
                  </a:solidFill>
                  <a:cs typeface="Times New Roman" pitchFamily="18" charset="0"/>
                  <a:sym typeface="Symbol" pitchFamily="18" charset="2"/>
                </a:rPr>
                <a:t>)</a:t>
              </a:r>
              <a:r>
                <a:rPr lang="fr-FR" b="1" dirty="0">
                  <a:solidFill>
                    <a:srgbClr val="080022"/>
                  </a:solidFill>
                  <a:cs typeface="Times New Roman" pitchFamily="18" charset="0"/>
                  <a:sym typeface="Symbol" pitchFamily="18" charset="2"/>
                </a:rPr>
                <a:t> est un indicateur de </a:t>
              </a:r>
              <a:r>
                <a:rPr lang="fr-FR" b="1" dirty="0">
                  <a:solidFill>
                    <a:schemeClr val="accent2"/>
                  </a:solidFill>
                  <a:cs typeface="Times New Roman" pitchFamily="18" charset="0"/>
                  <a:sym typeface="Symbol" pitchFamily="18" charset="2"/>
                </a:rPr>
                <a:t>dispersion</a:t>
              </a:r>
              <a:r>
                <a:rPr lang="fr-FR" dirty="0">
                  <a:solidFill>
                    <a:srgbClr val="FF0000"/>
                  </a:solidFill>
                  <a:cs typeface="Times New Roman" pitchFamily="18" charset="0"/>
                  <a:sym typeface="Symbol" pitchFamily="18" charset="2"/>
                </a:rPr>
                <a:t> </a:t>
              </a:r>
              <a:r>
                <a:rPr lang="fr-FR" dirty="0">
                  <a:solidFill>
                    <a:srgbClr val="080022"/>
                  </a:solidFill>
                  <a:cs typeface="Times New Roman" pitchFamily="18" charset="0"/>
                  <a:sym typeface="Symbol" pitchFamily="18" charset="2"/>
                </a:rPr>
                <a:t>(racine moyenne des carrés des  écarts à la moyenne)</a:t>
              </a:r>
              <a:endParaRPr lang="fr-FR" dirty="0">
                <a:solidFill>
                  <a:srgbClr val="080022"/>
                </a:solidFill>
              </a:endParaRPr>
            </a:p>
          </p:txBody>
        </p:sp>
      </p:grpSp>
      <p:grpSp>
        <p:nvGrpSpPr>
          <p:cNvPr id="550941" name="Group 29"/>
          <p:cNvGrpSpPr>
            <a:grpSpLocks/>
          </p:cNvGrpSpPr>
          <p:nvPr/>
        </p:nvGrpSpPr>
        <p:grpSpPr bwMode="auto">
          <a:xfrm>
            <a:off x="6276976" y="1341438"/>
            <a:ext cx="4213225" cy="5111750"/>
            <a:chOff x="2994" y="845"/>
            <a:chExt cx="2654" cy="3220"/>
          </a:xfrm>
        </p:grpSpPr>
        <p:grpSp>
          <p:nvGrpSpPr>
            <p:cNvPr id="550917" name="Group 5"/>
            <p:cNvGrpSpPr>
              <a:grpSpLocks/>
            </p:cNvGrpSpPr>
            <p:nvPr/>
          </p:nvGrpSpPr>
          <p:grpSpPr bwMode="auto">
            <a:xfrm>
              <a:off x="2994" y="845"/>
              <a:ext cx="2245" cy="1711"/>
              <a:chOff x="1466" y="929"/>
              <a:chExt cx="3763" cy="2498"/>
            </a:xfrm>
          </p:grpSpPr>
          <p:grpSp>
            <p:nvGrpSpPr>
              <p:cNvPr id="550918" name="Group 6"/>
              <p:cNvGrpSpPr>
                <a:grpSpLocks/>
              </p:cNvGrpSpPr>
              <p:nvPr/>
            </p:nvGrpSpPr>
            <p:grpSpPr bwMode="auto">
              <a:xfrm>
                <a:off x="1852" y="1342"/>
                <a:ext cx="3100" cy="1800"/>
                <a:chOff x="295" y="1881"/>
                <a:chExt cx="5396" cy="2236"/>
              </a:xfrm>
            </p:grpSpPr>
            <p:sp>
              <p:nvSpPr>
                <p:cNvPr id="550919" name="Freeform 7"/>
                <p:cNvSpPr>
                  <a:spLocks/>
                </p:cNvSpPr>
                <p:nvPr/>
              </p:nvSpPr>
              <p:spPr bwMode="auto">
                <a:xfrm>
                  <a:off x="2069" y="1881"/>
                  <a:ext cx="879" cy="610"/>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762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50920" name="Freeform 8"/>
                <p:cNvSpPr>
                  <a:spLocks/>
                </p:cNvSpPr>
                <p:nvPr/>
              </p:nvSpPr>
              <p:spPr bwMode="auto">
                <a:xfrm>
                  <a:off x="1366" y="2490"/>
                  <a:ext cx="704" cy="1200"/>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762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50921" name="Freeform 9"/>
                <p:cNvSpPr>
                  <a:spLocks/>
                </p:cNvSpPr>
                <p:nvPr/>
              </p:nvSpPr>
              <p:spPr bwMode="auto">
                <a:xfrm>
                  <a:off x="295" y="3689"/>
                  <a:ext cx="1072" cy="428"/>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762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50922" name="Freeform 10"/>
                <p:cNvSpPr>
                  <a:spLocks/>
                </p:cNvSpPr>
                <p:nvPr/>
              </p:nvSpPr>
              <p:spPr bwMode="auto">
                <a:xfrm>
                  <a:off x="3015" y="1881"/>
                  <a:ext cx="882" cy="607"/>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762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50923" name="Freeform 11"/>
                <p:cNvSpPr>
                  <a:spLocks/>
                </p:cNvSpPr>
                <p:nvPr/>
              </p:nvSpPr>
              <p:spPr bwMode="auto">
                <a:xfrm>
                  <a:off x="3896" y="2487"/>
                  <a:ext cx="723" cy="1194"/>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762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50924" name="Freeform 12"/>
                <p:cNvSpPr>
                  <a:spLocks/>
                </p:cNvSpPr>
                <p:nvPr/>
              </p:nvSpPr>
              <p:spPr bwMode="auto">
                <a:xfrm>
                  <a:off x="4618" y="3680"/>
                  <a:ext cx="1073" cy="427"/>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762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grpSp>
          <p:grpSp>
            <p:nvGrpSpPr>
              <p:cNvPr id="550925" name="Group 13"/>
              <p:cNvGrpSpPr>
                <a:grpSpLocks/>
              </p:cNvGrpSpPr>
              <p:nvPr/>
            </p:nvGrpSpPr>
            <p:grpSpPr bwMode="auto">
              <a:xfrm>
                <a:off x="3070" y="929"/>
                <a:ext cx="1142" cy="2188"/>
                <a:chOff x="2843" y="912"/>
                <a:chExt cx="1006" cy="2068"/>
              </a:xfrm>
            </p:grpSpPr>
            <p:sp>
              <p:nvSpPr>
                <p:cNvPr id="550926" name="Rectangle 14"/>
                <p:cNvSpPr>
                  <a:spLocks noChangeArrowheads="1"/>
                </p:cNvSpPr>
                <p:nvPr/>
              </p:nvSpPr>
              <p:spPr bwMode="auto">
                <a:xfrm>
                  <a:off x="2843" y="912"/>
                  <a:ext cx="1006" cy="346"/>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0426" tIns="44420" rIns="90426" bIns="44420">
                  <a:spAutoFit/>
                </a:bodyPr>
                <a:lstStyle/>
                <a:p>
                  <a:pPr eaLnBrk="0" hangingPunct="0"/>
                  <a:r>
                    <a:rPr lang="fr-FR" sz="1400" b="1" dirty="0"/>
                    <a:t>Moyenne</a:t>
                  </a:r>
                  <a:r>
                    <a:rPr lang="fr-FR" sz="2000" b="1" dirty="0"/>
                    <a:t> </a:t>
                  </a:r>
                </a:p>
              </p:txBody>
            </p:sp>
            <p:sp>
              <p:nvSpPr>
                <p:cNvPr id="550927" name="Line 15"/>
                <p:cNvSpPr>
                  <a:spLocks noChangeShapeType="1"/>
                </p:cNvSpPr>
                <p:nvPr/>
              </p:nvSpPr>
              <p:spPr bwMode="auto">
                <a:xfrm flipH="1">
                  <a:off x="3115" y="1123"/>
                  <a:ext cx="0" cy="1857"/>
                </a:xfrm>
                <a:prstGeom prst="line">
                  <a:avLst/>
                </a:prstGeom>
                <a:noFill/>
                <a:ln w="76200">
                  <a:solidFill>
                    <a:srgbClr val="FC012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03410" tIns="50797" rIns="103410" bIns="50797">
                  <a:spAutoFit/>
                </a:bodyPr>
                <a:lstStyle/>
                <a:p>
                  <a:endParaRPr lang="fr-FR" dirty="0"/>
                </a:p>
              </p:txBody>
            </p:sp>
          </p:grpSp>
          <p:grpSp>
            <p:nvGrpSpPr>
              <p:cNvPr id="550928" name="Group 16"/>
              <p:cNvGrpSpPr>
                <a:grpSpLocks/>
              </p:cNvGrpSpPr>
              <p:nvPr/>
            </p:nvGrpSpPr>
            <p:grpSpPr bwMode="auto">
              <a:xfrm>
                <a:off x="1466" y="2675"/>
                <a:ext cx="3763" cy="752"/>
                <a:chOff x="1506" y="2810"/>
                <a:chExt cx="3867" cy="789"/>
              </a:xfrm>
            </p:grpSpPr>
            <p:sp>
              <p:nvSpPr>
                <p:cNvPr id="550929" name="Line 17"/>
                <p:cNvSpPr>
                  <a:spLocks noChangeShapeType="1"/>
                </p:cNvSpPr>
                <p:nvPr/>
              </p:nvSpPr>
              <p:spPr bwMode="auto">
                <a:xfrm>
                  <a:off x="1929" y="3321"/>
                  <a:ext cx="3299"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lIns="136473" tIns="68237" rIns="136473" bIns="68237"/>
                <a:lstStyle/>
                <a:p>
                  <a:endParaRPr lang="fr-FR" dirty="0"/>
                </a:p>
              </p:txBody>
            </p:sp>
            <p:sp>
              <p:nvSpPr>
                <p:cNvPr id="550930" name="Rectangle 18"/>
                <p:cNvSpPr>
                  <a:spLocks noChangeArrowheads="1"/>
                </p:cNvSpPr>
                <p:nvPr/>
              </p:nvSpPr>
              <p:spPr bwMode="auto">
                <a:xfrm>
                  <a:off x="2212" y="3261"/>
                  <a:ext cx="27" cy="40"/>
                </a:xfrm>
                <a:prstGeom prst="rect">
                  <a:avLst/>
                </a:prstGeom>
                <a:solidFill>
                  <a:srgbClr val="618FFD"/>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136473" tIns="68237" rIns="136473" bIns="68237"/>
                <a:lstStyle/>
                <a:p>
                  <a:endParaRPr lang="fr-FR" dirty="0"/>
                </a:p>
              </p:txBody>
            </p:sp>
            <p:sp>
              <p:nvSpPr>
                <p:cNvPr id="550931" name="Line 19"/>
                <p:cNvSpPr>
                  <a:spLocks noChangeShapeType="1"/>
                </p:cNvSpPr>
                <p:nvPr/>
              </p:nvSpPr>
              <p:spPr bwMode="auto">
                <a:xfrm>
                  <a:off x="4785" y="3027"/>
                  <a:ext cx="0" cy="29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lIns="136473" tIns="68237" rIns="136473" bIns="68237"/>
                <a:lstStyle/>
                <a:p>
                  <a:endParaRPr lang="fr-FR" dirty="0"/>
                </a:p>
              </p:txBody>
            </p:sp>
            <p:sp>
              <p:nvSpPr>
                <p:cNvPr id="550932" name="Line 20"/>
                <p:cNvSpPr>
                  <a:spLocks noChangeShapeType="1"/>
                </p:cNvSpPr>
                <p:nvPr/>
              </p:nvSpPr>
              <p:spPr bwMode="auto">
                <a:xfrm>
                  <a:off x="2247" y="3027"/>
                  <a:ext cx="0" cy="29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lIns="136473" tIns="68237" rIns="136473" bIns="68237"/>
                <a:lstStyle/>
                <a:p>
                  <a:endParaRPr lang="fr-FR" dirty="0"/>
                </a:p>
              </p:txBody>
            </p:sp>
            <p:sp>
              <p:nvSpPr>
                <p:cNvPr id="550933" name="Line 21"/>
                <p:cNvSpPr>
                  <a:spLocks noChangeShapeType="1"/>
                </p:cNvSpPr>
                <p:nvPr/>
              </p:nvSpPr>
              <p:spPr bwMode="auto">
                <a:xfrm>
                  <a:off x="2247" y="3318"/>
                  <a:ext cx="2538" cy="0"/>
                </a:xfrm>
                <a:prstGeom prst="line">
                  <a:avLst/>
                </a:prstGeom>
                <a:noFill/>
                <a:ln w="508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lIns="136473" tIns="68237" rIns="136473" bIns="68237"/>
                <a:lstStyle/>
                <a:p>
                  <a:endParaRPr lang="fr-FR" dirty="0"/>
                </a:p>
              </p:txBody>
            </p:sp>
            <p:sp>
              <p:nvSpPr>
                <p:cNvPr id="550934" name="Text Box 22"/>
                <p:cNvSpPr txBox="1">
                  <a:spLocks noChangeArrowheads="1"/>
                </p:cNvSpPr>
                <p:nvPr/>
              </p:nvSpPr>
              <p:spPr bwMode="auto">
                <a:xfrm>
                  <a:off x="2429" y="3118"/>
                  <a:ext cx="2117" cy="481"/>
                </a:xfrm>
                <a:prstGeom prst="rect">
                  <a:avLst/>
                </a:prstGeom>
                <a:solidFill>
                  <a:schemeClr val="accent4">
                    <a:lumMod val="75000"/>
                  </a:schemeClr>
                </a:solidFill>
                <a:ln w="9525">
                  <a:solidFill>
                    <a:srgbClr val="000000"/>
                  </a:solidFill>
                  <a:miter lim="800000"/>
                  <a:headEnd/>
                  <a:tailEnd/>
                </a:ln>
              </p:spPr>
              <p:txBody>
                <a:bodyPr lIns="119339" tIns="59668" rIns="119339" bIns="59668"/>
                <a:lstStyle/>
                <a:p>
                  <a:pPr algn="ctr" eaLnBrk="0" hangingPunct="0">
                    <a:lnSpc>
                      <a:spcPct val="90000"/>
                    </a:lnSpc>
                  </a:pPr>
                  <a:r>
                    <a:rPr lang="fr-FR" sz="1400" b="1" dirty="0"/>
                    <a:t>Dispersion de production (= 6</a:t>
                  </a:r>
                  <a:r>
                    <a:rPr lang="fr-FR" sz="1400" b="1" dirty="0">
                      <a:sym typeface="Symbol" pitchFamily="18" charset="2"/>
                    </a:rPr>
                    <a:t></a:t>
                  </a:r>
                  <a:r>
                    <a:rPr lang="fr-FR" sz="1400" b="1" dirty="0"/>
                    <a:t>)</a:t>
                  </a:r>
                </a:p>
                <a:p>
                  <a:pPr algn="ctr" eaLnBrk="0" hangingPunct="0">
                    <a:lnSpc>
                      <a:spcPct val="90000"/>
                    </a:lnSpc>
                  </a:pPr>
                  <a:endParaRPr lang="fr-FR" sz="800" b="1" dirty="0"/>
                </a:p>
                <a:p>
                  <a:pPr algn="ctr" eaLnBrk="0" hangingPunct="0">
                    <a:lnSpc>
                      <a:spcPct val="120000"/>
                    </a:lnSpc>
                  </a:pPr>
                  <a:r>
                    <a:rPr lang="fr-FR" sz="1400" b="1" dirty="0"/>
                    <a:t>= 99,73% de la production</a:t>
                  </a:r>
                </a:p>
              </p:txBody>
            </p:sp>
            <p:sp>
              <p:nvSpPr>
                <p:cNvPr id="550935" name="Rectangle 23"/>
                <p:cNvSpPr>
                  <a:spLocks noChangeArrowheads="1"/>
                </p:cNvSpPr>
                <p:nvPr/>
              </p:nvSpPr>
              <p:spPr bwMode="auto">
                <a:xfrm>
                  <a:off x="1506" y="2810"/>
                  <a:ext cx="773" cy="19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lIns="119339" tIns="59668" rIns="119339" bIns="59668"/>
                <a:lstStyle/>
                <a:p>
                  <a:pPr eaLnBrk="0" hangingPunct="0"/>
                  <a:r>
                    <a:rPr lang="fr-FR" sz="1300" dirty="0">
                      <a:latin typeface="Times New Roman" pitchFamily="18" charset="0"/>
                    </a:rPr>
                    <a:t>Moyenne-3</a:t>
                  </a:r>
                  <a:r>
                    <a:rPr lang="fr-FR" sz="1300" dirty="0">
                      <a:latin typeface="Times New Roman" pitchFamily="18" charset="0"/>
                      <a:sym typeface="Symbol" pitchFamily="18" charset="2"/>
                    </a:rPr>
                    <a:t></a:t>
                  </a:r>
                  <a:endParaRPr lang="fr-FR" sz="1300" dirty="0">
                    <a:latin typeface="Times New Roman" pitchFamily="18" charset="0"/>
                  </a:endParaRPr>
                </a:p>
              </p:txBody>
            </p:sp>
            <p:sp>
              <p:nvSpPr>
                <p:cNvPr id="550936" name="Rectangle 24"/>
                <p:cNvSpPr>
                  <a:spLocks noChangeArrowheads="1"/>
                </p:cNvSpPr>
                <p:nvPr/>
              </p:nvSpPr>
              <p:spPr bwMode="auto">
                <a:xfrm>
                  <a:off x="4574" y="2810"/>
                  <a:ext cx="799" cy="19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lIns="119339" tIns="59668" rIns="119339" bIns="59668"/>
                <a:lstStyle/>
                <a:p>
                  <a:pPr eaLnBrk="0" hangingPunct="0"/>
                  <a:r>
                    <a:rPr lang="fr-FR" sz="1300" dirty="0">
                      <a:latin typeface="Times New Roman" pitchFamily="18" charset="0"/>
                    </a:rPr>
                    <a:t>Moyenne+3</a:t>
                  </a:r>
                  <a:r>
                    <a:rPr lang="fr-FR" sz="1300" dirty="0">
                      <a:latin typeface="Times New Roman" pitchFamily="18" charset="0"/>
                      <a:sym typeface="Symbol" pitchFamily="18" charset="2"/>
                    </a:rPr>
                    <a:t></a:t>
                  </a:r>
                  <a:endParaRPr lang="fr-FR" sz="1300" dirty="0">
                    <a:latin typeface="Times New Roman" pitchFamily="18" charset="0"/>
                  </a:endParaRPr>
                </a:p>
              </p:txBody>
            </p:sp>
          </p:grpSp>
        </p:grpSp>
        <p:pic>
          <p:nvPicPr>
            <p:cNvPr id="55094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 y="2897"/>
              <a:ext cx="2496" cy="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0955" name="Group 43"/>
          <p:cNvGrpSpPr>
            <a:grpSpLocks/>
          </p:cNvGrpSpPr>
          <p:nvPr/>
        </p:nvGrpSpPr>
        <p:grpSpPr bwMode="auto">
          <a:xfrm>
            <a:off x="1631951" y="5099051"/>
            <a:ext cx="4537075" cy="911225"/>
            <a:chOff x="249" y="3212"/>
            <a:chExt cx="2858" cy="574"/>
          </a:xfrm>
        </p:grpSpPr>
        <p:pic>
          <p:nvPicPr>
            <p:cNvPr id="550943"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 y="3212"/>
              <a:ext cx="2858" cy="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0945" name="Rectangle 33"/>
            <p:cNvSpPr>
              <a:spLocks noChangeArrowheads="1"/>
            </p:cNvSpPr>
            <p:nvPr/>
          </p:nvSpPr>
          <p:spPr bwMode="auto">
            <a:xfrm>
              <a:off x="249" y="3475"/>
              <a:ext cx="272" cy="1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sp>
        <p:nvSpPr>
          <p:cNvPr id="550948" name="Line 36"/>
          <p:cNvSpPr>
            <a:spLocks noChangeShapeType="1"/>
          </p:cNvSpPr>
          <p:nvPr/>
        </p:nvSpPr>
        <p:spPr bwMode="auto">
          <a:xfrm flipH="1">
            <a:off x="5591175" y="5445126"/>
            <a:ext cx="3600450" cy="360363"/>
          </a:xfrm>
          <a:prstGeom prst="line">
            <a:avLst/>
          </a:prstGeom>
          <a:noFill/>
          <a:ln w="15875">
            <a:solidFill>
              <a:srgbClr val="666699"/>
            </a:solidFill>
            <a:prstDash val="dash"/>
            <a:round/>
            <a:headEnd type="oval"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50949" name="Line 37"/>
          <p:cNvSpPr>
            <a:spLocks noChangeShapeType="1"/>
          </p:cNvSpPr>
          <p:nvPr/>
        </p:nvSpPr>
        <p:spPr bwMode="auto">
          <a:xfrm flipH="1">
            <a:off x="3071813" y="5516564"/>
            <a:ext cx="4895850" cy="217487"/>
          </a:xfrm>
          <a:prstGeom prst="line">
            <a:avLst/>
          </a:prstGeom>
          <a:noFill/>
          <a:ln w="15875">
            <a:solidFill>
              <a:srgbClr val="666699"/>
            </a:solidFill>
            <a:prstDash val="lgDash"/>
            <a:round/>
            <a:headEnd type="oval"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50951" name="Text Box 39"/>
          <p:cNvSpPr txBox="1">
            <a:spLocks noChangeArrowheads="1"/>
          </p:cNvSpPr>
          <p:nvPr/>
        </p:nvSpPr>
        <p:spPr bwMode="auto">
          <a:xfrm>
            <a:off x="5340350" y="4675189"/>
            <a:ext cx="12522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b="1" i="1" dirty="0">
                <a:solidFill>
                  <a:srgbClr val="FF0000"/>
                </a:solidFill>
              </a:rPr>
              <a:t>Contrôle 100%</a:t>
            </a:r>
          </a:p>
        </p:txBody>
      </p:sp>
      <p:sp>
        <p:nvSpPr>
          <p:cNvPr id="550953" name="Text Box 41"/>
          <p:cNvSpPr txBox="1">
            <a:spLocks noChangeArrowheads="1"/>
          </p:cNvSpPr>
          <p:nvPr/>
        </p:nvSpPr>
        <p:spPr bwMode="auto">
          <a:xfrm>
            <a:off x="4943476" y="6115051"/>
            <a:ext cx="17043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b="1" i="1" dirty="0">
                <a:solidFill>
                  <a:srgbClr val="FF0000"/>
                </a:solidFill>
              </a:rPr>
              <a:t>Surveillance allégée</a:t>
            </a:r>
          </a:p>
        </p:txBody>
      </p:sp>
      <p:sp>
        <p:nvSpPr>
          <p:cNvPr id="550954" name="Line 42"/>
          <p:cNvSpPr>
            <a:spLocks noChangeShapeType="1"/>
          </p:cNvSpPr>
          <p:nvPr/>
        </p:nvSpPr>
        <p:spPr bwMode="auto">
          <a:xfrm>
            <a:off x="6456363" y="4868864"/>
            <a:ext cx="0" cy="1368425"/>
          </a:xfrm>
          <a:prstGeom prst="line">
            <a:avLst/>
          </a:prstGeom>
          <a:noFill/>
          <a:ln w="12700">
            <a:solidFill>
              <a:schemeClr val="tx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50957" name="Text Box 45"/>
          <p:cNvSpPr txBox="1">
            <a:spLocks noChangeArrowheads="1"/>
          </p:cNvSpPr>
          <p:nvPr/>
        </p:nvSpPr>
        <p:spPr bwMode="auto">
          <a:xfrm>
            <a:off x="5880100" y="5300664"/>
            <a:ext cx="5966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b="1" i="1" dirty="0">
                <a:solidFill>
                  <a:srgbClr val="FF0000"/>
                </a:solidFill>
              </a:rPr>
              <a:t>mixte</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87376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3602" name="Rectangle 2"/>
          <p:cNvSpPr>
            <a:spLocks noChangeArrowheads="1"/>
          </p:cNvSpPr>
          <p:nvPr/>
        </p:nvSpPr>
        <p:spPr bwMode="auto">
          <a:xfrm>
            <a:off x="1708368" y="174192"/>
            <a:ext cx="8941253" cy="123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48" tIns="48225" rIns="96448" bIns="48225"/>
          <a:lstStyle/>
          <a:p>
            <a:pPr marL="343099" indent="-343099" defTabSz="914003">
              <a:buClr>
                <a:schemeClr val="tx1"/>
              </a:buClr>
              <a:buSzPct val="69000"/>
              <a:buFont typeface="Wingdings" pitchFamily="2" charset="2"/>
              <a:buChar char="l"/>
            </a:pPr>
            <a:r>
              <a:rPr lang="fr-FR" b="1" dirty="0"/>
              <a:t>Illustrations de la loi normale</a:t>
            </a:r>
          </a:p>
          <a:p>
            <a:pPr marL="343099" indent="-343099" defTabSz="914003">
              <a:buClr>
                <a:schemeClr val="tx1"/>
              </a:buClr>
              <a:buSzPct val="69000"/>
              <a:buFont typeface="Wingdings" pitchFamily="2" charset="2"/>
              <a:buChar char="l"/>
            </a:pPr>
            <a:endParaRPr lang="fr-FR" b="1" dirty="0">
              <a:solidFill>
                <a:srgbClr val="080022"/>
              </a:solidFill>
            </a:endParaRPr>
          </a:p>
          <a:p>
            <a:pPr marL="743149" lvl="1" indent="-286147" defTabSz="914003">
              <a:buClr>
                <a:srgbClr val="FF0033"/>
              </a:buClr>
              <a:buSzPct val="69000"/>
              <a:buFont typeface="Wingdings" pitchFamily="2" charset="2"/>
              <a:buChar char="l"/>
            </a:pPr>
            <a:r>
              <a:rPr lang="fr-FR" b="1" dirty="0"/>
              <a:t>Paramètre de tendance centrale : Moyenne</a:t>
            </a:r>
          </a:p>
        </p:txBody>
      </p:sp>
      <p:sp>
        <p:nvSpPr>
          <p:cNvPr id="5913603" name="Rectangle 3"/>
          <p:cNvSpPr>
            <a:spLocks noChangeArrowheads="1"/>
          </p:cNvSpPr>
          <p:nvPr/>
        </p:nvSpPr>
        <p:spPr bwMode="auto">
          <a:xfrm>
            <a:off x="1708368" y="3591791"/>
            <a:ext cx="8941253" cy="79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48" tIns="48225" rIns="96448" bIns="48225"/>
          <a:lstStyle/>
          <a:p>
            <a:pPr marL="743149" lvl="1" indent="-286147" defTabSz="914003">
              <a:buClr>
                <a:srgbClr val="FF0033"/>
              </a:buClr>
              <a:buSzPct val="69000"/>
              <a:buFont typeface="Wingdings" pitchFamily="2" charset="2"/>
              <a:buChar char="l"/>
            </a:pPr>
            <a:r>
              <a:rPr lang="fr-FR" b="1" dirty="0"/>
              <a:t>Paramètre de dispersion : Ecart type</a:t>
            </a:r>
          </a:p>
        </p:txBody>
      </p:sp>
      <p:grpSp>
        <p:nvGrpSpPr>
          <p:cNvPr id="5913604" name="Group 4"/>
          <p:cNvGrpSpPr>
            <a:grpSpLocks/>
          </p:cNvGrpSpPr>
          <p:nvPr/>
        </p:nvGrpSpPr>
        <p:grpSpPr bwMode="auto">
          <a:xfrm>
            <a:off x="5131214" y="1145192"/>
            <a:ext cx="3558267" cy="2321719"/>
            <a:chOff x="1979" y="787"/>
            <a:chExt cx="2615" cy="1625"/>
          </a:xfrm>
        </p:grpSpPr>
        <p:pic>
          <p:nvPicPr>
            <p:cNvPr id="5913605" name="Picture 5"/>
            <p:cNvPicPr>
              <a:picLocks noChangeAspect="1" noChangeArrowheads="1"/>
            </p:cNvPicPr>
            <p:nvPr/>
          </p:nvPicPr>
          <p:blipFill>
            <a:blip r:embed="rId3">
              <a:extLst>
                <a:ext uri="{28A0092B-C50C-407E-A947-70E740481C1C}">
                  <a14:useLocalDpi xmlns:a14="http://schemas.microsoft.com/office/drawing/2010/main" val="0"/>
                </a:ext>
              </a:extLst>
            </a:blip>
            <a:srcRect l="3271" t="64713" r="54167" b="30946"/>
            <a:stretch>
              <a:fillRect/>
            </a:stretch>
          </p:blipFill>
          <p:spPr bwMode="auto">
            <a:xfrm>
              <a:off x="1979" y="2212"/>
              <a:ext cx="2615" cy="200"/>
            </a:xfrm>
            <a:prstGeom prst="rect">
              <a:avLst/>
            </a:prstGeom>
            <a:noFill/>
            <a:ln>
              <a:noFill/>
            </a:ln>
            <a:effectLst/>
            <a:extLst>
              <a:ext uri="{909E8E84-426E-40DD-AFC4-6F175D3DCCD1}">
                <a14:hiddenFill xmlns:a14="http://schemas.microsoft.com/office/drawing/2010/main">
                  <a:gradFill rotWithShape="0">
                    <a:gsLst>
                      <a:gs pos="0">
                        <a:srgbClr val="FFCC99"/>
                      </a:gs>
                      <a:gs pos="100000">
                        <a:srgbClr val="FFCC99">
                          <a:gamma/>
                          <a:tint val="0"/>
                          <a:invGamma/>
                        </a:srgbClr>
                      </a:gs>
                    </a:gsLst>
                    <a:lin ang="18900000" scaled="1"/>
                  </a:gra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pic>
        <p:sp>
          <p:nvSpPr>
            <p:cNvPr id="5913606" name="Line 6"/>
            <p:cNvSpPr>
              <a:spLocks noChangeShapeType="1"/>
            </p:cNvSpPr>
            <p:nvPr/>
          </p:nvSpPr>
          <p:spPr bwMode="auto">
            <a:xfrm flipV="1">
              <a:off x="3015" y="1433"/>
              <a:ext cx="0" cy="612"/>
            </a:xfrm>
            <a:prstGeom prst="line">
              <a:avLst/>
            </a:prstGeom>
            <a:noFill/>
            <a:ln w="25400">
              <a:solidFill>
                <a:schemeClr val="accent2"/>
              </a:solidFill>
              <a:round/>
              <a:headEnd/>
              <a:tailEnd/>
            </a:ln>
            <a:effectLst>
              <a:outerShdw dist="107763" dir="2700000" algn="ctr" rotWithShape="0">
                <a:srgbClr val="FFFFFF">
                  <a:alpha val="50000"/>
                </a:srgbClr>
              </a:outerShdw>
            </a:effectLst>
            <a:extLst>
              <a:ext uri="{909E8E84-426E-40DD-AFC4-6F175D3DCCD1}">
                <a14:hiddenFill xmlns:a14="http://schemas.microsoft.com/office/drawing/2010/main">
                  <a:noFill/>
                </a14:hiddenFill>
              </a:ext>
            </a:extLst>
          </p:spPr>
          <p:txBody>
            <a:bodyPr lIns="90000" tIns="46800" rIns="90000" bIns="46800" anchor="ctr"/>
            <a:lstStyle/>
            <a:p>
              <a:endParaRPr lang="fr-FR" dirty="0"/>
            </a:p>
          </p:txBody>
        </p:sp>
        <p:sp>
          <p:nvSpPr>
            <p:cNvPr id="5913607" name="Text Box 7"/>
            <p:cNvSpPr txBox="1">
              <a:spLocks noChangeArrowheads="1"/>
            </p:cNvSpPr>
            <p:nvPr/>
          </p:nvSpPr>
          <p:spPr bwMode="auto">
            <a:xfrm>
              <a:off x="2450" y="787"/>
              <a:ext cx="2112" cy="639"/>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0000" tIns="46800" rIns="90000" bIns="46800">
              <a:spAutoFit/>
            </a:bodyPr>
            <a:lstStyle>
              <a:lvl1pPr defTabSz="765175">
                <a:defRPr sz="2400">
                  <a:solidFill>
                    <a:schemeClr val="tx1"/>
                  </a:solidFill>
                  <a:latin typeface="Times New Roman" pitchFamily="18" charset="0"/>
                </a:defRPr>
              </a:lvl1pPr>
              <a:lvl2pPr defTabSz="765175">
                <a:defRPr sz="2400">
                  <a:solidFill>
                    <a:schemeClr val="tx1"/>
                  </a:solidFill>
                  <a:latin typeface="Times New Roman" pitchFamily="18" charset="0"/>
                </a:defRPr>
              </a:lvl2pPr>
              <a:lvl3pPr defTabSz="765175">
                <a:defRPr sz="2400">
                  <a:solidFill>
                    <a:schemeClr val="tx1"/>
                  </a:solidFill>
                  <a:latin typeface="Times New Roman" pitchFamily="18" charset="0"/>
                </a:defRPr>
              </a:lvl3pPr>
              <a:lvl4pPr defTabSz="765175">
                <a:defRPr sz="2400">
                  <a:solidFill>
                    <a:schemeClr val="tx1"/>
                  </a:solidFill>
                  <a:latin typeface="Times New Roman" pitchFamily="18" charset="0"/>
                </a:defRPr>
              </a:lvl4pPr>
              <a:lvl5pPr defTabSz="765175">
                <a:defRPr sz="2400">
                  <a:solidFill>
                    <a:schemeClr val="tx1"/>
                  </a:solidFill>
                  <a:latin typeface="Times New Roman" pitchFamily="18" charset="0"/>
                </a:defRPr>
              </a:lvl5pPr>
              <a:lvl6pPr defTabSz="765175" eaLnBrk="0" fontAlgn="base" hangingPunct="0">
                <a:spcBef>
                  <a:spcPct val="0"/>
                </a:spcBef>
                <a:spcAft>
                  <a:spcPct val="0"/>
                </a:spcAft>
                <a:defRPr sz="2400">
                  <a:solidFill>
                    <a:schemeClr val="tx1"/>
                  </a:solidFill>
                  <a:latin typeface="Times New Roman" pitchFamily="18" charset="0"/>
                </a:defRPr>
              </a:lvl6pPr>
              <a:lvl7pPr defTabSz="765175" eaLnBrk="0" fontAlgn="base" hangingPunct="0">
                <a:spcBef>
                  <a:spcPct val="0"/>
                </a:spcBef>
                <a:spcAft>
                  <a:spcPct val="0"/>
                </a:spcAft>
                <a:defRPr sz="2400">
                  <a:solidFill>
                    <a:schemeClr val="tx1"/>
                  </a:solidFill>
                  <a:latin typeface="Times New Roman" pitchFamily="18" charset="0"/>
                </a:defRPr>
              </a:lvl7pPr>
              <a:lvl8pPr defTabSz="765175" eaLnBrk="0" fontAlgn="base" hangingPunct="0">
                <a:spcBef>
                  <a:spcPct val="0"/>
                </a:spcBef>
                <a:spcAft>
                  <a:spcPct val="0"/>
                </a:spcAft>
                <a:defRPr sz="2400">
                  <a:solidFill>
                    <a:schemeClr val="tx1"/>
                  </a:solidFill>
                  <a:latin typeface="Times New Roman" pitchFamily="18" charset="0"/>
                </a:defRPr>
              </a:lvl8pPr>
              <a:lvl9pPr defTabSz="765175"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50000"/>
                </a:spcBef>
              </a:pPr>
              <a:r>
                <a:rPr lang="fr-FR" sz="1400" dirty="0">
                  <a:latin typeface="Arial" charset="0"/>
                </a:rPr>
                <a:t> Ecart type identique: 0,2</a:t>
              </a:r>
            </a:p>
            <a:p>
              <a:pPr algn="ctr">
                <a:lnSpc>
                  <a:spcPct val="80000"/>
                </a:lnSpc>
                <a:spcBef>
                  <a:spcPct val="50000"/>
                </a:spcBef>
              </a:pPr>
              <a:r>
                <a:rPr lang="fr-FR" sz="1600" b="1" dirty="0">
                  <a:latin typeface="Arial" charset="0"/>
                </a:rPr>
                <a:t>Moyennes différentes: </a:t>
              </a:r>
            </a:p>
            <a:p>
              <a:pPr>
                <a:lnSpc>
                  <a:spcPct val="80000"/>
                </a:lnSpc>
                <a:spcBef>
                  <a:spcPct val="50000"/>
                </a:spcBef>
              </a:pPr>
              <a:r>
                <a:rPr lang="fr-FR" sz="1600" b="1" dirty="0">
                  <a:latin typeface="Arial" charset="0"/>
                </a:rPr>
                <a:t>	</a:t>
              </a:r>
              <a:r>
                <a:rPr lang="fr-FR" sz="1600" b="1" dirty="0">
                  <a:solidFill>
                    <a:schemeClr val="accent2"/>
                  </a:solidFill>
                  <a:latin typeface="Arial" charset="0"/>
                </a:rPr>
                <a:t>2</a:t>
              </a:r>
              <a:r>
                <a:rPr lang="fr-FR" sz="1600" b="1" dirty="0">
                  <a:latin typeface="Arial" charset="0"/>
                </a:rPr>
                <a:t> 	et 	</a:t>
              </a:r>
              <a:r>
                <a:rPr lang="fr-FR" sz="1600" b="1" dirty="0">
                  <a:solidFill>
                    <a:srgbClr val="080022"/>
                  </a:solidFill>
                  <a:latin typeface="Arial" charset="0"/>
                </a:rPr>
                <a:t>4</a:t>
              </a:r>
            </a:p>
          </p:txBody>
        </p:sp>
        <p:sp>
          <p:nvSpPr>
            <p:cNvPr id="5913608" name="Line 8"/>
            <p:cNvSpPr>
              <a:spLocks noChangeShapeType="1"/>
            </p:cNvSpPr>
            <p:nvPr/>
          </p:nvSpPr>
          <p:spPr bwMode="auto">
            <a:xfrm flipV="1">
              <a:off x="4016" y="1438"/>
              <a:ext cx="1" cy="593"/>
            </a:xfrm>
            <a:prstGeom prst="line">
              <a:avLst/>
            </a:prstGeom>
            <a:noFill/>
            <a:ln w="25400">
              <a:solidFill>
                <a:srgbClr val="080022"/>
              </a:solidFill>
              <a:round/>
              <a:headEnd/>
              <a:tailEnd/>
            </a:ln>
            <a:effectLst>
              <a:outerShdw dist="107763" dir="2700000" algn="ctr" rotWithShape="0">
                <a:srgbClr val="FFFFFF">
                  <a:alpha val="50000"/>
                </a:srgbClr>
              </a:outerShdw>
            </a:effectLst>
            <a:extLst>
              <a:ext uri="{909E8E84-426E-40DD-AFC4-6F175D3DCCD1}">
                <a14:hiddenFill xmlns:a14="http://schemas.microsoft.com/office/drawing/2010/main">
                  <a:noFill/>
                </a14:hiddenFill>
              </a:ext>
            </a:extLst>
          </p:spPr>
          <p:txBody>
            <a:bodyPr lIns="90000" tIns="46800" rIns="90000" bIns="46800" anchor="ctr"/>
            <a:lstStyle/>
            <a:p>
              <a:endParaRPr lang="fr-FR" dirty="0"/>
            </a:p>
          </p:txBody>
        </p:sp>
        <p:grpSp>
          <p:nvGrpSpPr>
            <p:cNvPr id="5913609" name="Group 9"/>
            <p:cNvGrpSpPr>
              <a:grpSpLocks/>
            </p:cNvGrpSpPr>
            <p:nvPr/>
          </p:nvGrpSpPr>
          <p:grpSpPr bwMode="auto">
            <a:xfrm>
              <a:off x="3682" y="1490"/>
              <a:ext cx="663" cy="546"/>
              <a:chOff x="295" y="1881"/>
              <a:chExt cx="5396" cy="2236"/>
            </a:xfrm>
          </p:grpSpPr>
          <p:sp>
            <p:nvSpPr>
              <p:cNvPr id="5913610" name="Freeform 10"/>
              <p:cNvSpPr>
                <a:spLocks/>
              </p:cNvSpPr>
              <p:nvPr/>
            </p:nvSpPr>
            <p:spPr bwMode="auto">
              <a:xfrm>
                <a:off x="2069" y="1881"/>
                <a:ext cx="879" cy="610"/>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11" name="Freeform 11"/>
              <p:cNvSpPr>
                <a:spLocks/>
              </p:cNvSpPr>
              <p:nvPr/>
            </p:nvSpPr>
            <p:spPr bwMode="auto">
              <a:xfrm>
                <a:off x="1366" y="2490"/>
                <a:ext cx="704" cy="1200"/>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12" name="Freeform 12"/>
              <p:cNvSpPr>
                <a:spLocks/>
              </p:cNvSpPr>
              <p:nvPr/>
            </p:nvSpPr>
            <p:spPr bwMode="auto">
              <a:xfrm>
                <a:off x="295" y="3689"/>
                <a:ext cx="1072" cy="428"/>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13" name="Freeform 13"/>
              <p:cNvSpPr>
                <a:spLocks/>
              </p:cNvSpPr>
              <p:nvPr/>
            </p:nvSpPr>
            <p:spPr bwMode="auto">
              <a:xfrm>
                <a:off x="3015" y="1881"/>
                <a:ext cx="882" cy="607"/>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14" name="Freeform 14"/>
              <p:cNvSpPr>
                <a:spLocks/>
              </p:cNvSpPr>
              <p:nvPr/>
            </p:nvSpPr>
            <p:spPr bwMode="auto">
              <a:xfrm>
                <a:off x="3896" y="2487"/>
                <a:ext cx="723" cy="1194"/>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15" name="Freeform 15"/>
              <p:cNvSpPr>
                <a:spLocks/>
              </p:cNvSpPr>
              <p:nvPr/>
            </p:nvSpPr>
            <p:spPr bwMode="auto">
              <a:xfrm>
                <a:off x="4618" y="3680"/>
                <a:ext cx="1073" cy="427"/>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grpSp>
        <p:grpSp>
          <p:nvGrpSpPr>
            <p:cNvPr id="5913616" name="Group 16"/>
            <p:cNvGrpSpPr>
              <a:grpSpLocks/>
            </p:cNvGrpSpPr>
            <p:nvPr/>
          </p:nvGrpSpPr>
          <p:grpSpPr bwMode="auto">
            <a:xfrm>
              <a:off x="2689" y="1487"/>
              <a:ext cx="663" cy="546"/>
              <a:chOff x="295" y="1881"/>
              <a:chExt cx="5396" cy="2236"/>
            </a:xfrm>
          </p:grpSpPr>
          <p:sp>
            <p:nvSpPr>
              <p:cNvPr id="5913617" name="Freeform 17"/>
              <p:cNvSpPr>
                <a:spLocks/>
              </p:cNvSpPr>
              <p:nvPr/>
            </p:nvSpPr>
            <p:spPr bwMode="auto">
              <a:xfrm>
                <a:off x="2069" y="1881"/>
                <a:ext cx="879" cy="610"/>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18" name="Freeform 18"/>
              <p:cNvSpPr>
                <a:spLocks/>
              </p:cNvSpPr>
              <p:nvPr/>
            </p:nvSpPr>
            <p:spPr bwMode="auto">
              <a:xfrm>
                <a:off x="1366" y="2490"/>
                <a:ext cx="704" cy="1200"/>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19" name="Freeform 19"/>
              <p:cNvSpPr>
                <a:spLocks/>
              </p:cNvSpPr>
              <p:nvPr/>
            </p:nvSpPr>
            <p:spPr bwMode="auto">
              <a:xfrm>
                <a:off x="295" y="3689"/>
                <a:ext cx="1072" cy="428"/>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20" name="Freeform 20"/>
              <p:cNvSpPr>
                <a:spLocks/>
              </p:cNvSpPr>
              <p:nvPr/>
            </p:nvSpPr>
            <p:spPr bwMode="auto">
              <a:xfrm>
                <a:off x="3015" y="1881"/>
                <a:ext cx="882" cy="607"/>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21" name="Freeform 21"/>
              <p:cNvSpPr>
                <a:spLocks/>
              </p:cNvSpPr>
              <p:nvPr/>
            </p:nvSpPr>
            <p:spPr bwMode="auto">
              <a:xfrm>
                <a:off x="3896" y="2487"/>
                <a:ext cx="723" cy="1194"/>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22" name="Freeform 22"/>
              <p:cNvSpPr>
                <a:spLocks/>
              </p:cNvSpPr>
              <p:nvPr/>
            </p:nvSpPr>
            <p:spPr bwMode="auto">
              <a:xfrm>
                <a:off x="4618" y="3680"/>
                <a:ext cx="1073" cy="427"/>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grpSp>
      </p:grpSp>
      <p:grpSp>
        <p:nvGrpSpPr>
          <p:cNvPr id="5913623" name="Group 23"/>
          <p:cNvGrpSpPr>
            <a:grpSpLocks/>
          </p:cNvGrpSpPr>
          <p:nvPr/>
        </p:nvGrpSpPr>
        <p:grpSpPr bwMode="auto">
          <a:xfrm>
            <a:off x="4340000" y="4021933"/>
            <a:ext cx="4728482" cy="2617471"/>
            <a:chOff x="2019" y="2856"/>
            <a:chExt cx="3475" cy="1832"/>
          </a:xfrm>
        </p:grpSpPr>
        <p:sp>
          <p:nvSpPr>
            <p:cNvPr id="5913624" name="Text Box 24"/>
            <p:cNvSpPr txBox="1">
              <a:spLocks noChangeArrowheads="1"/>
            </p:cNvSpPr>
            <p:nvPr/>
          </p:nvSpPr>
          <p:spPr bwMode="auto">
            <a:xfrm>
              <a:off x="3007" y="2856"/>
              <a:ext cx="2487" cy="59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0000" tIns="46800" rIns="90000" bIns="46800">
              <a:spAutoFit/>
            </a:bodyPr>
            <a:lstStyle/>
            <a:p>
              <a:pPr algn="ctr">
                <a:lnSpc>
                  <a:spcPct val="70000"/>
                </a:lnSpc>
                <a:spcBef>
                  <a:spcPct val="50000"/>
                </a:spcBef>
              </a:pPr>
              <a:r>
                <a:rPr lang="fr-FR" sz="1400" dirty="0">
                  <a:solidFill>
                    <a:schemeClr val="tx1"/>
                  </a:solidFill>
                </a:rPr>
                <a:t>Moyenne identique : 4 </a:t>
              </a:r>
            </a:p>
            <a:p>
              <a:pPr algn="ctr">
                <a:lnSpc>
                  <a:spcPct val="70000"/>
                </a:lnSpc>
                <a:spcBef>
                  <a:spcPct val="50000"/>
                </a:spcBef>
              </a:pPr>
              <a:r>
                <a:rPr lang="fr-FR" sz="1600" b="1" dirty="0">
                  <a:solidFill>
                    <a:schemeClr val="tx1"/>
                  </a:solidFill>
                </a:rPr>
                <a:t>Ecart types différents</a:t>
              </a:r>
              <a:r>
                <a:rPr lang="fr-FR" sz="1600" b="1" dirty="0"/>
                <a:t>: </a:t>
              </a:r>
            </a:p>
            <a:p>
              <a:pPr algn="ctr">
                <a:lnSpc>
                  <a:spcPct val="70000"/>
                </a:lnSpc>
                <a:spcBef>
                  <a:spcPct val="50000"/>
                </a:spcBef>
              </a:pPr>
              <a:r>
                <a:rPr lang="fr-FR" sz="1600" b="1" dirty="0">
                  <a:solidFill>
                    <a:schemeClr val="accent2"/>
                  </a:solidFill>
                </a:rPr>
                <a:t>0,2</a:t>
              </a:r>
              <a:r>
                <a:rPr lang="fr-FR" sz="1600" b="1" dirty="0"/>
                <a:t> et </a:t>
              </a:r>
              <a:r>
                <a:rPr lang="fr-FR" sz="1600" b="1" dirty="0">
                  <a:solidFill>
                    <a:srgbClr val="080022"/>
                  </a:solidFill>
                </a:rPr>
                <a:t>0,4</a:t>
              </a:r>
            </a:p>
          </p:txBody>
        </p:sp>
        <p:grpSp>
          <p:nvGrpSpPr>
            <p:cNvPr id="5913625" name="Group 25"/>
            <p:cNvGrpSpPr>
              <a:grpSpLocks/>
            </p:cNvGrpSpPr>
            <p:nvPr/>
          </p:nvGrpSpPr>
          <p:grpSpPr bwMode="auto">
            <a:xfrm>
              <a:off x="3344" y="3944"/>
              <a:ext cx="1358" cy="326"/>
              <a:chOff x="295" y="1881"/>
              <a:chExt cx="5396" cy="2236"/>
            </a:xfrm>
          </p:grpSpPr>
          <p:sp>
            <p:nvSpPr>
              <p:cNvPr id="5913626" name="Freeform 26"/>
              <p:cNvSpPr>
                <a:spLocks/>
              </p:cNvSpPr>
              <p:nvPr/>
            </p:nvSpPr>
            <p:spPr bwMode="auto">
              <a:xfrm>
                <a:off x="2069" y="1881"/>
                <a:ext cx="879" cy="610"/>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27" name="Freeform 27"/>
              <p:cNvSpPr>
                <a:spLocks/>
              </p:cNvSpPr>
              <p:nvPr/>
            </p:nvSpPr>
            <p:spPr bwMode="auto">
              <a:xfrm>
                <a:off x="1366" y="2490"/>
                <a:ext cx="704" cy="1200"/>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28" name="Freeform 28"/>
              <p:cNvSpPr>
                <a:spLocks/>
              </p:cNvSpPr>
              <p:nvPr/>
            </p:nvSpPr>
            <p:spPr bwMode="auto">
              <a:xfrm>
                <a:off x="295" y="3689"/>
                <a:ext cx="1072" cy="428"/>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29" name="Freeform 29"/>
              <p:cNvSpPr>
                <a:spLocks/>
              </p:cNvSpPr>
              <p:nvPr/>
            </p:nvSpPr>
            <p:spPr bwMode="auto">
              <a:xfrm>
                <a:off x="3015" y="1881"/>
                <a:ext cx="882" cy="607"/>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30" name="Freeform 30"/>
              <p:cNvSpPr>
                <a:spLocks/>
              </p:cNvSpPr>
              <p:nvPr/>
            </p:nvSpPr>
            <p:spPr bwMode="auto">
              <a:xfrm>
                <a:off x="3896" y="2487"/>
                <a:ext cx="723" cy="1194"/>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31" name="Freeform 31"/>
              <p:cNvSpPr>
                <a:spLocks/>
              </p:cNvSpPr>
              <p:nvPr/>
            </p:nvSpPr>
            <p:spPr bwMode="auto">
              <a:xfrm>
                <a:off x="4618" y="3680"/>
                <a:ext cx="1073" cy="427"/>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grpSp>
        <p:sp>
          <p:nvSpPr>
            <p:cNvPr id="5913632" name="Line 32"/>
            <p:cNvSpPr>
              <a:spLocks noChangeShapeType="1"/>
            </p:cNvSpPr>
            <p:nvPr/>
          </p:nvSpPr>
          <p:spPr bwMode="auto">
            <a:xfrm flipV="1">
              <a:off x="4251" y="3406"/>
              <a:ext cx="0" cy="621"/>
            </a:xfrm>
            <a:prstGeom prst="line">
              <a:avLst/>
            </a:prstGeom>
            <a:noFill/>
            <a:ln w="25400">
              <a:solidFill>
                <a:srgbClr val="080022"/>
              </a:solidFill>
              <a:round/>
              <a:headEnd/>
              <a:tailEnd/>
            </a:ln>
            <a:effectLst>
              <a:outerShdw dist="107763" dir="2700000" algn="ctr" rotWithShape="0">
                <a:srgbClr val="FFFFFF">
                  <a:alpha val="50000"/>
                </a:srgbClr>
              </a:outerShdw>
            </a:effectLst>
            <a:extLst>
              <a:ext uri="{909E8E84-426E-40DD-AFC4-6F175D3DCCD1}">
                <a14:hiddenFill xmlns:a14="http://schemas.microsoft.com/office/drawing/2010/main">
                  <a:noFill/>
                </a14:hiddenFill>
              </a:ext>
            </a:extLst>
          </p:spPr>
          <p:txBody>
            <a:bodyPr lIns="90000" tIns="46800" rIns="90000" bIns="46800" anchor="ctr"/>
            <a:lstStyle/>
            <a:p>
              <a:endParaRPr lang="fr-FR" dirty="0"/>
            </a:p>
          </p:txBody>
        </p:sp>
        <p:pic>
          <p:nvPicPr>
            <p:cNvPr id="5913633" name="Picture 33"/>
            <p:cNvPicPr>
              <a:picLocks noChangeAspect="1" noChangeArrowheads="1"/>
            </p:cNvPicPr>
            <p:nvPr/>
          </p:nvPicPr>
          <p:blipFill>
            <a:blip r:embed="rId3">
              <a:extLst>
                <a:ext uri="{28A0092B-C50C-407E-A947-70E740481C1C}">
                  <a14:useLocalDpi xmlns:a14="http://schemas.microsoft.com/office/drawing/2010/main" val="0"/>
                </a:ext>
              </a:extLst>
            </a:blip>
            <a:srcRect l="3271" t="64713" r="54167" b="30946"/>
            <a:stretch>
              <a:fillRect/>
            </a:stretch>
          </p:blipFill>
          <p:spPr bwMode="auto">
            <a:xfrm>
              <a:off x="2019" y="4488"/>
              <a:ext cx="2615" cy="200"/>
            </a:xfrm>
            <a:prstGeom prst="rect">
              <a:avLst/>
            </a:prstGeom>
            <a:noFill/>
            <a:ln>
              <a:noFill/>
            </a:ln>
            <a:effectLst/>
            <a:extLst>
              <a:ext uri="{909E8E84-426E-40DD-AFC4-6F175D3DCCD1}">
                <a14:hiddenFill xmlns:a14="http://schemas.microsoft.com/office/drawing/2010/main">
                  <a:gradFill rotWithShape="0">
                    <a:gsLst>
                      <a:gs pos="0">
                        <a:srgbClr val="FFCC99"/>
                      </a:gs>
                      <a:gs pos="100000">
                        <a:srgbClr val="FFCC99">
                          <a:gamma/>
                          <a:tint val="0"/>
                          <a:invGamma/>
                        </a:srgbClr>
                      </a:gs>
                    </a:gsLst>
                    <a:lin ang="18900000" scaled="1"/>
                  </a:gra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pic>
        <p:grpSp>
          <p:nvGrpSpPr>
            <p:cNvPr id="5913634" name="Group 34"/>
            <p:cNvGrpSpPr>
              <a:grpSpLocks/>
            </p:cNvGrpSpPr>
            <p:nvPr/>
          </p:nvGrpSpPr>
          <p:grpSpPr bwMode="auto">
            <a:xfrm>
              <a:off x="3690" y="3723"/>
              <a:ext cx="663" cy="546"/>
              <a:chOff x="295" y="1881"/>
              <a:chExt cx="5396" cy="2236"/>
            </a:xfrm>
          </p:grpSpPr>
          <p:sp>
            <p:nvSpPr>
              <p:cNvPr id="5913635" name="Freeform 35"/>
              <p:cNvSpPr>
                <a:spLocks/>
              </p:cNvSpPr>
              <p:nvPr/>
            </p:nvSpPr>
            <p:spPr bwMode="auto">
              <a:xfrm>
                <a:off x="2069" y="1881"/>
                <a:ext cx="879" cy="610"/>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36" name="Freeform 36"/>
              <p:cNvSpPr>
                <a:spLocks/>
              </p:cNvSpPr>
              <p:nvPr/>
            </p:nvSpPr>
            <p:spPr bwMode="auto">
              <a:xfrm>
                <a:off x="1366" y="2490"/>
                <a:ext cx="704" cy="1200"/>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37" name="Freeform 37"/>
              <p:cNvSpPr>
                <a:spLocks/>
              </p:cNvSpPr>
              <p:nvPr/>
            </p:nvSpPr>
            <p:spPr bwMode="auto">
              <a:xfrm>
                <a:off x="295" y="3689"/>
                <a:ext cx="1072" cy="428"/>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38" name="Freeform 38"/>
              <p:cNvSpPr>
                <a:spLocks/>
              </p:cNvSpPr>
              <p:nvPr/>
            </p:nvSpPr>
            <p:spPr bwMode="auto">
              <a:xfrm>
                <a:off x="3015" y="1881"/>
                <a:ext cx="882" cy="607"/>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39" name="Freeform 39"/>
              <p:cNvSpPr>
                <a:spLocks/>
              </p:cNvSpPr>
              <p:nvPr/>
            </p:nvSpPr>
            <p:spPr bwMode="auto">
              <a:xfrm>
                <a:off x="3896" y="2487"/>
                <a:ext cx="723" cy="1194"/>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sp>
            <p:nvSpPr>
              <p:cNvPr id="5913640" name="Freeform 40"/>
              <p:cNvSpPr>
                <a:spLocks/>
              </p:cNvSpPr>
              <p:nvPr/>
            </p:nvSpPr>
            <p:spPr bwMode="auto">
              <a:xfrm>
                <a:off x="4618" y="3680"/>
                <a:ext cx="1073" cy="427"/>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dirty="0"/>
              </a:p>
            </p:txBody>
          </p:sp>
        </p:grpSp>
        <p:sp>
          <p:nvSpPr>
            <p:cNvPr id="5913641" name="Line 41"/>
            <p:cNvSpPr>
              <a:spLocks noChangeShapeType="1"/>
            </p:cNvSpPr>
            <p:nvPr/>
          </p:nvSpPr>
          <p:spPr bwMode="auto">
            <a:xfrm flipV="1">
              <a:off x="3853" y="3392"/>
              <a:ext cx="9" cy="640"/>
            </a:xfrm>
            <a:prstGeom prst="line">
              <a:avLst/>
            </a:prstGeom>
            <a:noFill/>
            <a:ln w="25400">
              <a:solidFill>
                <a:schemeClr val="accent2"/>
              </a:solidFill>
              <a:round/>
              <a:headEnd/>
              <a:tailEnd/>
            </a:ln>
            <a:effectLst>
              <a:outerShdw dist="107763" dir="2700000" algn="ctr" rotWithShape="0">
                <a:srgbClr val="FFFFFF">
                  <a:alpha val="50000"/>
                </a:srgbClr>
              </a:outerShdw>
            </a:effectLst>
            <a:extLst>
              <a:ext uri="{909E8E84-426E-40DD-AFC4-6F175D3DCCD1}">
                <a14:hiddenFill xmlns:a14="http://schemas.microsoft.com/office/drawing/2010/main">
                  <a:noFill/>
                </a14:hiddenFill>
              </a:ext>
            </a:extLst>
          </p:spPr>
          <p:txBody>
            <a:bodyPr lIns="90000" tIns="46800" rIns="90000" bIns="46800" anchor="ctr"/>
            <a:lstStyle/>
            <a:p>
              <a:endParaRPr lang="fr-FR" dirty="0"/>
            </a:p>
          </p:txBody>
        </p:sp>
      </p:gr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97536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Capabilité  </a:t>
            </a:r>
          </a:p>
        </p:txBody>
      </p:sp>
      <p:sp>
        <p:nvSpPr>
          <p:cNvPr id="5" name="Espace réservé du pied de page 4"/>
          <p:cNvSpPr>
            <a:spLocks noGrp="1"/>
          </p:cNvSpPr>
          <p:nvPr>
            <p:ph type="ftr" sz="quarter" idx="11"/>
          </p:nvPr>
        </p:nvSpPr>
        <p:spPr/>
        <p:txBody>
          <a:bodyPr/>
          <a:lstStyle/>
          <a:p>
            <a:r>
              <a:rPr lang="fr-FR" smtClean="0"/>
              <a:t>Joel Duflot 2022</a:t>
            </a:r>
            <a:endParaRPr lang="fr-FR" dirty="0"/>
          </a:p>
        </p:txBody>
      </p:sp>
      <p:pic>
        <p:nvPicPr>
          <p:cNvPr id="6" name="Image 5"/>
          <p:cNvPicPr>
            <a:picLocks noChangeAspect="1"/>
          </p:cNvPicPr>
          <p:nvPr/>
        </p:nvPicPr>
        <p:blipFill>
          <a:blip r:embed="rId3"/>
          <a:stretch>
            <a:fillRect/>
          </a:stretch>
        </p:blipFill>
        <p:spPr>
          <a:xfrm>
            <a:off x="6797310" y="1905000"/>
            <a:ext cx="3411901" cy="4058986"/>
          </a:xfrm>
          <a:prstGeom prst="rect">
            <a:avLst/>
          </a:prstGeom>
        </p:spPr>
      </p:pic>
      <p:sp>
        <p:nvSpPr>
          <p:cNvPr id="3" name="Espace réservé du numéro de diapositive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70086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idx="1"/>
          </p:nvPr>
        </p:nvSpPr>
        <p:spPr>
          <a:xfrm>
            <a:off x="1992313" y="2204864"/>
            <a:ext cx="8426450" cy="3459336"/>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p>
            <a:pPr>
              <a:lnSpc>
                <a:spcPct val="90000"/>
              </a:lnSpc>
              <a:spcBef>
                <a:spcPct val="80000"/>
              </a:spcBef>
              <a:buFontTx/>
              <a:buNone/>
            </a:pPr>
            <a:r>
              <a:rPr lang="fr-FR" dirty="0"/>
              <a:t>Définition simplifiée de</a:t>
            </a:r>
            <a:r>
              <a:rPr lang="fr-FR" b="1" dirty="0"/>
              <a:t> CAPABILITE</a:t>
            </a:r>
          </a:p>
          <a:p>
            <a:pPr>
              <a:lnSpc>
                <a:spcPct val="90000"/>
              </a:lnSpc>
              <a:spcBef>
                <a:spcPct val="80000"/>
              </a:spcBef>
            </a:pPr>
            <a:r>
              <a:rPr lang="fr-FR" sz="2000" b="1" dirty="0"/>
              <a:t>c’est la capacité ou aptitude à fabriquer sans aucun défaut : être capable de…</a:t>
            </a:r>
          </a:p>
          <a:p>
            <a:pPr>
              <a:lnSpc>
                <a:spcPct val="90000"/>
              </a:lnSpc>
              <a:spcBef>
                <a:spcPct val="80000"/>
              </a:spcBef>
            </a:pPr>
            <a:r>
              <a:rPr lang="fr-FR" sz="2000" b="1" dirty="0"/>
              <a:t>l'étendue de la population est toujours située dans les tolérances  définies.</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555011" name="Rectangle 3"/>
          <p:cNvSpPr>
            <a:spLocks noChangeArrowheads="1"/>
          </p:cNvSpPr>
          <p:nvPr/>
        </p:nvSpPr>
        <p:spPr bwMode="auto">
          <a:xfrm>
            <a:off x="1524000" y="1"/>
            <a:ext cx="9144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11" tIns="46006" rIns="92011" bIns="46006">
            <a:spAutoFit/>
          </a:bodyPr>
          <a:lstStyle/>
          <a:p>
            <a:pPr eaLnBrk="0" hangingPunct="0"/>
            <a:endParaRPr lang="it-IT" sz="1200"/>
          </a:p>
        </p:txBody>
      </p:sp>
      <p:sp>
        <p:nvSpPr>
          <p:cNvPr id="555013" name="Rectangle 5"/>
          <p:cNvSpPr>
            <a:spLocks noChangeArrowheads="1"/>
          </p:cNvSpPr>
          <p:nvPr/>
        </p:nvSpPr>
        <p:spPr bwMode="auto">
          <a:xfrm>
            <a:off x="2438401" y="499710"/>
            <a:ext cx="8283575"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nchor="b"/>
          <a:lstStyle/>
          <a:p>
            <a:r>
              <a:rPr lang="fr-FR" sz="2800" b="1" dirty="0"/>
              <a:t> </a:t>
            </a:r>
            <a:r>
              <a:rPr lang="fr-FR" sz="3600" dirty="0"/>
              <a:t>Capabilité</a:t>
            </a: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05397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ChangeArrowheads="1"/>
          </p:cNvSpPr>
          <p:nvPr/>
        </p:nvSpPr>
        <p:spPr bwMode="auto">
          <a:xfrm>
            <a:off x="1845148" y="4653136"/>
            <a:ext cx="845820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6" tIns="48192" rIns="96386" bIns="48192"/>
          <a:lstStyle/>
          <a:p>
            <a:pPr marL="73025" indent="-73025" defTabSz="957263">
              <a:lnSpc>
                <a:spcPct val="130000"/>
              </a:lnSpc>
              <a:spcBef>
                <a:spcPct val="20000"/>
              </a:spcBef>
            </a:pPr>
            <a:r>
              <a:rPr lang="fr-FR" sz="2100" dirty="0"/>
              <a:t>Elle représente l’aptitude d’un processus ou d’un moyen à fabriquer des produits conformes aux spécifications (nominal et intervalle de tolérance)</a:t>
            </a:r>
          </a:p>
        </p:txBody>
      </p:sp>
      <p:sp>
        <p:nvSpPr>
          <p:cNvPr id="557059" name="Rectangle 3"/>
          <p:cNvSpPr>
            <a:spLocks noChangeArrowheads="1"/>
          </p:cNvSpPr>
          <p:nvPr/>
        </p:nvSpPr>
        <p:spPr bwMode="auto">
          <a:xfrm>
            <a:off x="1676400" y="1238250"/>
            <a:ext cx="4563616" cy="291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6" tIns="48192" rIns="96386" bIns="48192"/>
          <a:lstStyle/>
          <a:p>
            <a:pPr marL="120650" indent="-120650" defTabSz="1044575">
              <a:lnSpc>
                <a:spcPct val="110000"/>
              </a:lnSpc>
              <a:spcBef>
                <a:spcPct val="20000"/>
              </a:spcBef>
              <a:buBlip>
                <a:blip r:embed="rId4"/>
              </a:buBlip>
            </a:pPr>
            <a:r>
              <a:rPr lang="fr-FR" sz="2200" dirty="0">
                <a:solidFill>
                  <a:srgbClr val="080022"/>
                </a:solidFill>
              </a:rPr>
              <a:t> La capabilité compare :</a:t>
            </a:r>
          </a:p>
          <a:p>
            <a:pPr marL="487363" lvl="1" indent="-176213" defTabSz="1044575">
              <a:lnSpc>
                <a:spcPct val="110000"/>
              </a:lnSpc>
              <a:spcBef>
                <a:spcPct val="20000"/>
              </a:spcBef>
              <a:buBlip>
                <a:blip r:embed="rId5"/>
              </a:buBlip>
            </a:pPr>
            <a:r>
              <a:rPr lang="fr-FR" sz="2000" b="1" dirty="0">
                <a:solidFill>
                  <a:srgbClr val="080022"/>
                </a:solidFill>
              </a:rPr>
              <a:t> la distribution de production </a:t>
            </a:r>
            <a:br>
              <a:rPr lang="fr-FR" sz="2000" b="1" dirty="0">
                <a:solidFill>
                  <a:srgbClr val="080022"/>
                </a:solidFill>
              </a:rPr>
            </a:br>
            <a:r>
              <a:rPr lang="fr-FR" sz="2000" b="1" dirty="0">
                <a:solidFill>
                  <a:srgbClr val="080022"/>
                </a:solidFill>
              </a:rPr>
              <a:t>(« ce qu’on sait faire »)</a:t>
            </a:r>
            <a:r>
              <a:rPr lang="fr-FR" sz="2000" dirty="0">
                <a:solidFill>
                  <a:srgbClr val="080022"/>
                </a:solidFill>
              </a:rPr>
              <a:t> </a:t>
            </a:r>
          </a:p>
          <a:p>
            <a:pPr marL="487363" lvl="1" indent="-176213" defTabSz="1044575">
              <a:lnSpc>
                <a:spcPct val="110000"/>
              </a:lnSpc>
              <a:spcBef>
                <a:spcPct val="20000"/>
              </a:spcBef>
              <a:buBlip>
                <a:blip r:embed="rId5"/>
              </a:buBlip>
            </a:pPr>
            <a:endParaRPr lang="fr-FR" sz="2000" dirty="0">
              <a:solidFill>
                <a:srgbClr val="080022"/>
              </a:solidFill>
            </a:endParaRPr>
          </a:p>
          <a:p>
            <a:pPr marL="487363" lvl="1" indent="-176213" defTabSz="1044575">
              <a:lnSpc>
                <a:spcPct val="110000"/>
              </a:lnSpc>
              <a:spcBef>
                <a:spcPct val="20000"/>
              </a:spcBef>
              <a:buBlip>
                <a:blip r:embed="rId5"/>
              </a:buBlip>
            </a:pPr>
            <a:r>
              <a:rPr lang="fr-FR" sz="2000" b="1" dirty="0">
                <a:solidFill>
                  <a:srgbClr val="080022"/>
                </a:solidFill>
              </a:rPr>
              <a:t> aux spécifications</a:t>
            </a:r>
            <a:br>
              <a:rPr lang="fr-FR" sz="2000" b="1" dirty="0">
                <a:solidFill>
                  <a:srgbClr val="080022"/>
                </a:solidFill>
              </a:rPr>
            </a:br>
            <a:r>
              <a:rPr lang="fr-FR" sz="2000" dirty="0">
                <a:solidFill>
                  <a:srgbClr val="080022"/>
                </a:solidFill>
              </a:rPr>
              <a:t> </a:t>
            </a:r>
            <a:r>
              <a:rPr lang="fr-FR" sz="2000" b="1" dirty="0">
                <a:solidFill>
                  <a:srgbClr val="080022"/>
                </a:solidFill>
              </a:rPr>
              <a:t>(« ce qu’on veut faire »)</a:t>
            </a:r>
            <a:r>
              <a:rPr lang="fr-FR" sz="2000" dirty="0">
                <a:solidFill>
                  <a:srgbClr val="080022"/>
                </a:solidFill>
              </a:rPr>
              <a:t> </a:t>
            </a:r>
            <a:endParaRPr lang="fr-FR" b="1" dirty="0">
              <a:solidFill>
                <a:srgbClr val="080022"/>
              </a:solidFill>
              <a:sym typeface="Symbol" pitchFamily="18" charset="2"/>
            </a:endParaRPr>
          </a:p>
        </p:txBody>
      </p:sp>
      <p:sp>
        <p:nvSpPr>
          <p:cNvPr id="557069" name="Rectangle 13"/>
          <p:cNvSpPr>
            <a:spLocks noGrp="1" noChangeArrowheads="1"/>
          </p:cNvSpPr>
          <p:nvPr>
            <p:ph type="title"/>
          </p:nvPr>
        </p:nvSpPr>
        <p:spPr>
          <a:xfrm>
            <a:off x="1862094" y="152637"/>
            <a:ext cx="7370218" cy="833585"/>
          </a:xfrm>
          <a:noFill/>
          <a:ln/>
        </p:spPr>
        <p:txBody>
          <a:bodyPr vert="horz" lIns="91328" tIns="45664" rIns="91328" bIns="45664" rtlCol="0" anchor="t">
            <a:normAutofit fontScale="90000"/>
          </a:bodyPr>
          <a:lstStyle/>
          <a:p>
            <a:r>
              <a:rPr lang="fr-FR" sz="2800" dirty="0"/>
              <a:t>Maîtrise Statistique des processus</a:t>
            </a:r>
            <a:br>
              <a:rPr lang="fr-FR" sz="2800" dirty="0"/>
            </a:br>
            <a:r>
              <a:rPr lang="fr-FR" sz="2800" dirty="0"/>
              <a:t> </a:t>
            </a:r>
            <a:r>
              <a:rPr lang="fr-FR" sz="2700" b="1" dirty="0"/>
              <a:t>Capabilité</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537" y="2909947"/>
            <a:ext cx="2293789" cy="142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10673"/>
          <a:stretch/>
        </p:blipFill>
        <p:spPr bwMode="auto">
          <a:xfrm>
            <a:off x="6943338" y="712978"/>
            <a:ext cx="2305192"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D57F1E4F-1CFF-5643-939E-217C01CDF565}" type="slidenum">
              <a:rPr lang="en-US" smtClean="0"/>
              <a:pPr/>
              <a:t>26</a:t>
            </a:fld>
            <a:endParaRPr lang="en-US" dirty="0"/>
          </a:p>
        </p:txBody>
      </p:sp>
    </p:spTree>
    <p:custDataLst>
      <p:tags r:id="rId1"/>
    </p:custDataLst>
    <p:extLst>
      <p:ext uri="{BB962C8B-B14F-4D97-AF65-F5344CB8AC3E}">
        <p14:creationId xmlns:p14="http://schemas.microsoft.com/office/powerpoint/2010/main" val="354331043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0786" name="Text Box 2" descr="psa_45150 papier"/>
          <p:cNvSpPr txBox="1">
            <a:spLocks noChangeArrowheads="1"/>
          </p:cNvSpPr>
          <p:nvPr/>
        </p:nvSpPr>
        <p:spPr bwMode="auto">
          <a:xfrm>
            <a:off x="2105026" y="5436394"/>
            <a:ext cx="7869010" cy="1064006"/>
          </a:xfrm>
          <a:prstGeom prst="rect">
            <a:avLst/>
          </a:prstGeom>
          <a:noFill/>
          <a:ln>
            <a:noFill/>
          </a:ln>
          <a:effectLst/>
          <a:extLst>
            <a:ext uri="{909E8E84-426E-40DD-AFC4-6F175D3DCCD1}">
              <a14:hiddenFill xmlns:a14="http://schemas.microsoft.com/office/drawing/2010/main">
                <a:gradFill rotWithShape="0">
                  <a:gsLst>
                    <a:gs pos="0">
                      <a:srgbClr val="FFFF99"/>
                    </a:gs>
                    <a:gs pos="100000">
                      <a:srgbClr val="FFFF99">
                        <a:gamma/>
                        <a:tint val="0"/>
                        <a:invGamma/>
                      </a:srgbClr>
                    </a:gs>
                  </a:gsLst>
                  <a:lin ang="189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89996" tIns="46798" rIns="89996" bIns="46798">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Symbol" pitchFamily="18" charset="2"/>
              <a:buChar char="Þ"/>
            </a:pPr>
            <a:r>
              <a:rPr lang="fr-FR" sz="1800" b="1" dirty="0">
                <a:latin typeface="Arial" charset="0"/>
                <a:sym typeface="Symbol" pitchFamily="18" charset="2"/>
              </a:rPr>
              <a:t>Pour garantir une production « capable », il faut être peu décentré (/ nominal) et peu dispersif (/ IT)</a:t>
            </a:r>
          </a:p>
          <a:p>
            <a:pPr>
              <a:spcBef>
                <a:spcPct val="50000"/>
              </a:spcBef>
              <a:buFont typeface="Symbol" pitchFamily="18" charset="2"/>
              <a:buChar char="Þ"/>
            </a:pPr>
            <a:r>
              <a:rPr lang="fr-FR" sz="1800" b="1" dirty="0">
                <a:latin typeface="Arial" charset="0"/>
                <a:sym typeface="Symbol" pitchFamily="18" charset="2"/>
              </a:rPr>
              <a:t>On le mesure avec deux coefficients</a:t>
            </a:r>
          </a:p>
        </p:txBody>
      </p:sp>
      <p:sp>
        <p:nvSpPr>
          <p:cNvPr id="5750787" name="Rectangle 3"/>
          <p:cNvSpPr>
            <a:spLocks noChangeArrowheads="1"/>
          </p:cNvSpPr>
          <p:nvPr/>
        </p:nvSpPr>
        <p:spPr bwMode="auto">
          <a:xfrm>
            <a:off x="1524000" y="185718"/>
            <a:ext cx="8915400" cy="5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48" tIns="48225" rIns="96448" bIns="48225"/>
          <a:lstStyle/>
          <a:p>
            <a:pPr marL="343099" indent="-343099" defTabSz="914003">
              <a:lnSpc>
                <a:spcPct val="140000"/>
              </a:lnSpc>
              <a:buClr>
                <a:schemeClr val="tx1"/>
              </a:buClr>
              <a:buSzPct val="69000"/>
              <a:buFont typeface="Wingdings" pitchFamily="2" charset="2"/>
              <a:buChar char="l"/>
            </a:pPr>
            <a:r>
              <a:rPr lang="fr-FR" sz="1600" dirty="0">
                <a:cs typeface="Times New Roman" pitchFamily="18" charset="0"/>
              </a:rPr>
              <a:t>Une distribution de production est caractérisée par sa dispersion et son centrage</a:t>
            </a:r>
            <a:endParaRPr lang="fr-FR" sz="1600" dirty="0">
              <a:sym typeface="Symbol" pitchFamily="18" charset="2"/>
            </a:endParaRPr>
          </a:p>
        </p:txBody>
      </p:sp>
      <p:sp>
        <p:nvSpPr>
          <p:cNvPr id="5750788" name="Rectangle 4"/>
          <p:cNvSpPr>
            <a:spLocks noChangeArrowheads="1"/>
          </p:cNvSpPr>
          <p:nvPr/>
        </p:nvSpPr>
        <p:spPr bwMode="auto">
          <a:xfrm>
            <a:off x="2105026" y="4663440"/>
            <a:ext cx="2107746" cy="55578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78750" tIns="40950" rIns="78750" bIns="40950">
            <a:spAutoFit/>
          </a:bodyPr>
          <a:lstStyle/>
          <a:p>
            <a:pPr algn="ctr">
              <a:lnSpc>
                <a:spcPct val="80000"/>
              </a:lnSpc>
              <a:spcBef>
                <a:spcPct val="50000"/>
              </a:spcBef>
            </a:pPr>
            <a:r>
              <a:rPr lang="fr-FR" sz="1400" b="1" dirty="0">
                <a:solidFill>
                  <a:srgbClr val="080022"/>
                </a:solidFill>
              </a:rPr>
              <a:t> « non capable »</a:t>
            </a:r>
          </a:p>
          <a:p>
            <a:pPr algn="ctr">
              <a:lnSpc>
                <a:spcPct val="80000"/>
              </a:lnSpc>
              <a:spcBef>
                <a:spcPct val="50000"/>
              </a:spcBef>
            </a:pPr>
            <a:r>
              <a:rPr lang="fr-FR" sz="1400" b="1" dirty="0">
                <a:solidFill>
                  <a:srgbClr val="080022"/>
                </a:solidFill>
              </a:rPr>
              <a:t>car dispersion &gt; IT</a:t>
            </a:r>
          </a:p>
        </p:txBody>
      </p:sp>
      <p:sp>
        <p:nvSpPr>
          <p:cNvPr id="5750789" name="Rectangle 5"/>
          <p:cNvSpPr>
            <a:spLocks noChangeArrowheads="1"/>
          </p:cNvSpPr>
          <p:nvPr/>
        </p:nvSpPr>
        <p:spPr bwMode="auto">
          <a:xfrm>
            <a:off x="4748894" y="4656298"/>
            <a:ext cx="2107747" cy="55578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78750" tIns="40950" rIns="78750" bIns="40950">
            <a:spAutoFit/>
          </a:bodyPr>
          <a:lstStyle/>
          <a:p>
            <a:pPr algn="ctr">
              <a:lnSpc>
                <a:spcPct val="80000"/>
              </a:lnSpc>
              <a:spcBef>
                <a:spcPct val="50000"/>
              </a:spcBef>
            </a:pPr>
            <a:r>
              <a:rPr lang="fr-FR" sz="1400" b="1" dirty="0">
                <a:solidFill>
                  <a:srgbClr val="080022"/>
                </a:solidFill>
              </a:rPr>
              <a:t> « non capable »</a:t>
            </a:r>
          </a:p>
          <a:p>
            <a:pPr algn="ctr">
              <a:lnSpc>
                <a:spcPct val="80000"/>
              </a:lnSpc>
              <a:spcBef>
                <a:spcPct val="50000"/>
              </a:spcBef>
            </a:pPr>
            <a:r>
              <a:rPr lang="fr-FR" sz="1400" b="1" dirty="0">
                <a:solidFill>
                  <a:srgbClr val="080022"/>
                </a:solidFill>
              </a:rPr>
              <a:t>car décentré / VN</a:t>
            </a:r>
          </a:p>
        </p:txBody>
      </p:sp>
      <p:sp>
        <p:nvSpPr>
          <p:cNvPr id="5750790" name="Rectangle 6"/>
          <p:cNvSpPr>
            <a:spLocks noChangeArrowheads="1"/>
          </p:cNvSpPr>
          <p:nvPr/>
        </p:nvSpPr>
        <p:spPr bwMode="auto">
          <a:xfrm>
            <a:off x="7369629" y="4664869"/>
            <a:ext cx="3067050" cy="793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78750" tIns="40950" rIns="78750" bIns="40950">
            <a:spAutoFit/>
          </a:bodyPr>
          <a:lstStyle/>
          <a:p>
            <a:pPr algn="ctr">
              <a:lnSpc>
                <a:spcPct val="110000"/>
              </a:lnSpc>
              <a:spcBef>
                <a:spcPct val="50000"/>
              </a:spcBef>
            </a:pPr>
            <a:r>
              <a:rPr lang="fr-FR" sz="1400" b="1" dirty="0">
                <a:solidFill>
                  <a:srgbClr val="080022"/>
                </a:solidFill>
              </a:rPr>
              <a:t>a priori « capable » car Dispersion &lt; IT et faible décentrage/ VN</a:t>
            </a:r>
          </a:p>
        </p:txBody>
      </p:sp>
      <p:grpSp>
        <p:nvGrpSpPr>
          <p:cNvPr id="5750851" name="Group 67"/>
          <p:cNvGrpSpPr>
            <a:grpSpLocks/>
          </p:cNvGrpSpPr>
          <p:nvPr/>
        </p:nvGrpSpPr>
        <p:grpSpPr bwMode="auto">
          <a:xfrm>
            <a:off x="4563836" y="1052990"/>
            <a:ext cx="2667000" cy="3549015"/>
            <a:chOff x="2234" y="737"/>
            <a:chExt cx="1960" cy="2484"/>
          </a:xfrm>
        </p:grpSpPr>
        <p:sp>
          <p:nvSpPr>
            <p:cNvPr id="5750793" name="Line 9"/>
            <p:cNvSpPr>
              <a:spLocks noChangeShapeType="1"/>
            </p:cNvSpPr>
            <p:nvPr/>
          </p:nvSpPr>
          <p:spPr bwMode="auto">
            <a:xfrm>
              <a:off x="2514" y="3016"/>
              <a:ext cx="1512"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794" name="Line 10"/>
            <p:cNvSpPr>
              <a:spLocks noChangeShapeType="1"/>
            </p:cNvSpPr>
            <p:nvPr/>
          </p:nvSpPr>
          <p:spPr bwMode="auto">
            <a:xfrm flipV="1">
              <a:off x="2731" y="1564"/>
              <a:ext cx="0" cy="14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795" name="Line 11"/>
            <p:cNvSpPr>
              <a:spLocks noChangeShapeType="1"/>
            </p:cNvSpPr>
            <p:nvPr/>
          </p:nvSpPr>
          <p:spPr bwMode="auto">
            <a:xfrm flipV="1">
              <a:off x="3578" y="1564"/>
              <a:ext cx="0" cy="14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796" name="Line 12"/>
            <p:cNvSpPr>
              <a:spLocks noChangeShapeType="1"/>
            </p:cNvSpPr>
            <p:nvPr/>
          </p:nvSpPr>
          <p:spPr bwMode="auto">
            <a:xfrm flipV="1">
              <a:off x="3165" y="2124"/>
              <a:ext cx="0" cy="89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797" name="Text Box 13"/>
            <p:cNvSpPr txBox="1">
              <a:spLocks noChangeArrowheads="1"/>
            </p:cNvSpPr>
            <p:nvPr/>
          </p:nvSpPr>
          <p:spPr bwMode="auto">
            <a:xfrm>
              <a:off x="2906" y="1830"/>
              <a:ext cx="597" cy="2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1200" b="1" dirty="0">
                  <a:latin typeface="Arial" charset="0"/>
                </a:rPr>
                <a:t>Nominal</a:t>
              </a:r>
            </a:p>
          </p:txBody>
        </p:sp>
        <p:sp>
          <p:nvSpPr>
            <p:cNvPr id="5750798" name="Line 14"/>
            <p:cNvSpPr>
              <a:spLocks noChangeShapeType="1"/>
            </p:cNvSpPr>
            <p:nvPr/>
          </p:nvSpPr>
          <p:spPr bwMode="auto">
            <a:xfrm flipV="1">
              <a:off x="2719" y="1545"/>
              <a:ext cx="847" cy="1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799" name="Text Box 15"/>
            <p:cNvSpPr txBox="1">
              <a:spLocks noChangeArrowheads="1"/>
            </p:cNvSpPr>
            <p:nvPr/>
          </p:nvSpPr>
          <p:spPr bwMode="auto">
            <a:xfrm>
              <a:off x="2794" y="1337"/>
              <a:ext cx="712" cy="4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1200" b="1" dirty="0">
                  <a:latin typeface="Arial" charset="0"/>
                </a:rPr>
                <a:t>Intervalle de tolérance</a:t>
              </a:r>
            </a:p>
          </p:txBody>
        </p:sp>
        <p:grpSp>
          <p:nvGrpSpPr>
            <p:cNvPr id="5750800" name="Group 16"/>
            <p:cNvGrpSpPr>
              <a:grpSpLocks/>
            </p:cNvGrpSpPr>
            <p:nvPr/>
          </p:nvGrpSpPr>
          <p:grpSpPr bwMode="auto">
            <a:xfrm>
              <a:off x="2514" y="2290"/>
              <a:ext cx="784" cy="717"/>
              <a:chOff x="2928" y="1728"/>
              <a:chExt cx="2039" cy="754"/>
            </a:xfrm>
          </p:grpSpPr>
          <p:sp>
            <p:nvSpPr>
              <p:cNvPr id="5750801" name="Freeform 17"/>
              <p:cNvSpPr>
                <a:spLocks/>
              </p:cNvSpPr>
              <p:nvPr/>
            </p:nvSpPr>
            <p:spPr bwMode="auto">
              <a:xfrm>
                <a:off x="3598" y="1728"/>
                <a:ext cx="332" cy="206"/>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02" name="Freeform 18"/>
              <p:cNvSpPr>
                <a:spLocks/>
              </p:cNvSpPr>
              <p:nvPr/>
            </p:nvSpPr>
            <p:spPr bwMode="auto">
              <a:xfrm>
                <a:off x="3956" y="1728"/>
                <a:ext cx="333" cy="205"/>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03" name="Freeform 19"/>
              <p:cNvSpPr>
                <a:spLocks/>
              </p:cNvSpPr>
              <p:nvPr/>
            </p:nvSpPr>
            <p:spPr bwMode="auto">
              <a:xfrm>
                <a:off x="3333" y="1933"/>
                <a:ext cx="266" cy="405"/>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04" name="Freeform 20"/>
              <p:cNvSpPr>
                <a:spLocks/>
              </p:cNvSpPr>
              <p:nvPr/>
            </p:nvSpPr>
            <p:spPr bwMode="auto">
              <a:xfrm>
                <a:off x="2928" y="2338"/>
                <a:ext cx="405" cy="144"/>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05" name="Freeform 21"/>
              <p:cNvSpPr>
                <a:spLocks/>
              </p:cNvSpPr>
              <p:nvPr/>
            </p:nvSpPr>
            <p:spPr bwMode="auto">
              <a:xfrm>
                <a:off x="4289" y="1932"/>
                <a:ext cx="273" cy="403"/>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06" name="Freeform 22"/>
              <p:cNvSpPr>
                <a:spLocks/>
              </p:cNvSpPr>
              <p:nvPr/>
            </p:nvSpPr>
            <p:spPr bwMode="auto">
              <a:xfrm>
                <a:off x="4562" y="2335"/>
                <a:ext cx="405" cy="144"/>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5750807" name="Text Box 23"/>
            <p:cNvSpPr txBox="1">
              <a:spLocks noChangeArrowheads="1"/>
            </p:cNvSpPr>
            <p:nvPr/>
          </p:nvSpPr>
          <p:spPr bwMode="auto">
            <a:xfrm>
              <a:off x="2234" y="737"/>
              <a:ext cx="1960" cy="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lnSpc>
                  <a:spcPct val="70000"/>
                </a:lnSpc>
                <a:spcBef>
                  <a:spcPct val="50000"/>
                </a:spcBef>
              </a:pPr>
              <a:r>
                <a:rPr lang="fr-FR" sz="1600" b="1" dirty="0">
                  <a:solidFill>
                    <a:srgbClr val="080022"/>
                  </a:solidFill>
                  <a:latin typeface="Arial" charset="0"/>
                </a:rPr>
                <a:t>Processus «Non Dispersif»</a:t>
              </a:r>
            </a:p>
            <a:p>
              <a:pPr algn="ctr">
                <a:lnSpc>
                  <a:spcPct val="70000"/>
                </a:lnSpc>
                <a:spcBef>
                  <a:spcPct val="50000"/>
                </a:spcBef>
              </a:pPr>
              <a:r>
                <a:rPr lang="fr-FR" sz="1600" b="1" dirty="0">
                  <a:solidFill>
                    <a:srgbClr val="080022"/>
                  </a:solidFill>
                  <a:latin typeface="Arial" charset="0"/>
                </a:rPr>
                <a:t>MAIS Décentré</a:t>
              </a:r>
            </a:p>
          </p:txBody>
        </p:sp>
        <p:sp>
          <p:nvSpPr>
            <p:cNvPr id="5750808" name="Text Box 24"/>
            <p:cNvSpPr txBox="1">
              <a:spLocks noChangeArrowheads="1"/>
            </p:cNvSpPr>
            <p:nvPr/>
          </p:nvSpPr>
          <p:spPr bwMode="auto">
            <a:xfrm>
              <a:off x="2588" y="3036"/>
              <a:ext cx="643" cy="185"/>
            </a:xfrm>
            <a:prstGeom prst="rect">
              <a:avLst/>
            </a:prstGeom>
            <a:noFill/>
            <a:ln w="12700">
              <a:solidFill>
                <a:srgbClr val="080022"/>
              </a:solidFill>
              <a:miter lim="800000"/>
              <a:headEnd/>
              <a:tailEnd/>
            </a:ln>
            <a:effectLst/>
            <a:extLst>
              <a:ext uri="{909E8E84-426E-40DD-AFC4-6F175D3DCCD1}">
                <a14:hiddenFill xmlns:a14="http://schemas.microsoft.com/office/drawing/2010/main">
                  <a:gradFill rotWithShape="0">
                    <a:gsLst>
                      <a:gs pos="0">
                        <a:srgbClr val="FFCC99"/>
                      </a:gs>
                      <a:gs pos="100000">
                        <a:srgbClr val="FFCC99">
                          <a:gamma/>
                          <a:tint val="0"/>
                          <a:invGamma/>
                        </a:srgbClr>
                      </a:gs>
                    </a:gsLst>
                    <a:lin ang="18900000" scaled="1"/>
                  </a:grad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spAutoFit/>
            </a:bodyPr>
            <a:lstStyle/>
            <a:p>
              <a:pPr algn="ctr">
                <a:spcBef>
                  <a:spcPct val="50000"/>
                </a:spcBef>
              </a:pPr>
              <a:r>
                <a:rPr lang="fr-FR" sz="1100" b="1" dirty="0">
                  <a:solidFill>
                    <a:srgbClr val="080022"/>
                  </a:solidFill>
                </a:rPr>
                <a:t>Dispersion</a:t>
              </a:r>
              <a:endParaRPr lang="fr-FR" sz="1100" b="1" dirty="0">
                <a:solidFill>
                  <a:srgbClr val="080022"/>
                </a:solidFill>
                <a:sym typeface="Symbol" pitchFamily="18" charset="2"/>
              </a:endParaRPr>
            </a:p>
          </p:txBody>
        </p:sp>
        <p:sp>
          <p:nvSpPr>
            <p:cNvPr id="5750809" name="Line 25"/>
            <p:cNvSpPr>
              <a:spLocks noChangeShapeType="1"/>
            </p:cNvSpPr>
            <p:nvPr/>
          </p:nvSpPr>
          <p:spPr bwMode="auto">
            <a:xfrm flipH="1" flipV="1">
              <a:off x="2585" y="2877"/>
              <a:ext cx="0" cy="237"/>
            </a:xfrm>
            <a:prstGeom prst="line">
              <a:avLst/>
            </a:prstGeom>
            <a:noFill/>
            <a:ln w="12700">
              <a:solidFill>
                <a:srgbClr val="0800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nchor="ctr"/>
            <a:lstStyle/>
            <a:p>
              <a:endParaRPr lang="fr-FR" dirty="0"/>
            </a:p>
          </p:txBody>
        </p:sp>
        <p:sp>
          <p:nvSpPr>
            <p:cNvPr id="5750810" name="Line 26"/>
            <p:cNvSpPr>
              <a:spLocks noChangeShapeType="1"/>
            </p:cNvSpPr>
            <p:nvPr/>
          </p:nvSpPr>
          <p:spPr bwMode="auto">
            <a:xfrm flipH="1" flipV="1">
              <a:off x="3230" y="2882"/>
              <a:ext cx="0" cy="237"/>
            </a:xfrm>
            <a:prstGeom prst="line">
              <a:avLst/>
            </a:prstGeom>
            <a:noFill/>
            <a:ln w="12700">
              <a:solidFill>
                <a:srgbClr val="0800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nchor="ctr"/>
            <a:lstStyle/>
            <a:p>
              <a:endParaRPr lang="fr-FR" dirty="0"/>
            </a:p>
          </p:txBody>
        </p:sp>
      </p:grpSp>
      <p:grpSp>
        <p:nvGrpSpPr>
          <p:cNvPr id="5750811" name="Group 27"/>
          <p:cNvGrpSpPr>
            <a:grpSpLocks/>
          </p:cNvGrpSpPr>
          <p:nvPr/>
        </p:nvGrpSpPr>
        <p:grpSpPr bwMode="auto">
          <a:xfrm>
            <a:off x="1820636" y="888683"/>
            <a:ext cx="2590800" cy="3707606"/>
            <a:chOff x="218" y="622"/>
            <a:chExt cx="1904" cy="2595"/>
          </a:xfrm>
        </p:grpSpPr>
        <p:grpSp>
          <p:nvGrpSpPr>
            <p:cNvPr id="5750812" name="Group 28"/>
            <p:cNvGrpSpPr>
              <a:grpSpLocks/>
            </p:cNvGrpSpPr>
            <p:nvPr/>
          </p:nvGrpSpPr>
          <p:grpSpPr bwMode="auto">
            <a:xfrm>
              <a:off x="218" y="622"/>
              <a:ext cx="1904" cy="2394"/>
              <a:chOff x="48" y="617"/>
              <a:chExt cx="1632" cy="2155"/>
            </a:xfrm>
          </p:grpSpPr>
          <p:sp>
            <p:nvSpPr>
              <p:cNvPr id="5750813" name="Line 29"/>
              <p:cNvSpPr>
                <a:spLocks noChangeShapeType="1"/>
              </p:cNvSpPr>
              <p:nvPr/>
            </p:nvSpPr>
            <p:spPr bwMode="auto">
              <a:xfrm>
                <a:off x="48" y="2746"/>
                <a:ext cx="1632"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14" name="Line 30"/>
              <p:cNvSpPr>
                <a:spLocks noChangeShapeType="1"/>
              </p:cNvSpPr>
              <p:nvPr/>
            </p:nvSpPr>
            <p:spPr bwMode="auto">
              <a:xfrm flipV="1">
                <a:off x="522" y="1464"/>
                <a:ext cx="0" cy="1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15" name="Line 31"/>
              <p:cNvSpPr>
                <a:spLocks noChangeShapeType="1"/>
              </p:cNvSpPr>
              <p:nvPr/>
            </p:nvSpPr>
            <p:spPr bwMode="auto">
              <a:xfrm flipV="1">
                <a:off x="1248" y="1464"/>
                <a:ext cx="0" cy="1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16" name="Line 32"/>
              <p:cNvSpPr>
                <a:spLocks noChangeShapeType="1"/>
              </p:cNvSpPr>
              <p:nvPr/>
            </p:nvSpPr>
            <p:spPr bwMode="auto">
              <a:xfrm flipV="1">
                <a:off x="894" y="1968"/>
                <a:ext cx="0" cy="804"/>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17" name="Text Box 33"/>
              <p:cNvSpPr txBox="1">
                <a:spLocks noChangeArrowheads="1"/>
              </p:cNvSpPr>
              <p:nvPr/>
            </p:nvSpPr>
            <p:spPr bwMode="auto">
              <a:xfrm>
                <a:off x="672" y="1704"/>
                <a:ext cx="512" cy="1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1200" b="1" dirty="0">
                    <a:latin typeface="Arial" charset="0"/>
                  </a:rPr>
                  <a:t>Nominal</a:t>
                </a:r>
              </a:p>
            </p:txBody>
          </p:sp>
          <p:sp>
            <p:nvSpPr>
              <p:cNvPr id="5750818" name="Line 34"/>
              <p:cNvSpPr>
                <a:spLocks noChangeShapeType="1"/>
              </p:cNvSpPr>
              <p:nvPr/>
            </p:nvSpPr>
            <p:spPr bwMode="auto">
              <a:xfrm flipV="1">
                <a:off x="512" y="1447"/>
                <a:ext cx="726" cy="1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19" name="Text Box 35"/>
              <p:cNvSpPr txBox="1">
                <a:spLocks noChangeArrowheads="1"/>
              </p:cNvSpPr>
              <p:nvPr/>
            </p:nvSpPr>
            <p:spPr bwMode="auto">
              <a:xfrm>
                <a:off x="576" y="1260"/>
                <a:ext cx="610" cy="4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1200" b="1" dirty="0">
                    <a:latin typeface="Arial" charset="0"/>
                  </a:rPr>
                  <a:t>Intervalle de tolérance</a:t>
                </a:r>
              </a:p>
            </p:txBody>
          </p:sp>
          <p:grpSp>
            <p:nvGrpSpPr>
              <p:cNvPr id="5750820" name="Group 36"/>
              <p:cNvGrpSpPr>
                <a:grpSpLocks/>
              </p:cNvGrpSpPr>
              <p:nvPr/>
            </p:nvGrpSpPr>
            <p:grpSpPr bwMode="auto">
              <a:xfrm>
                <a:off x="180" y="2118"/>
                <a:ext cx="1452" cy="645"/>
                <a:chOff x="2928" y="1728"/>
                <a:chExt cx="2039" cy="754"/>
              </a:xfrm>
            </p:grpSpPr>
            <p:sp>
              <p:nvSpPr>
                <p:cNvPr id="5750821" name="Freeform 37"/>
                <p:cNvSpPr>
                  <a:spLocks/>
                </p:cNvSpPr>
                <p:nvPr/>
              </p:nvSpPr>
              <p:spPr bwMode="auto">
                <a:xfrm>
                  <a:off x="3598" y="1728"/>
                  <a:ext cx="332" cy="206"/>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22" name="Freeform 38"/>
                <p:cNvSpPr>
                  <a:spLocks/>
                </p:cNvSpPr>
                <p:nvPr/>
              </p:nvSpPr>
              <p:spPr bwMode="auto">
                <a:xfrm>
                  <a:off x="3956" y="1728"/>
                  <a:ext cx="333" cy="205"/>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23" name="Freeform 39"/>
                <p:cNvSpPr>
                  <a:spLocks/>
                </p:cNvSpPr>
                <p:nvPr/>
              </p:nvSpPr>
              <p:spPr bwMode="auto">
                <a:xfrm>
                  <a:off x="3333" y="1933"/>
                  <a:ext cx="266" cy="405"/>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24" name="Freeform 40"/>
                <p:cNvSpPr>
                  <a:spLocks/>
                </p:cNvSpPr>
                <p:nvPr/>
              </p:nvSpPr>
              <p:spPr bwMode="auto">
                <a:xfrm>
                  <a:off x="2928" y="2338"/>
                  <a:ext cx="405" cy="144"/>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25" name="Freeform 41"/>
                <p:cNvSpPr>
                  <a:spLocks/>
                </p:cNvSpPr>
                <p:nvPr/>
              </p:nvSpPr>
              <p:spPr bwMode="auto">
                <a:xfrm>
                  <a:off x="4289" y="1932"/>
                  <a:ext cx="273" cy="403"/>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26" name="Freeform 42"/>
                <p:cNvSpPr>
                  <a:spLocks/>
                </p:cNvSpPr>
                <p:nvPr/>
              </p:nvSpPr>
              <p:spPr bwMode="auto">
                <a:xfrm>
                  <a:off x="4562" y="2335"/>
                  <a:ext cx="405" cy="144"/>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5750827" name="Text Box 43"/>
              <p:cNvSpPr txBox="1">
                <a:spLocks noChangeArrowheads="1"/>
              </p:cNvSpPr>
              <p:nvPr/>
            </p:nvSpPr>
            <p:spPr bwMode="auto">
              <a:xfrm>
                <a:off x="240" y="617"/>
                <a:ext cx="1248" cy="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spcBef>
                    <a:spcPct val="50000"/>
                  </a:spcBef>
                </a:pPr>
                <a:r>
                  <a:rPr lang="fr-FR" sz="1600" b="1" dirty="0">
                    <a:solidFill>
                      <a:srgbClr val="080022"/>
                    </a:solidFill>
                    <a:latin typeface="Arial" charset="0"/>
                  </a:rPr>
                  <a:t>Processus Centré MAIS « Dispersif »</a:t>
                </a:r>
              </a:p>
            </p:txBody>
          </p:sp>
        </p:grpSp>
        <p:sp>
          <p:nvSpPr>
            <p:cNvPr id="5750828" name="Line 44"/>
            <p:cNvSpPr>
              <a:spLocks noChangeShapeType="1"/>
            </p:cNvSpPr>
            <p:nvPr/>
          </p:nvSpPr>
          <p:spPr bwMode="auto">
            <a:xfrm flipH="1" flipV="1">
              <a:off x="421" y="2895"/>
              <a:ext cx="0" cy="237"/>
            </a:xfrm>
            <a:prstGeom prst="line">
              <a:avLst/>
            </a:prstGeom>
            <a:noFill/>
            <a:ln w="12700">
              <a:solidFill>
                <a:srgbClr val="0800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nchor="ctr"/>
            <a:lstStyle/>
            <a:p>
              <a:endParaRPr lang="fr-FR" dirty="0"/>
            </a:p>
          </p:txBody>
        </p:sp>
        <p:sp>
          <p:nvSpPr>
            <p:cNvPr id="5750829" name="Line 45"/>
            <p:cNvSpPr>
              <a:spLocks noChangeShapeType="1"/>
            </p:cNvSpPr>
            <p:nvPr/>
          </p:nvSpPr>
          <p:spPr bwMode="auto">
            <a:xfrm flipH="1" flipV="1">
              <a:off x="1885" y="2883"/>
              <a:ext cx="0" cy="237"/>
            </a:xfrm>
            <a:prstGeom prst="line">
              <a:avLst/>
            </a:prstGeom>
            <a:noFill/>
            <a:ln w="12700">
              <a:solidFill>
                <a:srgbClr val="080022"/>
              </a:solidFill>
              <a:round/>
              <a:headEnd/>
              <a:tailEnd/>
            </a:ln>
            <a:effectLst>
              <a:outerShdw dist="107763" dir="2700000" algn="ctr" rotWithShape="0">
                <a:srgbClr val="FFFFFF">
                  <a:alpha val="50000"/>
                </a:srgbClr>
              </a:outerShdw>
            </a:effectLst>
            <a:extLst>
              <a:ext uri="{909E8E84-426E-40DD-AFC4-6F175D3DCCD1}">
                <a14:hiddenFill xmlns:a14="http://schemas.microsoft.com/office/drawing/2010/main">
                  <a:noFill/>
                </a14:hiddenFill>
              </a:ext>
            </a:extLst>
          </p:spPr>
          <p:txBody>
            <a:bodyPr lIns="90000" tIns="46800" rIns="90000" bIns="46800" anchor="ctr"/>
            <a:lstStyle/>
            <a:p>
              <a:endParaRPr lang="fr-FR" dirty="0"/>
            </a:p>
          </p:txBody>
        </p:sp>
        <p:sp>
          <p:nvSpPr>
            <p:cNvPr id="5750830" name="Text Box 46"/>
            <p:cNvSpPr txBox="1">
              <a:spLocks noChangeArrowheads="1"/>
            </p:cNvSpPr>
            <p:nvPr/>
          </p:nvSpPr>
          <p:spPr bwMode="auto">
            <a:xfrm>
              <a:off x="417" y="3032"/>
              <a:ext cx="1466" cy="185"/>
            </a:xfrm>
            <a:prstGeom prst="rect">
              <a:avLst/>
            </a:prstGeom>
            <a:noFill/>
            <a:ln w="12700">
              <a:solidFill>
                <a:srgbClr val="080022"/>
              </a:solidFill>
              <a:miter lim="800000"/>
              <a:headEnd/>
              <a:tailEnd/>
            </a:ln>
            <a:effectLst/>
            <a:extLst>
              <a:ext uri="{909E8E84-426E-40DD-AFC4-6F175D3DCCD1}">
                <a14:hiddenFill xmlns:a14="http://schemas.microsoft.com/office/drawing/2010/main">
                  <a:gradFill rotWithShape="0">
                    <a:gsLst>
                      <a:gs pos="0">
                        <a:srgbClr val="FFCC99"/>
                      </a:gs>
                      <a:gs pos="100000">
                        <a:srgbClr val="FFCC99">
                          <a:gamma/>
                          <a:tint val="0"/>
                          <a:invGamma/>
                        </a:srgbClr>
                      </a:gs>
                    </a:gsLst>
                    <a:lin ang="18900000" scaled="1"/>
                  </a:grad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spAutoFit/>
            </a:bodyPr>
            <a:lstStyle/>
            <a:p>
              <a:pPr algn="ctr">
                <a:spcBef>
                  <a:spcPct val="50000"/>
                </a:spcBef>
              </a:pPr>
              <a:r>
                <a:rPr lang="fr-FR" sz="1100" b="1" dirty="0">
                  <a:solidFill>
                    <a:srgbClr val="080022"/>
                  </a:solidFill>
                </a:rPr>
                <a:t>Dispersion</a:t>
              </a:r>
              <a:endParaRPr lang="fr-FR" sz="1100" b="1" dirty="0">
                <a:solidFill>
                  <a:srgbClr val="080022"/>
                </a:solidFill>
                <a:sym typeface="Symbol" pitchFamily="18" charset="2"/>
              </a:endParaRPr>
            </a:p>
          </p:txBody>
        </p:sp>
      </p:grpSp>
      <p:grpSp>
        <p:nvGrpSpPr>
          <p:cNvPr id="5750853" name="Group 69"/>
          <p:cNvGrpSpPr>
            <a:grpSpLocks/>
          </p:cNvGrpSpPr>
          <p:nvPr/>
        </p:nvGrpSpPr>
        <p:grpSpPr bwMode="auto">
          <a:xfrm>
            <a:off x="7611836" y="1052990"/>
            <a:ext cx="2667000" cy="3556158"/>
            <a:chOff x="4474" y="737"/>
            <a:chExt cx="1960" cy="2489"/>
          </a:xfrm>
        </p:grpSpPr>
        <p:sp>
          <p:nvSpPr>
            <p:cNvPr id="5750848" name="Text Box 64"/>
            <p:cNvSpPr txBox="1">
              <a:spLocks noChangeArrowheads="1"/>
            </p:cNvSpPr>
            <p:nvPr/>
          </p:nvSpPr>
          <p:spPr bwMode="auto">
            <a:xfrm>
              <a:off x="5025" y="3041"/>
              <a:ext cx="643" cy="185"/>
            </a:xfrm>
            <a:prstGeom prst="rect">
              <a:avLst/>
            </a:prstGeom>
            <a:noFill/>
            <a:ln w="12700">
              <a:solidFill>
                <a:srgbClr val="080022"/>
              </a:solidFill>
              <a:miter lim="800000"/>
              <a:headEnd/>
              <a:tailEnd/>
            </a:ln>
            <a:effectLst/>
            <a:extLst>
              <a:ext uri="{909E8E84-426E-40DD-AFC4-6F175D3DCCD1}">
                <a14:hiddenFill xmlns:a14="http://schemas.microsoft.com/office/drawing/2010/main">
                  <a:gradFill rotWithShape="0">
                    <a:gsLst>
                      <a:gs pos="0">
                        <a:srgbClr val="FFCC99"/>
                      </a:gs>
                      <a:gs pos="100000">
                        <a:srgbClr val="FFCC99">
                          <a:gamma/>
                          <a:tint val="0"/>
                          <a:invGamma/>
                        </a:srgbClr>
                      </a:gs>
                    </a:gsLst>
                    <a:lin ang="18900000" scaled="1"/>
                  </a:grad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spAutoFit/>
            </a:bodyPr>
            <a:lstStyle/>
            <a:p>
              <a:pPr algn="ctr">
                <a:spcBef>
                  <a:spcPct val="50000"/>
                </a:spcBef>
              </a:pPr>
              <a:r>
                <a:rPr lang="fr-FR" sz="1100" b="1" dirty="0">
                  <a:solidFill>
                    <a:srgbClr val="080022"/>
                  </a:solidFill>
                </a:rPr>
                <a:t>Dispersion</a:t>
              </a:r>
              <a:endParaRPr lang="fr-FR" sz="1100" b="1" dirty="0">
                <a:solidFill>
                  <a:srgbClr val="080022"/>
                </a:solidFill>
                <a:sym typeface="Symbol" pitchFamily="18" charset="2"/>
              </a:endParaRPr>
            </a:p>
          </p:txBody>
        </p:sp>
        <p:grpSp>
          <p:nvGrpSpPr>
            <p:cNvPr id="5750852" name="Group 68"/>
            <p:cNvGrpSpPr>
              <a:grpSpLocks/>
            </p:cNvGrpSpPr>
            <p:nvPr/>
          </p:nvGrpSpPr>
          <p:grpSpPr bwMode="auto">
            <a:xfrm>
              <a:off x="4474" y="737"/>
              <a:ext cx="1960" cy="2396"/>
              <a:chOff x="4474" y="737"/>
              <a:chExt cx="1960" cy="2396"/>
            </a:xfrm>
          </p:grpSpPr>
          <p:sp>
            <p:nvSpPr>
              <p:cNvPr id="5750833" name="Line 49"/>
              <p:cNvSpPr>
                <a:spLocks noChangeShapeType="1"/>
              </p:cNvSpPr>
              <p:nvPr/>
            </p:nvSpPr>
            <p:spPr bwMode="auto">
              <a:xfrm>
                <a:off x="4698" y="3016"/>
                <a:ext cx="1512"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34" name="Line 50"/>
              <p:cNvSpPr>
                <a:spLocks noChangeShapeType="1"/>
              </p:cNvSpPr>
              <p:nvPr/>
            </p:nvSpPr>
            <p:spPr bwMode="auto">
              <a:xfrm flipV="1">
                <a:off x="4915" y="1564"/>
                <a:ext cx="0" cy="14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35" name="Line 51"/>
              <p:cNvSpPr>
                <a:spLocks noChangeShapeType="1"/>
              </p:cNvSpPr>
              <p:nvPr/>
            </p:nvSpPr>
            <p:spPr bwMode="auto">
              <a:xfrm flipV="1">
                <a:off x="5762" y="1564"/>
                <a:ext cx="0" cy="14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36" name="Line 52"/>
              <p:cNvSpPr>
                <a:spLocks noChangeShapeType="1"/>
              </p:cNvSpPr>
              <p:nvPr/>
            </p:nvSpPr>
            <p:spPr bwMode="auto">
              <a:xfrm flipV="1">
                <a:off x="5349" y="2124"/>
                <a:ext cx="0" cy="89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37" name="Text Box 53"/>
              <p:cNvSpPr txBox="1">
                <a:spLocks noChangeArrowheads="1"/>
              </p:cNvSpPr>
              <p:nvPr/>
            </p:nvSpPr>
            <p:spPr bwMode="auto">
              <a:xfrm>
                <a:off x="5090" y="1831"/>
                <a:ext cx="597" cy="2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1200" b="1" dirty="0">
                    <a:latin typeface="Arial" charset="0"/>
                  </a:rPr>
                  <a:t>Nominal</a:t>
                </a:r>
              </a:p>
            </p:txBody>
          </p:sp>
          <p:sp>
            <p:nvSpPr>
              <p:cNvPr id="5750838" name="Line 54"/>
              <p:cNvSpPr>
                <a:spLocks noChangeShapeType="1"/>
              </p:cNvSpPr>
              <p:nvPr/>
            </p:nvSpPr>
            <p:spPr bwMode="auto">
              <a:xfrm flipV="1">
                <a:off x="4903" y="1545"/>
                <a:ext cx="847" cy="1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39" name="Text Box 55"/>
              <p:cNvSpPr txBox="1">
                <a:spLocks noChangeArrowheads="1"/>
              </p:cNvSpPr>
              <p:nvPr/>
            </p:nvSpPr>
            <p:spPr bwMode="auto">
              <a:xfrm>
                <a:off x="4978" y="1337"/>
                <a:ext cx="712" cy="4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1200" b="1" dirty="0">
                    <a:latin typeface="Arial" charset="0"/>
                  </a:rPr>
                  <a:t>Intervalle de tolérance</a:t>
                </a:r>
              </a:p>
            </p:txBody>
          </p:sp>
          <p:grpSp>
            <p:nvGrpSpPr>
              <p:cNvPr id="5750840" name="Group 56"/>
              <p:cNvGrpSpPr>
                <a:grpSpLocks/>
              </p:cNvGrpSpPr>
              <p:nvPr/>
            </p:nvGrpSpPr>
            <p:grpSpPr bwMode="auto">
              <a:xfrm>
                <a:off x="4966" y="2306"/>
                <a:ext cx="784" cy="717"/>
                <a:chOff x="2928" y="1728"/>
                <a:chExt cx="2039" cy="754"/>
              </a:xfrm>
            </p:grpSpPr>
            <p:sp>
              <p:nvSpPr>
                <p:cNvPr id="5750841" name="Freeform 57"/>
                <p:cNvSpPr>
                  <a:spLocks/>
                </p:cNvSpPr>
                <p:nvPr/>
              </p:nvSpPr>
              <p:spPr bwMode="auto">
                <a:xfrm>
                  <a:off x="3598" y="1728"/>
                  <a:ext cx="332" cy="206"/>
                </a:xfrm>
                <a:custGeom>
                  <a:avLst/>
                  <a:gdLst>
                    <a:gd name="T0" fmla="*/ 878 w 879"/>
                    <a:gd name="T1" fmla="*/ 0 h 610"/>
                    <a:gd name="T2" fmla="*/ 815 w 879"/>
                    <a:gd name="T3" fmla="*/ 2 h 610"/>
                    <a:gd name="T4" fmla="*/ 764 w 879"/>
                    <a:gd name="T5" fmla="*/ 11 h 610"/>
                    <a:gd name="T6" fmla="*/ 701 w 879"/>
                    <a:gd name="T7" fmla="*/ 24 h 610"/>
                    <a:gd name="T8" fmla="*/ 651 w 879"/>
                    <a:gd name="T9" fmla="*/ 43 h 610"/>
                    <a:gd name="T10" fmla="*/ 594 w 879"/>
                    <a:gd name="T11" fmla="*/ 67 h 610"/>
                    <a:gd name="T12" fmla="*/ 531 w 879"/>
                    <a:gd name="T13" fmla="*/ 98 h 610"/>
                    <a:gd name="T14" fmla="*/ 467 w 879"/>
                    <a:gd name="T15" fmla="*/ 132 h 610"/>
                    <a:gd name="T16" fmla="*/ 417 w 879"/>
                    <a:gd name="T17" fmla="*/ 171 h 610"/>
                    <a:gd name="T18" fmla="*/ 354 w 879"/>
                    <a:gd name="T19" fmla="*/ 212 h 610"/>
                    <a:gd name="T20" fmla="*/ 297 w 879"/>
                    <a:gd name="T21" fmla="*/ 258 h 610"/>
                    <a:gd name="T22" fmla="*/ 246 w 879"/>
                    <a:gd name="T23" fmla="*/ 308 h 610"/>
                    <a:gd name="T24" fmla="*/ 189 w 879"/>
                    <a:gd name="T25" fmla="*/ 362 h 610"/>
                    <a:gd name="T26" fmla="*/ 139 w 879"/>
                    <a:gd name="T27" fmla="*/ 418 h 610"/>
                    <a:gd name="T28" fmla="*/ 95 w 879"/>
                    <a:gd name="T29" fmla="*/ 479 h 610"/>
                    <a:gd name="T30" fmla="*/ 38 w 879"/>
                    <a:gd name="T31" fmla="*/ 542 h 610"/>
                    <a:gd name="T32" fmla="*/ 0 w 879"/>
                    <a:gd name="T33"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9" h="610">
                      <a:moveTo>
                        <a:pt x="878" y="0"/>
                      </a:moveTo>
                      <a:lnTo>
                        <a:pt x="815" y="2"/>
                      </a:lnTo>
                      <a:lnTo>
                        <a:pt x="764" y="11"/>
                      </a:lnTo>
                      <a:lnTo>
                        <a:pt x="701" y="24"/>
                      </a:lnTo>
                      <a:lnTo>
                        <a:pt x="651" y="43"/>
                      </a:lnTo>
                      <a:lnTo>
                        <a:pt x="594" y="67"/>
                      </a:lnTo>
                      <a:lnTo>
                        <a:pt x="531" y="98"/>
                      </a:lnTo>
                      <a:lnTo>
                        <a:pt x="467" y="132"/>
                      </a:lnTo>
                      <a:lnTo>
                        <a:pt x="417" y="171"/>
                      </a:lnTo>
                      <a:lnTo>
                        <a:pt x="354" y="212"/>
                      </a:lnTo>
                      <a:lnTo>
                        <a:pt x="297" y="258"/>
                      </a:lnTo>
                      <a:lnTo>
                        <a:pt x="246" y="308"/>
                      </a:lnTo>
                      <a:lnTo>
                        <a:pt x="189" y="362"/>
                      </a:lnTo>
                      <a:lnTo>
                        <a:pt x="139" y="418"/>
                      </a:lnTo>
                      <a:lnTo>
                        <a:pt x="95" y="479"/>
                      </a:lnTo>
                      <a:lnTo>
                        <a:pt x="38" y="542"/>
                      </a:lnTo>
                      <a:lnTo>
                        <a:pt x="0" y="60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42" name="Freeform 58"/>
                <p:cNvSpPr>
                  <a:spLocks/>
                </p:cNvSpPr>
                <p:nvPr/>
              </p:nvSpPr>
              <p:spPr bwMode="auto">
                <a:xfrm>
                  <a:off x="3956" y="1728"/>
                  <a:ext cx="333" cy="205"/>
                </a:xfrm>
                <a:custGeom>
                  <a:avLst/>
                  <a:gdLst>
                    <a:gd name="T0" fmla="*/ 0 w 882"/>
                    <a:gd name="T1" fmla="*/ 0 h 607"/>
                    <a:gd name="T2" fmla="*/ 57 w 882"/>
                    <a:gd name="T3" fmla="*/ 2 h 607"/>
                    <a:gd name="T4" fmla="*/ 107 w 882"/>
                    <a:gd name="T5" fmla="*/ 9 h 607"/>
                    <a:gd name="T6" fmla="*/ 170 w 882"/>
                    <a:gd name="T7" fmla="*/ 22 h 607"/>
                    <a:gd name="T8" fmla="*/ 220 w 882"/>
                    <a:gd name="T9" fmla="*/ 43 h 607"/>
                    <a:gd name="T10" fmla="*/ 283 w 882"/>
                    <a:gd name="T11" fmla="*/ 67 h 607"/>
                    <a:gd name="T12" fmla="*/ 340 w 882"/>
                    <a:gd name="T13" fmla="*/ 97 h 607"/>
                    <a:gd name="T14" fmla="*/ 403 w 882"/>
                    <a:gd name="T15" fmla="*/ 132 h 607"/>
                    <a:gd name="T16" fmla="*/ 459 w 882"/>
                    <a:gd name="T17" fmla="*/ 169 h 607"/>
                    <a:gd name="T18" fmla="*/ 516 w 882"/>
                    <a:gd name="T19" fmla="*/ 212 h 607"/>
                    <a:gd name="T20" fmla="*/ 573 w 882"/>
                    <a:gd name="T21" fmla="*/ 258 h 607"/>
                    <a:gd name="T22" fmla="*/ 629 w 882"/>
                    <a:gd name="T23" fmla="*/ 307 h 607"/>
                    <a:gd name="T24" fmla="*/ 680 w 882"/>
                    <a:gd name="T25" fmla="*/ 361 h 607"/>
                    <a:gd name="T26" fmla="*/ 730 w 882"/>
                    <a:gd name="T27" fmla="*/ 418 h 607"/>
                    <a:gd name="T28" fmla="*/ 787 w 882"/>
                    <a:gd name="T29" fmla="*/ 478 h 607"/>
                    <a:gd name="T30" fmla="*/ 831 w 882"/>
                    <a:gd name="T31" fmla="*/ 539 h 607"/>
                    <a:gd name="T32" fmla="*/ 881 w 882"/>
                    <a:gd name="T33" fmla="*/ 60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 h="607">
                      <a:moveTo>
                        <a:pt x="0" y="0"/>
                      </a:moveTo>
                      <a:lnTo>
                        <a:pt x="57" y="2"/>
                      </a:lnTo>
                      <a:lnTo>
                        <a:pt x="107" y="9"/>
                      </a:lnTo>
                      <a:lnTo>
                        <a:pt x="170" y="22"/>
                      </a:lnTo>
                      <a:lnTo>
                        <a:pt x="220" y="43"/>
                      </a:lnTo>
                      <a:lnTo>
                        <a:pt x="283" y="67"/>
                      </a:lnTo>
                      <a:lnTo>
                        <a:pt x="340" y="97"/>
                      </a:lnTo>
                      <a:lnTo>
                        <a:pt x="403" y="132"/>
                      </a:lnTo>
                      <a:lnTo>
                        <a:pt x="459" y="169"/>
                      </a:lnTo>
                      <a:lnTo>
                        <a:pt x="516" y="212"/>
                      </a:lnTo>
                      <a:lnTo>
                        <a:pt x="573" y="258"/>
                      </a:lnTo>
                      <a:lnTo>
                        <a:pt x="629" y="307"/>
                      </a:lnTo>
                      <a:lnTo>
                        <a:pt x="680" y="361"/>
                      </a:lnTo>
                      <a:lnTo>
                        <a:pt x="730" y="418"/>
                      </a:lnTo>
                      <a:lnTo>
                        <a:pt x="787" y="478"/>
                      </a:lnTo>
                      <a:lnTo>
                        <a:pt x="831" y="539"/>
                      </a:lnTo>
                      <a:lnTo>
                        <a:pt x="881" y="60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43" name="Freeform 59"/>
                <p:cNvSpPr>
                  <a:spLocks/>
                </p:cNvSpPr>
                <p:nvPr/>
              </p:nvSpPr>
              <p:spPr bwMode="auto">
                <a:xfrm>
                  <a:off x="3333" y="1933"/>
                  <a:ext cx="266" cy="405"/>
                </a:xfrm>
                <a:custGeom>
                  <a:avLst/>
                  <a:gdLst>
                    <a:gd name="T0" fmla="*/ 703 w 704"/>
                    <a:gd name="T1" fmla="*/ 0 h 1200"/>
                    <a:gd name="T2" fmla="*/ 659 w 704"/>
                    <a:gd name="T3" fmla="*/ 68 h 1200"/>
                    <a:gd name="T4" fmla="*/ 616 w 704"/>
                    <a:gd name="T5" fmla="*/ 138 h 1200"/>
                    <a:gd name="T6" fmla="*/ 579 w 704"/>
                    <a:gd name="T7" fmla="*/ 212 h 1200"/>
                    <a:gd name="T8" fmla="*/ 535 w 704"/>
                    <a:gd name="T9" fmla="*/ 288 h 1200"/>
                    <a:gd name="T10" fmla="*/ 498 w 704"/>
                    <a:gd name="T11" fmla="*/ 367 h 1200"/>
                    <a:gd name="T12" fmla="*/ 460 w 704"/>
                    <a:gd name="T13" fmla="*/ 448 h 1200"/>
                    <a:gd name="T14" fmla="*/ 423 w 704"/>
                    <a:gd name="T15" fmla="*/ 529 h 1200"/>
                    <a:gd name="T16" fmla="*/ 379 w 704"/>
                    <a:gd name="T17" fmla="*/ 609 h 1200"/>
                    <a:gd name="T18" fmla="*/ 342 w 704"/>
                    <a:gd name="T19" fmla="*/ 690 h 1200"/>
                    <a:gd name="T20" fmla="*/ 299 w 704"/>
                    <a:gd name="T21" fmla="*/ 769 h 1200"/>
                    <a:gd name="T22" fmla="*/ 249 w 704"/>
                    <a:gd name="T23" fmla="*/ 847 h 1200"/>
                    <a:gd name="T24" fmla="*/ 205 w 704"/>
                    <a:gd name="T25" fmla="*/ 924 h 1200"/>
                    <a:gd name="T26" fmla="*/ 156 w 704"/>
                    <a:gd name="T27" fmla="*/ 998 h 1200"/>
                    <a:gd name="T28" fmla="*/ 100 w 704"/>
                    <a:gd name="T29" fmla="*/ 1068 h 1200"/>
                    <a:gd name="T30" fmla="*/ 50 w 704"/>
                    <a:gd name="T31" fmla="*/ 1136 h 1200"/>
                    <a:gd name="T32" fmla="*/ 0 w 704"/>
                    <a:gd name="T33"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1200">
                      <a:moveTo>
                        <a:pt x="703" y="0"/>
                      </a:moveTo>
                      <a:lnTo>
                        <a:pt x="659" y="68"/>
                      </a:lnTo>
                      <a:lnTo>
                        <a:pt x="616" y="138"/>
                      </a:lnTo>
                      <a:lnTo>
                        <a:pt x="579" y="212"/>
                      </a:lnTo>
                      <a:lnTo>
                        <a:pt x="535" y="288"/>
                      </a:lnTo>
                      <a:lnTo>
                        <a:pt x="498" y="367"/>
                      </a:lnTo>
                      <a:lnTo>
                        <a:pt x="460" y="448"/>
                      </a:lnTo>
                      <a:lnTo>
                        <a:pt x="423" y="529"/>
                      </a:lnTo>
                      <a:lnTo>
                        <a:pt x="379" y="609"/>
                      </a:lnTo>
                      <a:lnTo>
                        <a:pt x="342" y="690"/>
                      </a:lnTo>
                      <a:lnTo>
                        <a:pt x="299" y="769"/>
                      </a:lnTo>
                      <a:lnTo>
                        <a:pt x="249" y="847"/>
                      </a:lnTo>
                      <a:lnTo>
                        <a:pt x="205" y="924"/>
                      </a:lnTo>
                      <a:lnTo>
                        <a:pt x="156" y="998"/>
                      </a:lnTo>
                      <a:lnTo>
                        <a:pt x="100" y="1068"/>
                      </a:lnTo>
                      <a:lnTo>
                        <a:pt x="50" y="1136"/>
                      </a:lnTo>
                      <a:lnTo>
                        <a:pt x="0" y="119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44" name="Freeform 60"/>
                <p:cNvSpPr>
                  <a:spLocks/>
                </p:cNvSpPr>
                <p:nvPr/>
              </p:nvSpPr>
              <p:spPr bwMode="auto">
                <a:xfrm>
                  <a:off x="2928" y="2338"/>
                  <a:ext cx="405" cy="144"/>
                </a:xfrm>
                <a:custGeom>
                  <a:avLst/>
                  <a:gdLst>
                    <a:gd name="T0" fmla="*/ 1071 w 1072"/>
                    <a:gd name="T1" fmla="*/ 0 h 428"/>
                    <a:gd name="T2" fmla="*/ 1008 w 1072"/>
                    <a:gd name="T3" fmla="*/ 56 h 428"/>
                    <a:gd name="T4" fmla="*/ 957 w 1072"/>
                    <a:gd name="T5" fmla="*/ 108 h 428"/>
                    <a:gd name="T6" fmla="*/ 900 w 1072"/>
                    <a:gd name="T7" fmla="*/ 154 h 428"/>
                    <a:gd name="T8" fmla="*/ 849 w 1072"/>
                    <a:gd name="T9" fmla="*/ 195 h 428"/>
                    <a:gd name="T10" fmla="*/ 798 w 1072"/>
                    <a:gd name="T11" fmla="*/ 234 h 428"/>
                    <a:gd name="T12" fmla="*/ 741 w 1072"/>
                    <a:gd name="T13" fmla="*/ 269 h 428"/>
                    <a:gd name="T14" fmla="*/ 691 w 1072"/>
                    <a:gd name="T15" fmla="*/ 299 h 428"/>
                    <a:gd name="T16" fmla="*/ 640 w 1072"/>
                    <a:gd name="T17" fmla="*/ 325 h 428"/>
                    <a:gd name="T18" fmla="*/ 577 w 1072"/>
                    <a:gd name="T19" fmla="*/ 349 h 428"/>
                    <a:gd name="T20" fmla="*/ 507 w 1072"/>
                    <a:gd name="T21" fmla="*/ 368 h 428"/>
                    <a:gd name="T22" fmla="*/ 444 w 1072"/>
                    <a:gd name="T23" fmla="*/ 386 h 428"/>
                    <a:gd name="T24" fmla="*/ 374 w 1072"/>
                    <a:gd name="T25" fmla="*/ 399 h 428"/>
                    <a:gd name="T26" fmla="*/ 292 w 1072"/>
                    <a:gd name="T27" fmla="*/ 407 h 428"/>
                    <a:gd name="T28" fmla="*/ 196 w 1072"/>
                    <a:gd name="T29" fmla="*/ 416 h 428"/>
                    <a:gd name="T30" fmla="*/ 101 w 1072"/>
                    <a:gd name="T31" fmla="*/ 420 h 428"/>
                    <a:gd name="T32" fmla="*/ 0 w 1072"/>
                    <a:gd name="T3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2" h="428">
                      <a:moveTo>
                        <a:pt x="1071" y="0"/>
                      </a:moveTo>
                      <a:lnTo>
                        <a:pt x="1008" y="56"/>
                      </a:lnTo>
                      <a:lnTo>
                        <a:pt x="957" y="108"/>
                      </a:lnTo>
                      <a:lnTo>
                        <a:pt x="900" y="154"/>
                      </a:lnTo>
                      <a:lnTo>
                        <a:pt x="849" y="195"/>
                      </a:lnTo>
                      <a:lnTo>
                        <a:pt x="798" y="234"/>
                      </a:lnTo>
                      <a:lnTo>
                        <a:pt x="741" y="269"/>
                      </a:lnTo>
                      <a:lnTo>
                        <a:pt x="691" y="299"/>
                      </a:lnTo>
                      <a:lnTo>
                        <a:pt x="640" y="325"/>
                      </a:lnTo>
                      <a:lnTo>
                        <a:pt x="577" y="349"/>
                      </a:lnTo>
                      <a:lnTo>
                        <a:pt x="507" y="368"/>
                      </a:lnTo>
                      <a:lnTo>
                        <a:pt x="444" y="386"/>
                      </a:lnTo>
                      <a:lnTo>
                        <a:pt x="374" y="399"/>
                      </a:lnTo>
                      <a:lnTo>
                        <a:pt x="292" y="407"/>
                      </a:lnTo>
                      <a:lnTo>
                        <a:pt x="196" y="416"/>
                      </a:lnTo>
                      <a:lnTo>
                        <a:pt x="101" y="420"/>
                      </a:lnTo>
                      <a:lnTo>
                        <a:pt x="0" y="427"/>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45" name="Freeform 61"/>
                <p:cNvSpPr>
                  <a:spLocks/>
                </p:cNvSpPr>
                <p:nvPr/>
              </p:nvSpPr>
              <p:spPr bwMode="auto">
                <a:xfrm>
                  <a:off x="4289" y="1932"/>
                  <a:ext cx="273" cy="403"/>
                </a:xfrm>
                <a:custGeom>
                  <a:avLst/>
                  <a:gdLst>
                    <a:gd name="T0" fmla="*/ 0 w 723"/>
                    <a:gd name="T1" fmla="*/ 0 h 1194"/>
                    <a:gd name="T2" fmla="*/ 38 w 723"/>
                    <a:gd name="T3" fmla="*/ 67 h 1194"/>
                    <a:gd name="T4" fmla="*/ 82 w 723"/>
                    <a:gd name="T5" fmla="*/ 137 h 1194"/>
                    <a:gd name="T6" fmla="*/ 120 w 723"/>
                    <a:gd name="T7" fmla="*/ 213 h 1194"/>
                    <a:gd name="T8" fmla="*/ 171 w 723"/>
                    <a:gd name="T9" fmla="*/ 289 h 1194"/>
                    <a:gd name="T10" fmla="*/ 209 w 723"/>
                    <a:gd name="T11" fmla="*/ 367 h 1194"/>
                    <a:gd name="T12" fmla="*/ 247 w 723"/>
                    <a:gd name="T13" fmla="*/ 448 h 1194"/>
                    <a:gd name="T14" fmla="*/ 285 w 723"/>
                    <a:gd name="T15" fmla="*/ 528 h 1194"/>
                    <a:gd name="T16" fmla="*/ 329 w 723"/>
                    <a:gd name="T17" fmla="*/ 608 h 1194"/>
                    <a:gd name="T18" fmla="*/ 367 w 723"/>
                    <a:gd name="T19" fmla="*/ 689 h 1194"/>
                    <a:gd name="T20" fmla="*/ 412 w 723"/>
                    <a:gd name="T21" fmla="*/ 765 h 1194"/>
                    <a:gd name="T22" fmla="*/ 456 w 723"/>
                    <a:gd name="T23" fmla="*/ 843 h 1194"/>
                    <a:gd name="T24" fmla="*/ 500 w 723"/>
                    <a:gd name="T25" fmla="*/ 921 h 1194"/>
                    <a:gd name="T26" fmla="*/ 557 w 723"/>
                    <a:gd name="T27" fmla="*/ 993 h 1194"/>
                    <a:gd name="T28" fmla="*/ 608 w 723"/>
                    <a:gd name="T29" fmla="*/ 1065 h 1194"/>
                    <a:gd name="T30" fmla="*/ 659 w 723"/>
                    <a:gd name="T31" fmla="*/ 1132 h 1194"/>
                    <a:gd name="T32" fmla="*/ 722 w 723"/>
                    <a:gd name="T33"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3" h="1194">
                      <a:moveTo>
                        <a:pt x="0" y="0"/>
                      </a:moveTo>
                      <a:lnTo>
                        <a:pt x="38" y="67"/>
                      </a:lnTo>
                      <a:lnTo>
                        <a:pt x="82" y="137"/>
                      </a:lnTo>
                      <a:lnTo>
                        <a:pt x="120" y="213"/>
                      </a:lnTo>
                      <a:lnTo>
                        <a:pt x="171" y="289"/>
                      </a:lnTo>
                      <a:lnTo>
                        <a:pt x="209" y="367"/>
                      </a:lnTo>
                      <a:lnTo>
                        <a:pt x="247" y="448"/>
                      </a:lnTo>
                      <a:lnTo>
                        <a:pt x="285" y="528"/>
                      </a:lnTo>
                      <a:lnTo>
                        <a:pt x="329" y="608"/>
                      </a:lnTo>
                      <a:lnTo>
                        <a:pt x="367" y="689"/>
                      </a:lnTo>
                      <a:lnTo>
                        <a:pt x="412" y="765"/>
                      </a:lnTo>
                      <a:lnTo>
                        <a:pt x="456" y="843"/>
                      </a:lnTo>
                      <a:lnTo>
                        <a:pt x="500" y="921"/>
                      </a:lnTo>
                      <a:lnTo>
                        <a:pt x="557" y="993"/>
                      </a:lnTo>
                      <a:lnTo>
                        <a:pt x="608" y="1065"/>
                      </a:lnTo>
                      <a:lnTo>
                        <a:pt x="659" y="1132"/>
                      </a:lnTo>
                      <a:lnTo>
                        <a:pt x="722" y="119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750846" name="Freeform 62"/>
                <p:cNvSpPr>
                  <a:spLocks/>
                </p:cNvSpPr>
                <p:nvPr/>
              </p:nvSpPr>
              <p:spPr bwMode="auto">
                <a:xfrm>
                  <a:off x="4562" y="2335"/>
                  <a:ext cx="405" cy="144"/>
                </a:xfrm>
                <a:custGeom>
                  <a:avLst/>
                  <a:gdLst>
                    <a:gd name="T0" fmla="*/ 0 w 1073"/>
                    <a:gd name="T1" fmla="*/ 0 h 427"/>
                    <a:gd name="T2" fmla="*/ 50 w 1073"/>
                    <a:gd name="T3" fmla="*/ 58 h 427"/>
                    <a:gd name="T4" fmla="*/ 107 w 1073"/>
                    <a:gd name="T5" fmla="*/ 108 h 427"/>
                    <a:gd name="T6" fmla="*/ 158 w 1073"/>
                    <a:gd name="T7" fmla="*/ 156 h 427"/>
                    <a:gd name="T8" fmla="*/ 208 w 1073"/>
                    <a:gd name="T9" fmla="*/ 197 h 427"/>
                    <a:gd name="T10" fmla="*/ 265 w 1073"/>
                    <a:gd name="T11" fmla="*/ 236 h 427"/>
                    <a:gd name="T12" fmla="*/ 315 w 1073"/>
                    <a:gd name="T13" fmla="*/ 268 h 427"/>
                    <a:gd name="T14" fmla="*/ 366 w 1073"/>
                    <a:gd name="T15" fmla="*/ 301 h 427"/>
                    <a:gd name="T16" fmla="*/ 429 w 1073"/>
                    <a:gd name="T17" fmla="*/ 327 h 427"/>
                    <a:gd name="T18" fmla="*/ 492 w 1073"/>
                    <a:gd name="T19" fmla="*/ 348 h 427"/>
                    <a:gd name="T20" fmla="*/ 549 w 1073"/>
                    <a:gd name="T21" fmla="*/ 370 h 427"/>
                    <a:gd name="T22" fmla="*/ 618 w 1073"/>
                    <a:gd name="T23" fmla="*/ 385 h 427"/>
                    <a:gd name="T24" fmla="*/ 694 w 1073"/>
                    <a:gd name="T25" fmla="*/ 398 h 427"/>
                    <a:gd name="T26" fmla="*/ 776 w 1073"/>
                    <a:gd name="T27" fmla="*/ 409 h 427"/>
                    <a:gd name="T28" fmla="*/ 858 w 1073"/>
                    <a:gd name="T29" fmla="*/ 417 h 427"/>
                    <a:gd name="T30" fmla="*/ 958 w 1073"/>
                    <a:gd name="T31" fmla="*/ 422 h 427"/>
                    <a:gd name="T32" fmla="*/ 1072 w 1073"/>
                    <a:gd name="T33"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 h="427">
                      <a:moveTo>
                        <a:pt x="0" y="0"/>
                      </a:moveTo>
                      <a:lnTo>
                        <a:pt x="50" y="58"/>
                      </a:lnTo>
                      <a:lnTo>
                        <a:pt x="107" y="108"/>
                      </a:lnTo>
                      <a:lnTo>
                        <a:pt x="158" y="156"/>
                      </a:lnTo>
                      <a:lnTo>
                        <a:pt x="208" y="197"/>
                      </a:lnTo>
                      <a:lnTo>
                        <a:pt x="265" y="236"/>
                      </a:lnTo>
                      <a:lnTo>
                        <a:pt x="315" y="268"/>
                      </a:lnTo>
                      <a:lnTo>
                        <a:pt x="366" y="301"/>
                      </a:lnTo>
                      <a:lnTo>
                        <a:pt x="429" y="327"/>
                      </a:lnTo>
                      <a:lnTo>
                        <a:pt x="492" y="348"/>
                      </a:lnTo>
                      <a:lnTo>
                        <a:pt x="549" y="370"/>
                      </a:lnTo>
                      <a:lnTo>
                        <a:pt x="618" y="385"/>
                      </a:lnTo>
                      <a:lnTo>
                        <a:pt x="694" y="398"/>
                      </a:lnTo>
                      <a:lnTo>
                        <a:pt x="776" y="409"/>
                      </a:lnTo>
                      <a:lnTo>
                        <a:pt x="858" y="417"/>
                      </a:lnTo>
                      <a:lnTo>
                        <a:pt x="958" y="422"/>
                      </a:lnTo>
                      <a:lnTo>
                        <a:pt x="1072" y="42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5750847" name="Text Box 63"/>
              <p:cNvSpPr txBox="1">
                <a:spLocks noChangeArrowheads="1"/>
              </p:cNvSpPr>
              <p:nvPr/>
            </p:nvSpPr>
            <p:spPr bwMode="auto">
              <a:xfrm>
                <a:off x="4474" y="737"/>
                <a:ext cx="1960" cy="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98" tIns="52249" rIns="104498" bIns="52249">
                <a:spAutoFit/>
              </a:bodyPr>
              <a:lstStyle>
                <a:lvl1pPr defTabSz="1044575">
                  <a:defRPr sz="2400">
                    <a:solidFill>
                      <a:schemeClr val="tx1"/>
                    </a:solidFill>
                    <a:latin typeface="Times New Roman" pitchFamily="18" charset="0"/>
                  </a:defRPr>
                </a:lvl1pPr>
                <a:lvl2pPr marL="522288" defTabSz="1044575">
                  <a:defRPr sz="2400">
                    <a:solidFill>
                      <a:schemeClr val="tx1"/>
                    </a:solidFill>
                    <a:latin typeface="Times New Roman" pitchFamily="18" charset="0"/>
                  </a:defRPr>
                </a:lvl2pPr>
                <a:lvl3pPr marL="1044575" defTabSz="1044575">
                  <a:defRPr sz="2400">
                    <a:solidFill>
                      <a:schemeClr val="tx1"/>
                    </a:solidFill>
                    <a:latin typeface="Times New Roman" pitchFamily="18" charset="0"/>
                  </a:defRPr>
                </a:lvl3pPr>
                <a:lvl4pPr marL="1566863" defTabSz="1044575">
                  <a:defRPr sz="2400">
                    <a:solidFill>
                      <a:schemeClr val="tx1"/>
                    </a:solidFill>
                    <a:latin typeface="Times New Roman" pitchFamily="18" charset="0"/>
                  </a:defRPr>
                </a:lvl4pPr>
                <a:lvl5pPr marL="2090738" defTabSz="1044575">
                  <a:defRPr sz="2400">
                    <a:solidFill>
                      <a:schemeClr val="tx1"/>
                    </a:solidFill>
                    <a:latin typeface="Times New Roman" pitchFamily="18" charset="0"/>
                  </a:defRPr>
                </a:lvl5pPr>
                <a:lvl6pPr marL="2547938" defTabSz="1044575" eaLnBrk="0" fontAlgn="base" hangingPunct="0">
                  <a:spcBef>
                    <a:spcPct val="0"/>
                  </a:spcBef>
                  <a:spcAft>
                    <a:spcPct val="0"/>
                  </a:spcAft>
                  <a:defRPr sz="2400">
                    <a:solidFill>
                      <a:schemeClr val="tx1"/>
                    </a:solidFill>
                    <a:latin typeface="Times New Roman" pitchFamily="18" charset="0"/>
                  </a:defRPr>
                </a:lvl6pPr>
                <a:lvl7pPr marL="3005138" defTabSz="1044575" eaLnBrk="0" fontAlgn="base" hangingPunct="0">
                  <a:spcBef>
                    <a:spcPct val="0"/>
                  </a:spcBef>
                  <a:spcAft>
                    <a:spcPct val="0"/>
                  </a:spcAft>
                  <a:defRPr sz="2400">
                    <a:solidFill>
                      <a:schemeClr val="tx1"/>
                    </a:solidFill>
                    <a:latin typeface="Times New Roman" pitchFamily="18" charset="0"/>
                  </a:defRPr>
                </a:lvl7pPr>
                <a:lvl8pPr marL="3462338" defTabSz="1044575" eaLnBrk="0" fontAlgn="base" hangingPunct="0">
                  <a:spcBef>
                    <a:spcPct val="0"/>
                  </a:spcBef>
                  <a:spcAft>
                    <a:spcPct val="0"/>
                  </a:spcAft>
                  <a:defRPr sz="2400">
                    <a:solidFill>
                      <a:schemeClr val="tx1"/>
                    </a:solidFill>
                    <a:latin typeface="Times New Roman" pitchFamily="18" charset="0"/>
                  </a:defRPr>
                </a:lvl8pPr>
                <a:lvl9pPr marL="3919538" defTabSz="1044575" eaLnBrk="0" fontAlgn="base" hangingPunct="0">
                  <a:spcBef>
                    <a:spcPct val="0"/>
                  </a:spcBef>
                  <a:spcAft>
                    <a:spcPct val="0"/>
                  </a:spcAft>
                  <a:defRPr sz="2400">
                    <a:solidFill>
                      <a:schemeClr val="tx1"/>
                    </a:solidFill>
                    <a:latin typeface="Times New Roman" pitchFamily="18" charset="0"/>
                  </a:defRPr>
                </a:lvl9pPr>
              </a:lstStyle>
              <a:p>
                <a:pPr algn="ctr">
                  <a:lnSpc>
                    <a:spcPct val="70000"/>
                  </a:lnSpc>
                  <a:spcBef>
                    <a:spcPct val="50000"/>
                  </a:spcBef>
                </a:pPr>
                <a:r>
                  <a:rPr lang="fr-FR" sz="1600" b="1" dirty="0">
                    <a:solidFill>
                      <a:srgbClr val="080022"/>
                    </a:solidFill>
                    <a:latin typeface="Arial" charset="0"/>
                  </a:rPr>
                  <a:t>Processus «Non Dispersif»</a:t>
                </a:r>
              </a:p>
              <a:p>
                <a:pPr algn="ctr">
                  <a:lnSpc>
                    <a:spcPct val="70000"/>
                  </a:lnSpc>
                  <a:spcBef>
                    <a:spcPct val="50000"/>
                  </a:spcBef>
                </a:pPr>
                <a:r>
                  <a:rPr lang="fr-FR" sz="1600" b="1" dirty="0">
                    <a:solidFill>
                      <a:srgbClr val="080022"/>
                    </a:solidFill>
                    <a:latin typeface="Arial" charset="0"/>
                  </a:rPr>
                  <a:t>ET Centré</a:t>
                </a:r>
              </a:p>
            </p:txBody>
          </p:sp>
          <p:sp>
            <p:nvSpPr>
              <p:cNvPr id="5750849" name="Line 65"/>
              <p:cNvSpPr>
                <a:spLocks noChangeShapeType="1"/>
              </p:cNvSpPr>
              <p:nvPr/>
            </p:nvSpPr>
            <p:spPr bwMode="auto">
              <a:xfrm flipH="1" flipV="1">
                <a:off x="5031" y="2891"/>
                <a:ext cx="0" cy="237"/>
              </a:xfrm>
              <a:prstGeom prst="line">
                <a:avLst/>
              </a:prstGeom>
              <a:noFill/>
              <a:ln w="12700">
                <a:solidFill>
                  <a:srgbClr val="0800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nchor="ctr"/>
              <a:lstStyle/>
              <a:p>
                <a:endParaRPr lang="fr-FR" dirty="0"/>
              </a:p>
            </p:txBody>
          </p:sp>
          <p:sp>
            <p:nvSpPr>
              <p:cNvPr id="5750850" name="Line 66"/>
              <p:cNvSpPr>
                <a:spLocks noChangeShapeType="1"/>
              </p:cNvSpPr>
              <p:nvPr/>
            </p:nvSpPr>
            <p:spPr bwMode="auto">
              <a:xfrm flipH="1" flipV="1">
                <a:off x="5667" y="2896"/>
                <a:ext cx="0" cy="237"/>
              </a:xfrm>
              <a:prstGeom prst="line">
                <a:avLst/>
              </a:prstGeom>
              <a:noFill/>
              <a:ln w="12700">
                <a:solidFill>
                  <a:srgbClr val="0800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txBody>
              <a:bodyPr lIns="90000" tIns="46800" rIns="90000" bIns="46800" anchor="ctr"/>
              <a:lstStyle/>
              <a:p>
                <a:endParaRPr lang="fr-FR" dirty="0"/>
              </a:p>
            </p:txBody>
          </p:sp>
        </p:grpSp>
      </p:gr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a:t>
            </a:fld>
            <a:endParaRPr lang="en-US" dirty="0"/>
          </a:p>
        </p:txBody>
      </p:sp>
    </p:spTree>
    <p:custDataLst>
      <p:tags r:id="rId1"/>
    </p:custDataLst>
    <p:extLst>
      <p:ext uri="{BB962C8B-B14F-4D97-AF65-F5344CB8AC3E}">
        <p14:creationId xmlns:p14="http://schemas.microsoft.com/office/powerpoint/2010/main" val="484186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750811"/>
                                        </p:tgtEl>
                                        <p:attrNameLst>
                                          <p:attrName>style.visibility</p:attrName>
                                        </p:attrNameLst>
                                      </p:cBhvr>
                                      <p:to>
                                        <p:strVal val="visible"/>
                                      </p:to>
                                    </p:set>
                                    <p:animEffect transition="in" filter="box(out)">
                                      <p:cBhvr>
                                        <p:cTn id="7" dur="500"/>
                                        <p:tgtEl>
                                          <p:spTgt spid="5750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750788"/>
                                        </p:tgtEl>
                                        <p:attrNameLst>
                                          <p:attrName>style.visibility</p:attrName>
                                        </p:attrNameLst>
                                      </p:cBhvr>
                                      <p:to>
                                        <p:strVal val="visible"/>
                                      </p:to>
                                    </p:set>
                                    <p:animEffect transition="in" filter="box(out)">
                                      <p:cBhvr>
                                        <p:cTn id="12" dur="500"/>
                                        <p:tgtEl>
                                          <p:spTgt spid="5750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750851"/>
                                        </p:tgtEl>
                                        <p:attrNameLst>
                                          <p:attrName>style.visibility</p:attrName>
                                        </p:attrNameLst>
                                      </p:cBhvr>
                                      <p:to>
                                        <p:strVal val="visible"/>
                                      </p:to>
                                    </p:set>
                                    <p:anim calcmode="lin" valueType="num">
                                      <p:cBhvr additive="base">
                                        <p:cTn id="17" dur="500" fill="hold"/>
                                        <p:tgtEl>
                                          <p:spTgt spid="5750851"/>
                                        </p:tgtEl>
                                        <p:attrNameLst>
                                          <p:attrName>ppt_x</p:attrName>
                                        </p:attrNameLst>
                                      </p:cBhvr>
                                      <p:tavLst>
                                        <p:tav tm="0">
                                          <p:val>
                                            <p:strVal val="0-#ppt_w/2"/>
                                          </p:val>
                                        </p:tav>
                                        <p:tav tm="100000">
                                          <p:val>
                                            <p:strVal val="#ppt_x"/>
                                          </p:val>
                                        </p:tav>
                                      </p:tavLst>
                                    </p:anim>
                                    <p:anim calcmode="lin" valueType="num">
                                      <p:cBhvr additive="base">
                                        <p:cTn id="18" dur="500" fill="hold"/>
                                        <p:tgtEl>
                                          <p:spTgt spid="575085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750789"/>
                                        </p:tgtEl>
                                        <p:attrNameLst>
                                          <p:attrName>style.visibility</p:attrName>
                                        </p:attrNameLst>
                                      </p:cBhvr>
                                      <p:to>
                                        <p:strVal val="visible"/>
                                      </p:to>
                                    </p:set>
                                    <p:animEffect transition="in" filter="box(out)">
                                      <p:cBhvr>
                                        <p:cTn id="23" dur="500"/>
                                        <p:tgtEl>
                                          <p:spTgt spid="57507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5750853"/>
                                        </p:tgtEl>
                                        <p:attrNameLst>
                                          <p:attrName>style.visibility</p:attrName>
                                        </p:attrNameLst>
                                      </p:cBhvr>
                                      <p:to>
                                        <p:strVal val="visible"/>
                                      </p:to>
                                    </p:set>
                                    <p:anim calcmode="lin" valueType="num">
                                      <p:cBhvr additive="base">
                                        <p:cTn id="28" dur="500" fill="hold"/>
                                        <p:tgtEl>
                                          <p:spTgt spid="5750853"/>
                                        </p:tgtEl>
                                        <p:attrNameLst>
                                          <p:attrName>ppt_x</p:attrName>
                                        </p:attrNameLst>
                                      </p:cBhvr>
                                      <p:tavLst>
                                        <p:tav tm="0">
                                          <p:val>
                                            <p:strVal val="0-#ppt_w/2"/>
                                          </p:val>
                                        </p:tav>
                                        <p:tav tm="100000">
                                          <p:val>
                                            <p:strVal val="#ppt_x"/>
                                          </p:val>
                                        </p:tav>
                                      </p:tavLst>
                                    </p:anim>
                                    <p:anim calcmode="lin" valueType="num">
                                      <p:cBhvr additive="base">
                                        <p:cTn id="29" dur="500" fill="hold"/>
                                        <p:tgtEl>
                                          <p:spTgt spid="575085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750790"/>
                                        </p:tgtEl>
                                        <p:attrNameLst>
                                          <p:attrName>style.visibility</p:attrName>
                                        </p:attrNameLst>
                                      </p:cBhvr>
                                      <p:to>
                                        <p:strVal val="visible"/>
                                      </p:to>
                                    </p:set>
                                    <p:animEffect transition="in" filter="box(out)">
                                      <p:cBhvr>
                                        <p:cTn id="34" dur="500"/>
                                        <p:tgtEl>
                                          <p:spTgt spid="57507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750786">
                                            <p:txEl>
                                              <p:pRg st="0" end="0"/>
                                            </p:txEl>
                                          </p:spTgt>
                                        </p:tgtEl>
                                        <p:attrNameLst>
                                          <p:attrName>style.visibility</p:attrName>
                                        </p:attrNameLst>
                                      </p:cBhvr>
                                      <p:to>
                                        <p:strVal val="visible"/>
                                      </p:to>
                                    </p:set>
                                    <p:animEffect transition="in" filter="box(out)">
                                      <p:cBhvr>
                                        <p:cTn id="39" dur="500"/>
                                        <p:tgtEl>
                                          <p:spTgt spid="575078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5750786">
                                            <p:txEl>
                                              <p:pRg st="1" end="1"/>
                                            </p:txEl>
                                          </p:spTgt>
                                        </p:tgtEl>
                                        <p:attrNameLst>
                                          <p:attrName>style.visibility</p:attrName>
                                        </p:attrNameLst>
                                      </p:cBhvr>
                                      <p:to>
                                        <p:strVal val="visible"/>
                                      </p:to>
                                    </p:set>
                                    <p:animEffect transition="in" filter="box(out)">
                                      <p:cBhvr>
                                        <p:cTn id="44" dur="500"/>
                                        <p:tgtEl>
                                          <p:spTgt spid="57507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0786" grpId="0" build="p" autoUpdateAnimBg="0"/>
      <p:bldP spid="5750788" grpId="0" animBg="1" autoUpdateAnimBg="0"/>
      <p:bldP spid="5750789" grpId="0" animBg="1" autoUpdateAnimBg="0"/>
      <p:bldP spid="575079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1623" y="494940"/>
            <a:ext cx="7024744" cy="432048"/>
          </a:xfrm>
        </p:spPr>
        <p:txBody>
          <a:bodyPr>
            <a:normAutofit fontScale="90000"/>
          </a:bodyPr>
          <a:lstStyle/>
          <a:p>
            <a:r>
              <a:rPr lang="fr-FR" sz="2800" dirty="0"/>
              <a:t>Coefficients caractéristiques</a:t>
            </a:r>
          </a:p>
        </p:txBody>
      </p:sp>
      <p:sp>
        <p:nvSpPr>
          <p:cNvPr id="3" name="Espace réservé du contenu 2"/>
          <p:cNvSpPr>
            <a:spLocks noGrp="1"/>
          </p:cNvSpPr>
          <p:nvPr>
            <p:ph idx="1"/>
          </p:nvPr>
        </p:nvSpPr>
        <p:spPr>
          <a:xfrm>
            <a:off x="2085212" y="1196752"/>
            <a:ext cx="4946893" cy="4968552"/>
          </a:xfrm>
        </p:spPr>
        <p:txBody>
          <a:bodyPr>
            <a:normAutofit fontScale="92500" lnSpcReduction="20000"/>
          </a:bodyPr>
          <a:lstStyle/>
          <a:p>
            <a:pPr marL="68580" indent="0">
              <a:buNone/>
            </a:pPr>
            <a:r>
              <a:rPr lang="fr-FR" sz="2400" dirty="0"/>
              <a:t>A partir d’un ensemble de mesures suffisant (20 ou 30) : on calcule</a:t>
            </a:r>
          </a:p>
          <a:p>
            <a:pPr marL="68580" indent="0">
              <a:buNone/>
            </a:pPr>
            <a:endParaRPr lang="fr-FR" sz="2400" dirty="0"/>
          </a:p>
          <a:p>
            <a:r>
              <a:rPr lang="fr-FR" sz="2400" b="1" dirty="0"/>
              <a:t>Le CAP  :   (TS-TI)/ 6s</a:t>
            </a:r>
          </a:p>
          <a:p>
            <a:pPr marL="68580" indent="0">
              <a:buNone/>
            </a:pPr>
            <a:r>
              <a:rPr lang="fr-FR" sz="2400" dirty="0"/>
              <a:t>   Il nous dit si la dispersion (6s) est compatible (plus petite) avec l’intervalle de tolérance.</a:t>
            </a:r>
          </a:p>
          <a:p>
            <a:pPr marL="68580" indent="0">
              <a:buNone/>
            </a:pPr>
            <a:r>
              <a:rPr lang="fr-FR" sz="2400" dirty="0"/>
              <a:t>   Pour accepter un process comme capable on demande que CAP &gt; 1,33</a:t>
            </a:r>
          </a:p>
          <a:p>
            <a:pPr marL="68580" indent="0">
              <a:buNone/>
            </a:pPr>
            <a:endParaRPr lang="fr-FR" sz="2400" dirty="0"/>
          </a:p>
          <a:p>
            <a:pPr marL="68580" indent="0">
              <a:buNone/>
            </a:pPr>
            <a:r>
              <a:rPr lang="fr-FR" sz="2400" dirty="0"/>
              <a:t>CAP Coefficient d’Aptitude du Processus</a:t>
            </a:r>
          </a:p>
        </p:txBody>
      </p:sp>
      <p:sp>
        <p:nvSpPr>
          <p:cNvPr id="5" name="Espace réservé du pied de page 4"/>
          <p:cNvSpPr>
            <a:spLocks noGrp="1"/>
          </p:cNvSpPr>
          <p:nvPr>
            <p:ph type="ftr" sz="quarter" idx="11"/>
          </p:nvPr>
        </p:nvSpPr>
        <p:spPr/>
        <p:txBody>
          <a:bodyPr/>
          <a:lstStyle/>
          <a:p>
            <a:r>
              <a:rPr lang="fr-FR" smtClean="0"/>
              <a:t>Joel Duflot 2022</a:t>
            </a:r>
            <a:endParaRPr lang="fr-FR" dirty="0"/>
          </a:p>
        </p:txBody>
      </p:sp>
      <p:pic>
        <p:nvPicPr>
          <p:cNvPr id="6" name="Image 5"/>
          <p:cNvPicPr>
            <a:picLocks noChangeAspect="1"/>
          </p:cNvPicPr>
          <p:nvPr/>
        </p:nvPicPr>
        <p:blipFill>
          <a:blip r:embed="rId2"/>
          <a:stretch>
            <a:fillRect/>
          </a:stretch>
        </p:blipFill>
        <p:spPr>
          <a:xfrm>
            <a:off x="7161870" y="2013967"/>
            <a:ext cx="3427518" cy="2727469"/>
          </a:xfrm>
          <a:prstGeom prst="rect">
            <a:avLst/>
          </a:prstGeom>
        </p:spPr>
      </p:pic>
      <p:sp>
        <p:nvSpPr>
          <p:cNvPr id="7" name="Text Box 22"/>
          <p:cNvSpPr txBox="1">
            <a:spLocks noChangeArrowheads="1"/>
          </p:cNvSpPr>
          <p:nvPr/>
        </p:nvSpPr>
        <p:spPr bwMode="auto">
          <a:xfrm>
            <a:off x="7730480" y="4437113"/>
            <a:ext cx="2397968" cy="498453"/>
          </a:xfrm>
          <a:prstGeom prst="rect">
            <a:avLst/>
          </a:prstGeom>
          <a:solidFill>
            <a:schemeClr val="bg2">
              <a:lumMod val="75000"/>
            </a:schemeClr>
          </a:solidFill>
          <a:ln w="9525">
            <a:solidFill>
              <a:srgbClr val="000000"/>
            </a:solidFill>
            <a:miter lim="800000"/>
            <a:headEnd/>
            <a:tailEnd/>
          </a:ln>
        </p:spPr>
        <p:txBody>
          <a:bodyPr lIns="119339" tIns="59668" rIns="119339" bIns="59668"/>
          <a:lstStyle/>
          <a:p>
            <a:pPr algn="ctr" eaLnBrk="0" hangingPunct="0">
              <a:lnSpc>
                <a:spcPct val="90000"/>
              </a:lnSpc>
            </a:pPr>
            <a:r>
              <a:rPr lang="fr-FR" altLang="fr-FR" sz="1400" b="1" dirty="0">
                <a:solidFill>
                  <a:schemeClr val="accent1">
                    <a:lumMod val="60000"/>
                    <a:lumOff val="40000"/>
                  </a:schemeClr>
                </a:solidFill>
              </a:rPr>
              <a:t>6</a:t>
            </a:r>
            <a:r>
              <a:rPr lang="fr-FR" altLang="fr-FR" sz="1400" b="1" dirty="0">
                <a:solidFill>
                  <a:schemeClr val="accent1">
                    <a:lumMod val="60000"/>
                    <a:lumOff val="40000"/>
                  </a:schemeClr>
                </a:solidFill>
                <a:sym typeface="Symbol" panose="05050102010706020507" pitchFamily="18" charset="2"/>
              </a:rPr>
              <a:t></a:t>
            </a:r>
            <a:r>
              <a:rPr lang="fr-FR" altLang="fr-FR" sz="1400" b="1" dirty="0">
                <a:solidFill>
                  <a:schemeClr val="accent1">
                    <a:lumMod val="60000"/>
                    <a:lumOff val="40000"/>
                  </a:schemeClr>
                </a:solidFill>
              </a:rPr>
              <a:t>= 99,73% de la production</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22518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2089" y="195571"/>
            <a:ext cx="7024744" cy="432048"/>
          </a:xfrm>
        </p:spPr>
        <p:txBody>
          <a:bodyPr>
            <a:normAutofit fontScale="90000"/>
          </a:bodyPr>
          <a:lstStyle/>
          <a:p>
            <a:r>
              <a:rPr lang="fr-FR" sz="2800" dirty="0"/>
              <a:t>Coefficients caractéristiques</a:t>
            </a:r>
          </a:p>
        </p:txBody>
      </p:sp>
      <p:sp>
        <p:nvSpPr>
          <p:cNvPr id="3" name="Espace réservé du contenu 2"/>
          <p:cNvSpPr>
            <a:spLocks noGrp="1"/>
          </p:cNvSpPr>
          <p:nvPr>
            <p:ph idx="1"/>
          </p:nvPr>
        </p:nvSpPr>
        <p:spPr>
          <a:xfrm>
            <a:off x="1335186" y="871890"/>
            <a:ext cx="5912942" cy="5986110"/>
          </a:xfrm>
        </p:spPr>
        <p:txBody>
          <a:bodyPr>
            <a:noAutofit/>
          </a:bodyPr>
          <a:lstStyle/>
          <a:p>
            <a:pPr marL="68580" indent="0">
              <a:buNone/>
            </a:pPr>
            <a:r>
              <a:rPr lang="fr-FR" sz="2400" b="1" dirty="0"/>
              <a:t>Le CPK = Mini{ (m-TI)/3s ou (Ts-m)/3s}</a:t>
            </a:r>
          </a:p>
          <a:p>
            <a:pPr marL="68580" indent="0">
              <a:buNone/>
            </a:pPr>
            <a:r>
              <a:rPr lang="fr-FR" sz="2400" dirty="0"/>
              <a:t>Il compare la plus petite distance de la moyenne au « bord » de l’IT à 3 sigma. Si on est trop décentré par rapport à la demi-dispersion (CPK&lt;1) des pièces sont hors tolérances.</a:t>
            </a:r>
          </a:p>
          <a:p>
            <a:pPr marL="68580" indent="0">
              <a:buNone/>
            </a:pPr>
            <a:endParaRPr lang="fr-FR" sz="2400" dirty="0"/>
          </a:p>
          <a:p>
            <a:pPr marL="68580" indent="0">
              <a:buNone/>
            </a:pPr>
            <a:r>
              <a:rPr lang="fr-FR" sz="2400" dirty="0"/>
              <a:t>Pour accepter un process comme capable on demande que CPK &gt; 1,1</a:t>
            </a:r>
          </a:p>
          <a:p>
            <a:pPr marL="68580" indent="0">
              <a:buNone/>
            </a:pPr>
            <a:r>
              <a:rPr lang="fr-FR" sz="2400" dirty="0"/>
              <a:t> </a:t>
            </a:r>
          </a:p>
          <a:p>
            <a:pPr marL="68580" indent="0">
              <a:buNone/>
            </a:pPr>
            <a:r>
              <a:rPr lang="fr-FR" sz="2400" b="1" dirty="0"/>
              <a:t>Process capable si </a:t>
            </a:r>
            <a:br>
              <a:rPr lang="fr-FR" sz="2400" b="1" dirty="0"/>
            </a:br>
            <a:r>
              <a:rPr lang="fr-FR" sz="2400" b="1" dirty="0"/>
              <a:t>                 CAP &gt;1,33 et CPK&gt;1,1                 			</a:t>
            </a:r>
            <a:r>
              <a:rPr lang="fr-FR" sz="2400" dirty="0"/>
              <a:t>(0,5 %o de défauts)</a:t>
            </a:r>
          </a:p>
        </p:txBody>
      </p:sp>
      <p:sp>
        <p:nvSpPr>
          <p:cNvPr id="6" name="Espace réservé du pied de page 5"/>
          <p:cNvSpPr>
            <a:spLocks noGrp="1"/>
          </p:cNvSpPr>
          <p:nvPr>
            <p:ph type="ftr" sz="quarter" idx="11"/>
          </p:nvPr>
        </p:nvSpPr>
        <p:spPr/>
        <p:txBody>
          <a:bodyPr/>
          <a:lstStyle/>
          <a:p>
            <a:r>
              <a:rPr lang="fr-FR" smtClean="0"/>
              <a:t>Joel Duflot 2022</a:t>
            </a:r>
            <a:endParaRPr lang="fr-FR" dirty="0"/>
          </a:p>
        </p:txBody>
      </p:sp>
      <p:pic>
        <p:nvPicPr>
          <p:cNvPr id="5" name="Image 4"/>
          <p:cNvPicPr>
            <a:picLocks noChangeAspect="1"/>
          </p:cNvPicPr>
          <p:nvPr/>
        </p:nvPicPr>
        <p:blipFill>
          <a:blip r:embed="rId2"/>
          <a:stretch>
            <a:fillRect/>
          </a:stretch>
        </p:blipFill>
        <p:spPr>
          <a:xfrm>
            <a:off x="7322719" y="2710176"/>
            <a:ext cx="4656186" cy="2776223"/>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85118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836712"/>
            <a:ext cx="8352928" cy="529128"/>
          </a:xfrm>
        </p:spPr>
        <p:txBody>
          <a:bodyPr>
            <a:normAutofit fontScale="90000"/>
          </a:bodyPr>
          <a:lstStyle/>
          <a:p>
            <a:r>
              <a:rPr lang="fr-FR" dirty="0"/>
              <a:t>Principe : Aucun défaut</a:t>
            </a:r>
          </a:p>
        </p:txBody>
      </p:sp>
      <p:sp>
        <p:nvSpPr>
          <p:cNvPr id="3" name="Espace réservé du contenu 2"/>
          <p:cNvSpPr>
            <a:spLocks noGrp="1"/>
          </p:cNvSpPr>
          <p:nvPr>
            <p:ph idx="1"/>
          </p:nvPr>
        </p:nvSpPr>
        <p:spPr>
          <a:xfrm>
            <a:off x="1553672" y="1929278"/>
            <a:ext cx="7035226" cy="4018367"/>
          </a:xfrm>
        </p:spPr>
        <p:txBody>
          <a:bodyPr>
            <a:normAutofit/>
          </a:bodyPr>
          <a:lstStyle/>
          <a:p>
            <a:pPr marL="68580" indent="0">
              <a:buNone/>
            </a:pPr>
            <a:r>
              <a:rPr lang="fr-FR" dirty="0"/>
              <a:t>S’approcher de l’application du principe suppose que les processus soient maitrisés</a:t>
            </a:r>
          </a:p>
          <a:p>
            <a:pPr marL="68580" indent="0">
              <a:buNone/>
            </a:pPr>
            <a:endParaRPr lang="fr-FR" dirty="0"/>
          </a:p>
          <a:p>
            <a:pPr marL="68580" indent="0">
              <a:buNone/>
            </a:pPr>
            <a:r>
              <a:rPr lang="fr-FR" dirty="0"/>
              <a:t>Les standards et l’autocontrôle</a:t>
            </a:r>
          </a:p>
          <a:p>
            <a:pPr marL="68580" indent="0">
              <a:buNone/>
            </a:pPr>
            <a:r>
              <a:rPr lang="fr-FR" dirty="0"/>
              <a:t>Les PokaYoké (Systèmes anti erreur)</a:t>
            </a:r>
          </a:p>
          <a:p>
            <a:pPr marL="68580" indent="0">
              <a:buNone/>
            </a:pPr>
            <a:r>
              <a:rPr lang="fr-FR" dirty="0"/>
              <a:t>     y contribuent</a:t>
            </a:r>
          </a:p>
          <a:p>
            <a:pPr marL="68580" indent="0">
              <a:buNone/>
            </a:pPr>
            <a:endParaRPr lang="fr-FR" dirty="0"/>
          </a:p>
          <a:p>
            <a:pPr marL="68580" indent="0">
              <a:buNone/>
            </a:pPr>
            <a:r>
              <a:rPr lang="fr-FR" dirty="0"/>
              <a:t>La </a:t>
            </a:r>
            <a:r>
              <a:rPr lang="fr-FR" b="1" dirty="0"/>
              <a:t>maitrise Statistique des processus </a:t>
            </a:r>
          </a:p>
          <a:p>
            <a:pPr marL="68580" indent="0">
              <a:buNone/>
            </a:pPr>
            <a:r>
              <a:rPr lang="fr-FR" dirty="0"/>
              <a:t>(MSP) est un plus, mais elle est souvent </a:t>
            </a:r>
          </a:p>
          <a:p>
            <a:pPr marL="68580" indent="0">
              <a:buNone/>
            </a:pPr>
            <a:r>
              <a:rPr lang="fr-FR" dirty="0"/>
              <a:t>vue comme complexe</a:t>
            </a:r>
          </a:p>
        </p:txBody>
      </p:sp>
      <p:sp>
        <p:nvSpPr>
          <p:cNvPr id="4" name="Espace réservé du pied de page 3"/>
          <p:cNvSpPr>
            <a:spLocks noGrp="1"/>
          </p:cNvSpPr>
          <p:nvPr>
            <p:ph type="ftr" sz="quarter" idx="11"/>
          </p:nvPr>
        </p:nvSpPr>
        <p:spPr/>
        <p:txBody>
          <a:bodyPr/>
          <a:lstStyle/>
          <a:p>
            <a:r>
              <a:rPr lang="fr-FR" smtClean="0"/>
              <a:t>Joel Duflot 2022</a:t>
            </a:r>
            <a:endParaRPr lang="fr-FR" dirty="0"/>
          </a:p>
        </p:txBody>
      </p:sp>
      <p:pic>
        <p:nvPicPr>
          <p:cNvPr id="5" name="Image 4"/>
          <p:cNvPicPr>
            <a:picLocks noChangeAspect="1"/>
          </p:cNvPicPr>
          <p:nvPr/>
        </p:nvPicPr>
        <p:blipFill>
          <a:blip r:embed="rId3"/>
          <a:stretch>
            <a:fillRect/>
          </a:stretch>
        </p:blipFill>
        <p:spPr>
          <a:xfrm>
            <a:off x="7096715" y="2040431"/>
            <a:ext cx="4474895" cy="3773963"/>
          </a:xfrm>
          <a:prstGeom prst="rect">
            <a:avLst/>
          </a:prstGeom>
        </p:spPr>
      </p:pic>
      <p:sp>
        <p:nvSpPr>
          <p:cNvPr id="6" name="Espace réservé du numéro de diapositive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800891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6"/>
          <p:cNvSpPr txBox="1">
            <a:spLocks noChangeArrowheads="1"/>
          </p:cNvSpPr>
          <p:nvPr/>
        </p:nvSpPr>
        <p:spPr bwMode="auto">
          <a:xfrm>
            <a:off x="1847528" y="105946"/>
            <a:ext cx="7056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fr-FR" sz="2400" b="1" dirty="0"/>
              <a:t>Résumé : Processus Standard « Capabilité » </a:t>
            </a:r>
          </a:p>
        </p:txBody>
      </p:sp>
      <p:sp>
        <p:nvSpPr>
          <p:cNvPr id="51204" name="Text Box 8"/>
          <p:cNvSpPr txBox="1">
            <a:spLocks noChangeArrowheads="1"/>
          </p:cNvSpPr>
          <p:nvPr/>
        </p:nvSpPr>
        <p:spPr bwMode="auto">
          <a:xfrm>
            <a:off x="5975418" y="761682"/>
            <a:ext cx="414828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l" eaLnBrk="1" hangingPunct="1">
              <a:spcBef>
                <a:spcPct val="50000"/>
              </a:spcBef>
            </a:pPr>
            <a:r>
              <a:rPr lang="fr-FR" b="1" i="1" dirty="0">
                <a:solidFill>
                  <a:srgbClr val="FF0000"/>
                </a:solidFill>
              </a:rPr>
              <a:t>Etape 1 Visuelle</a:t>
            </a:r>
          </a:p>
          <a:p>
            <a:pPr algn="l" eaLnBrk="1" hangingPunct="1">
              <a:spcBef>
                <a:spcPct val="50000"/>
              </a:spcBef>
            </a:pPr>
            <a:r>
              <a:rPr lang="fr-FR" i="1" dirty="0"/>
              <a:t>Pour une caractéristique technique mesurable, surveillée </a:t>
            </a:r>
          </a:p>
          <a:p>
            <a:pPr algn="l" eaLnBrk="1" hangingPunct="1">
              <a:spcBef>
                <a:spcPct val="50000"/>
              </a:spcBef>
            </a:pPr>
            <a:r>
              <a:rPr lang="fr-FR" i="1" dirty="0"/>
              <a:t>1 On trace le film de production. L’analyse visuelle est souvent suffisante:</a:t>
            </a:r>
            <a:br>
              <a:rPr lang="fr-FR" i="1" dirty="0"/>
            </a:br>
            <a:r>
              <a:rPr lang="fr-FR" i="1" dirty="0"/>
              <a:t>   Trop proche des limites</a:t>
            </a:r>
            <a:br>
              <a:rPr lang="fr-FR" i="1" dirty="0"/>
            </a:br>
            <a:r>
              <a:rPr lang="fr-FR" i="1" dirty="0"/>
              <a:t>   Production de défauts</a:t>
            </a:r>
            <a:br>
              <a:rPr lang="fr-FR" i="1" dirty="0"/>
            </a:br>
            <a:r>
              <a:rPr lang="fr-FR" i="1" dirty="0"/>
              <a:t>   Evènements perturbants</a:t>
            </a:r>
          </a:p>
          <a:p>
            <a:pPr algn="l" eaLnBrk="1" hangingPunct="1">
              <a:spcBef>
                <a:spcPct val="50000"/>
              </a:spcBef>
            </a:pPr>
            <a:r>
              <a:rPr lang="fr-FR" i="1" dirty="0"/>
              <a:t>Dans ce cas, inutile d’aller plus loin</a:t>
            </a:r>
          </a:p>
          <a:p>
            <a:pPr algn="l" eaLnBrk="1" hangingPunct="1">
              <a:spcBef>
                <a:spcPct val="50000"/>
              </a:spcBef>
            </a:pPr>
            <a:endParaRPr lang="fr-FR" i="1" dirty="0"/>
          </a:p>
          <a:p>
            <a:pPr algn="l" eaLnBrk="1" hangingPunct="1">
              <a:spcBef>
                <a:spcPct val="50000"/>
              </a:spcBef>
            </a:pPr>
            <a:r>
              <a:rPr lang="fr-FR" i="1" dirty="0"/>
              <a:t>2 Un histogramme permet de vérifier que la loi est Normale et on peut alors poursuivre</a:t>
            </a:r>
            <a:endParaRPr lang="fr-FR" sz="1600" i="1" dirty="0"/>
          </a:p>
        </p:txBody>
      </p:sp>
      <p:pic>
        <p:nvPicPr>
          <p:cNvPr id="40" name="Picture 4"/>
          <p:cNvPicPr>
            <a:picLocks noChangeAspect="1" noChangeArrowheads="1"/>
          </p:cNvPicPr>
          <p:nvPr/>
        </p:nvPicPr>
        <p:blipFill>
          <a:blip r:embed="rId3">
            <a:extLst>
              <a:ext uri="{28A0092B-C50C-407E-A947-70E740481C1C}">
                <a14:useLocalDpi xmlns:a14="http://schemas.microsoft.com/office/drawing/2010/main" val="0"/>
              </a:ext>
            </a:extLst>
          </a:blip>
          <a:srcRect l="2148" t="27344" r="67969" b="31770"/>
          <a:stretch>
            <a:fillRect/>
          </a:stretch>
        </p:blipFill>
        <p:spPr bwMode="auto">
          <a:xfrm>
            <a:off x="3143229" y="2267222"/>
            <a:ext cx="2062956" cy="1826747"/>
          </a:xfrm>
          <a:prstGeom prst="rect">
            <a:avLst/>
          </a:prstGeom>
          <a:noFill/>
          <a:ln>
            <a:noFill/>
          </a:ln>
          <a:effectLst/>
          <a:extLst>
            <a:ext uri="{909E8E84-426E-40DD-AFC4-6F175D3DCCD1}">
              <a14:hiddenFill xmlns:a14="http://schemas.microsoft.com/office/drawing/2010/main">
                <a:gradFill rotWithShape="0">
                  <a:gsLst>
                    <a:gs pos="0">
                      <a:srgbClr val="FFCC99"/>
                    </a:gs>
                    <a:gs pos="100000">
                      <a:srgbClr val="FFCC99">
                        <a:gamma/>
                        <a:tint val="0"/>
                        <a:invGamma/>
                      </a:srgbClr>
                    </a:gs>
                  </a:gsLst>
                  <a:lin ang="18900000" scaled="1"/>
                </a:gra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dist="107763" dir="2700000" algn="ctr" rotWithShape="0">
                    <a:srgbClr val="FFFFFF">
                      <a:alpha val="50000"/>
                    </a:srgbClr>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307" y="704853"/>
            <a:ext cx="18288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111" y="4247635"/>
            <a:ext cx="2305192" cy="233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Espace réservé du pied de page 1"/>
          <p:cNvSpPr>
            <a:spLocks noGrp="1"/>
          </p:cNvSpPr>
          <p:nvPr>
            <p:ph type="ftr" sz="quarter" idx="11"/>
          </p:nvPr>
        </p:nvSpPr>
        <p:spPr/>
        <p:txBody>
          <a:bodyPr/>
          <a:lstStyle/>
          <a:p>
            <a:r>
              <a:rPr lang="fr-FR" smtClean="0"/>
              <a:t>Joel Duflot 2022</a:t>
            </a:r>
            <a:endParaRPr lang="fr-FR" dirty="0"/>
          </a:p>
        </p:txBody>
      </p:sp>
      <p:cxnSp>
        <p:nvCxnSpPr>
          <p:cNvPr id="4" name="Connecteur droit 3"/>
          <p:cNvCxnSpPr/>
          <p:nvPr/>
        </p:nvCxnSpPr>
        <p:spPr>
          <a:xfrm>
            <a:off x="3431705" y="2492896"/>
            <a:ext cx="18955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431705" y="4005064"/>
            <a:ext cx="18955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260308" y="2132856"/>
            <a:ext cx="18955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192290" y="980728"/>
            <a:ext cx="189559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893950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6"/>
          <p:cNvSpPr txBox="1">
            <a:spLocks noChangeArrowheads="1"/>
          </p:cNvSpPr>
          <p:nvPr/>
        </p:nvSpPr>
        <p:spPr bwMode="auto">
          <a:xfrm>
            <a:off x="7775324" y="105947"/>
            <a:ext cx="27120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fr-FR" sz="2400" b="1" dirty="0">
                <a:solidFill>
                  <a:srgbClr val="FF0000"/>
                </a:solidFill>
              </a:rPr>
              <a:t>Etape 2 Calculs</a:t>
            </a:r>
          </a:p>
        </p:txBody>
      </p:sp>
      <p:sp>
        <p:nvSpPr>
          <p:cNvPr id="51204" name="Text Box 8"/>
          <p:cNvSpPr txBox="1">
            <a:spLocks noChangeArrowheads="1"/>
          </p:cNvSpPr>
          <p:nvPr/>
        </p:nvSpPr>
        <p:spPr bwMode="auto">
          <a:xfrm>
            <a:off x="6851576" y="699065"/>
            <a:ext cx="3816424"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l" eaLnBrk="1" hangingPunct="1">
              <a:spcBef>
                <a:spcPct val="50000"/>
              </a:spcBef>
            </a:pPr>
            <a:r>
              <a:rPr lang="fr-FR" sz="1800" i="1" dirty="0"/>
              <a:t>3 On compare l’’IT (TS-TI) à la population</a:t>
            </a:r>
          </a:p>
          <a:p>
            <a:pPr algn="l" eaLnBrk="1" hangingPunct="1">
              <a:spcBef>
                <a:spcPct val="50000"/>
              </a:spcBef>
            </a:pPr>
            <a:r>
              <a:rPr lang="fr-FR" sz="1800" i="1" dirty="0"/>
              <a:t>6</a:t>
            </a:r>
            <a:r>
              <a:rPr lang="fr-FR" sz="1800" i="1" dirty="0">
                <a:latin typeface="Century Gothic" panose="020B0502020202020204" pitchFamily="34" charset="0"/>
              </a:rPr>
              <a:t></a:t>
            </a:r>
            <a:r>
              <a:rPr lang="fr-FR" sz="1800" i="1" dirty="0"/>
              <a:t>= dispersion de la population</a:t>
            </a:r>
          </a:p>
          <a:p>
            <a:pPr algn="l" eaLnBrk="1" hangingPunct="1">
              <a:spcBef>
                <a:spcPct val="50000"/>
              </a:spcBef>
            </a:pPr>
            <a:r>
              <a:rPr lang="fr-FR" sz="1800" i="1" dirty="0"/>
              <a:t>3</a:t>
            </a:r>
            <a:r>
              <a:rPr lang="fr-FR" sz="1800" i="1" dirty="0">
                <a:latin typeface="Century Gothic" panose="020B0502020202020204" pitchFamily="34" charset="0"/>
              </a:rPr>
              <a:t></a:t>
            </a:r>
            <a:r>
              <a:rPr lang="fr-FR" sz="1800" i="1" dirty="0"/>
              <a:t> = demi dispersion</a:t>
            </a:r>
          </a:p>
          <a:p>
            <a:pPr algn="l" eaLnBrk="1" hangingPunct="1">
              <a:spcBef>
                <a:spcPct val="50000"/>
              </a:spcBef>
            </a:pPr>
            <a:endParaRPr lang="fr-FR" sz="1800" i="1" dirty="0"/>
          </a:p>
          <a:p>
            <a:pPr algn="l" eaLnBrk="1" hangingPunct="1">
              <a:spcBef>
                <a:spcPct val="50000"/>
              </a:spcBef>
            </a:pPr>
            <a:r>
              <a:rPr lang="fr-FR" sz="1800" i="1" dirty="0"/>
              <a:t>* Dispersion acceptable si  6sigma plus petit que l’IT. Sinon « ça ne rentre pas »</a:t>
            </a:r>
          </a:p>
          <a:p>
            <a:pPr algn="l" eaLnBrk="1" hangingPunct="1">
              <a:spcBef>
                <a:spcPct val="50000"/>
              </a:spcBef>
            </a:pPr>
            <a:r>
              <a:rPr lang="fr-FR" sz="1800" i="1" dirty="0"/>
              <a:t>CAP &gt;1,33  (IT/6</a:t>
            </a:r>
            <a:r>
              <a:rPr lang="fr-FR" sz="1800" i="1" dirty="0">
                <a:latin typeface="Century Gothic" panose="020B0502020202020204" pitchFamily="34" charset="0"/>
              </a:rPr>
              <a:t></a:t>
            </a:r>
            <a:r>
              <a:rPr lang="fr-FR" sz="1800" i="1" dirty="0"/>
              <a:t>)</a:t>
            </a:r>
          </a:p>
          <a:p>
            <a:pPr algn="l" eaLnBrk="1" hangingPunct="1">
              <a:spcBef>
                <a:spcPct val="50000"/>
              </a:spcBef>
            </a:pPr>
            <a:endParaRPr lang="fr-FR" sz="1800" i="1" dirty="0"/>
          </a:p>
          <a:p>
            <a:pPr algn="l" eaLnBrk="1" hangingPunct="1">
              <a:spcBef>
                <a:spcPct val="50000"/>
              </a:spcBef>
            </a:pPr>
            <a:r>
              <a:rPr lang="fr-FR" sz="1800" i="1" dirty="0"/>
              <a:t>* Population suffisamment centrée dans l’IT: sinon « ça déborde d’un coté »</a:t>
            </a:r>
          </a:p>
          <a:p>
            <a:pPr algn="l" eaLnBrk="1" hangingPunct="1">
              <a:spcBef>
                <a:spcPct val="50000"/>
              </a:spcBef>
            </a:pPr>
            <a:r>
              <a:rPr lang="fr-FR" sz="1800" i="1" dirty="0"/>
              <a:t>CPK &gt;1,1  (dist mini /3</a:t>
            </a:r>
            <a:r>
              <a:rPr lang="fr-FR" sz="1800" i="1" dirty="0">
                <a:latin typeface="Century Gothic" panose="020B0502020202020204" pitchFamily="34" charset="0"/>
              </a:rPr>
              <a:t></a:t>
            </a:r>
            <a:r>
              <a:rPr lang="fr-FR" sz="1800" i="1" dirty="0"/>
              <a:t>)</a:t>
            </a:r>
          </a:p>
          <a:p>
            <a:pPr algn="l" eaLnBrk="1" hangingPunct="1">
              <a:spcBef>
                <a:spcPct val="50000"/>
              </a:spcBef>
            </a:pPr>
            <a:endParaRPr lang="fr-FR" sz="1400" i="1" dirty="0"/>
          </a:p>
        </p:txBody>
      </p:sp>
      <p:sp>
        <p:nvSpPr>
          <p:cNvPr id="51216" name="Text Box 34"/>
          <p:cNvSpPr txBox="1">
            <a:spLocks noChangeArrowheads="1"/>
          </p:cNvSpPr>
          <p:nvPr/>
        </p:nvSpPr>
        <p:spPr bwMode="auto">
          <a:xfrm>
            <a:off x="5267175" y="5444486"/>
            <a:ext cx="93518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fr-FR" sz="1200" b="1" dirty="0"/>
              <a:t>Dist mini</a:t>
            </a:r>
            <a:endParaRPr lang="el-GR" sz="1200" dirty="0">
              <a:cs typeface="Arial"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9" y="836712"/>
            <a:ext cx="2293789" cy="142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7" y="2492896"/>
            <a:ext cx="1806385" cy="183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172" y="2636912"/>
            <a:ext cx="2293789" cy="142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808" y="357163"/>
            <a:ext cx="2305192" cy="233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5491" y="4653136"/>
            <a:ext cx="2293789" cy="142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1189" y="4797152"/>
            <a:ext cx="1382023" cy="14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avec flèche 2"/>
          <p:cNvCxnSpPr/>
          <p:nvPr/>
        </p:nvCxnSpPr>
        <p:spPr>
          <a:xfrm>
            <a:off x="5040645" y="5373216"/>
            <a:ext cx="69256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1580862" y="6259064"/>
            <a:ext cx="8928992" cy="369332"/>
          </a:xfrm>
          <a:prstGeom prst="rect">
            <a:avLst/>
          </a:prstGeom>
          <a:solidFill>
            <a:srgbClr val="FFC000"/>
          </a:solidFill>
          <a:ln w="28575">
            <a:solidFill>
              <a:srgbClr val="FF0000"/>
            </a:solidFill>
            <a:prstDash val="lgDashDotDot"/>
          </a:ln>
        </p:spPr>
        <p:txBody>
          <a:bodyPr wrap="square" rtlCol="0">
            <a:spAutoFit/>
          </a:bodyPr>
          <a:lstStyle/>
          <a:p>
            <a:pPr marL="68580"/>
            <a:r>
              <a:rPr lang="fr-FR" b="1" dirty="0"/>
              <a:t>Process capable si CAP &gt;1,33  et CPK &gt;1,1    (0,5 %o défauts)</a:t>
            </a:r>
          </a:p>
        </p:txBody>
      </p:sp>
      <p:cxnSp>
        <p:nvCxnSpPr>
          <p:cNvPr id="5" name="Connecteur droit avec flèche 4"/>
          <p:cNvCxnSpPr/>
          <p:nvPr/>
        </p:nvCxnSpPr>
        <p:spPr>
          <a:xfrm>
            <a:off x="5447929" y="1988840"/>
            <a:ext cx="1154151"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avec flèche 7"/>
          <p:cNvCxnSpPr>
            <a:stCxn id="34" idx="1"/>
            <a:endCxn id="34" idx="3"/>
          </p:cNvCxnSpPr>
          <p:nvPr/>
        </p:nvCxnSpPr>
        <p:spPr>
          <a:xfrm>
            <a:off x="4367808" y="1525909"/>
            <a:ext cx="2305192"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4" name="Espace réservé du pied de page 3"/>
          <p:cNvSpPr>
            <a:spLocks noGrp="1"/>
          </p:cNvSpPr>
          <p:nvPr>
            <p:ph type="ftr" sz="quarter" idx="11"/>
          </p:nvPr>
        </p:nvSpPr>
        <p:spPr/>
        <p:txBody>
          <a:bodyPr/>
          <a:lstStyle/>
          <a:p>
            <a:r>
              <a:rPr lang="fr-FR" smtClean="0"/>
              <a:t>Joel Duflot 2022</a:t>
            </a:r>
            <a:endParaRPr lang="fr-FR" dirty="0"/>
          </a:p>
        </p:txBody>
      </p:sp>
      <p:sp>
        <p:nvSpPr>
          <p:cNvPr id="17" name="Text Box 6"/>
          <p:cNvSpPr txBox="1">
            <a:spLocks noChangeArrowheads="1"/>
          </p:cNvSpPr>
          <p:nvPr/>
        </p:nvSpPr>
        <p:spPr bwMode="auto">
          <a:xfrm>
            <a:off x="1847528" y="105946"/>
            <a:ext cx="5279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fr-FR" sz="2400" b="1" dirty="0"/>
              <a:t>Processus Standard « Capabilité » </a:t>
            </a: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004307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6"/>
          <p:cNvSpPr txBox="1">
            <a:spLocks noChangeArrowheads="1"/>
          </p:cNvSpPr>
          <p:nvPr/>
        </p:nvSpPr>
        <p:spPr bwMode="auto">
          <a:xfrm>
            <a:off x="1847528" y="105946"/>
            <a:ext cx="7056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fr-FR" sz="2400" b="1" dirty="0"/>
              <a:t>Résumé : Processus Standard « Capabilité » </a:t>
            </a:r>
          </a:p>
        </p:txBody>
      </p:sp>
      <p:sp>
        <p:nvSpPr>
          <p:cNvPr id="51204" name="Text Box 8"/>
          <p:cNvSpPr txBox="1">
            <a:spLocks noChangeArrowheads="1"/>
          </p:cNvSpPr>
          <p:nvPr/>
        </p:nvSpPr>
        <p:spPr bwMode="auto">
          <a:xfrm>
            <a:off x="4286914" y="761682"/>
            <a:ext cx="6129567"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l" eaLnBrk="1" hangingPunct="1">
              <a:spcBef>
                <a:spcPct val="50000"/>
              </a:spcBef>
            </a:pPr>
            <a:r>
              <a:rPr lang="fr-FR" b="1" i="1" dirty="0">
                <a:solidFill>
                  <a:srgbClr val="FF0000"/>
                </a:solidFill>
              </a:rPr>
              <a:t>Etape 3 Comment améliorer</a:t>
            </a:r>
          </a:p>
          <a:p>
            <a:r>
              <a:rPr lang="fr-FR" i="1" dirty="0"/>
              <a:t> </a:t>
            </a:r>
            <a:r>
              <a:rPr lang="fr-FR" dirty="0"/>
              <a:t>1 Eliminer les fortes perturbations qui rendent le film de mesures erratique avec de fort risque de mauvaise surprise : Analyse 5PQ de rigueur</a:t>
            </a:r>
          </a:p>
          <a:p>
            <a:r>
              <a:rPr lang="fr-FR" dirty="0"/>
              <a:t> </a:t>
            </a:r>
          </a:p>
          <a:p>
            <a:r>
              <a:rPr lang="fr-FR" dirty="0"/>
              <a:t>2 Replacer la population au centre de l’intervalle de tolérance. Si cela est suffisant c’est la voie la plus facile, un simple réglage peut suffire.</a:t>
            </a:r>
          </a:p>
          <a:p>
            <a:r>
              <a:rPr lang="fr-FR" dirty="0"/>
              <a:t> </a:t>
            </a:r>
          </a:p>
          <a:p>
            <a:r>
              <a:rPr lang="fr-FR" dirty="0"/>
              <a:t>3 Réduire la dispersion. C’est souvent beaucoup plus difficile, de multiples facteurs sont à l’œuvre, une analyse 6sigma apportera une réponse, c’est une démarche lourde et complexe.</a:t>
            </a:r>
          </a:p>
          <a:p>
            <a:r>
              <a:rPr lang="fr-FR" dirty="0"/>
              <a:t> </a:t>
            </a:r>
          </a:p>
          <a:p>
            <a:r>
              <a:rPr lang="fr-FR" dirty="0"/>
              <a:t>4 Jugé non politiquement correct, mais très simple si la fonction client n’est pas impactée par la manip : agrandir l’intervalle de tolérance, mathématiquement imparable mais à n’utiliser qu’après vérification sérieuse de l’impact</a:t>
            </a:r>
            <a:endParaRPr lang="fr-FR" sz="1600" i="1" dirty="0"/>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pic>
        <p:nvPicPr>
          <p:cNvPr id="15" name="Picture 4">
            <a:extLst>
              <a:ext uri="{FF2B5EF4-FFF2-40B4-BE49-F238E27FC236}">
                <a16:creationId xmlns="" xmlns:a16="http://schemas.microsoft.com/office/drawing/2014/main" id="{67065C5C-6686-400C-BE8B-2328681B7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5" y="1700808"/>
            <a:ext cx="2293789" cy="142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 xmlns:a16="http://schemas.microsoft.com/office/drawing/2014/main" id="{2213FFA8-1894-4D56-BFC1-614B93501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721" y="1091508"/>
            <a:ext cx="2305192" cy="233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39035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101" name="Rectangle 5"/>
          <p:cNvSpPr>
            <a:spLocks noGrp="1" noChangeArrowheads="1"/>
          </p:cNvSpPr>
          <p:nvPr>
            <p:ph type="title"/>
          </p:nvPr>
        </p:nvSpPr>
        <p:spPr>
          <a:xfrm>
            <a:off x="2135189" y="47625"/>
            <a:ext cx="8283575" cy="1220788"/>
          </a:xfrm>
          <a:noFill/>
          <a:ln/>
        </p:spPr>
        <p:txBody>
          <a:bodyPr vert="horz" lIns="91328" tIns="45664" rIns="91328" bIns="45664" rtlCol="0" anchor="t">
            <a:normAutofit/>
          </a:bodyPr>
          <a:lstStyle/>
          <a:p>
            <a:r>
              <a:rPr lang="fr-FR" sz="2800" dirty="0"/>
              <a:t> Capabilité : Illustration de l’évolution d’un processus à l’abandon</a:t>
            </a:r>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pic>
        <p:nvPicPr>
          <p:cNvPr id="772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338" y="1265241"/>
            <a:ext cx="856932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72106" name="Text Box 10"/>
          <p:cNvSpPr txBox="1">
            <a:spLocks noChangeArrowheads="1"/>
          </p:cNvSpPr>
          <p:nvPr/>
        </p:nvSpPr>
        <p:spPr bwMode="auto">
          <a:xfrm>
            <a:off x="3314562" y="4659276"/>
            <a:ext cx="1295400" cy="37151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000" tIns="46800" rIns="90000" bIns="46800">
            <a:spAutoFit/>
          </a:bodyPr>
          <a:lstStyle>
            <a:lvl1pPr defTabSz="838200">
              <a:defRPr>
                <a:solidFill>
                  <a:schemeClr val="tx1"/>
                </a:solidFill>
                <a:latin typeface="Arial" charset="0"/>
              </a:defRPr>
            </a:lvl1pPr>
            <a:lvl2pPr defTabSz="838200">
              <a:defRPr>
                <a:solidFill>
                  <a:schemeClr val="tx1"/>
                </a:solidFill>
                <a:latin typeface="Arial" charset="0"/>
              </a:defRPr>
            </a:lvl2pPr>
            <a:lvl3pPr defTabSz="838200">
              <a:defRPr>
                <a:solidFill>
                  <a:schemeClr val="tx1"/>
                </a:solidFill>
                <a:latin typeface="Arial" charset="0"/>
              </a:defRPr>
            </a:lvl3pPr>
            <a:lvl4pPr defTabSz="838200">
              <a:defRPr>
                <a:solidFill>
                  <a:schemeClr val="tx1"/>
                </a:solidFill>
                <a:latin typeface="Arial" charset="0"/>
              </a:defRPr>
            </a:lvl4pPr>
            <a:lvl5pPr defTabSz="838200">
              <a:defRPr>
                <a:solidFill>
                  <a:schemeClr val="tx1"/>
                </a:solidFill>
                <a:latin typeface="Arial" charset="0"/>
              </a:defRPr>
            </a:lvl5pPr>
            <a:lvl6pPr defTabSz="838200" fontAlgn="base">
              <a:spcBef>
                <a:spcPct val="0"/>
              </a:spcBef>
              <a:spcAft>
                <a:spcPct val="0"/>
              </a:spcAft>
              <a:defRPr>
                <a:solidFill>
                  <a:schemeClr val="tx1"/>
                </a:solidFill>
                <a:latin typeface="Arial" charset="0"/>
              </a:defRPr>
            </a:lvl6pPr>
            <a:lvl7pPr defTabSz="838200" fontAlgn="base">
              <a:spcBef>
                <a:spcPct val="0"/>
              </a:spcBef>
              <a:spcAft>
                <a:spcPct val="0"/>
              </a:spcAft>
              <a:defRPr>
                <a:solidFill>
                  <a:schemeClr val="tx1"/>
                </a:solidFill>
                <a:latin typeface="Arial" charset="0"/>
              </a:defRPr>
            </a:lvl7pPr>
            <a:lvl8pPr defTabSz="838200" fontAlgn="base">
              <a:spcBef>
                <a:spcPct val="0"/>
              </a:spcBef>
              <a:spcAft>
                <a:spcPct val="0"/>
              </a:spcAft>
              <a:defRPr>
                <a:solidFill>
                  <a:schemeClr val="tx1"/>
                </a:solidFill>
                <a:latin typeface="Arial" charset="0"/>
              </a:defRPr>
            </a:lvl8pPr>
            <a:lvl9pPr defTabSz="838200" fontAlgn="base">
              <a:spcBef>
                <a:spcPct val="0"/>
              </a:spcBef>
              <a:spcAft>
                <a:spcPct val="0"/>
              </a:spcAft>
              <a:defRPr>
                <a:solidFill>
                  <a:schemeClr val="tx1"/>
                </a:solidFill>
                <a:latin typeface="Arial" charset="0"/>
              </a:defRPr>
            </a:lvl9pPr>
          </a:lstStyle>
          <a:p>
            <a:pPr eaLnBrk="0" hangingPunct="0"/>
            <a:r>
              <a:rPr lang="fr-FR" sz="900" b="1" dirty="0">
                <a:solidFill>
                  <a:srgbClr val="003399"/>
                </a:solidFill>
              </a:rPr>
              <a:t>DEBUT d’INSTABILITE</a:t>
            </a:r>
            <a:endParaRPr lang="fr-FR" sz="800" b="1" dirty="0">
              <a:solidFill>
                <a:srgbClr val="003399"/>
              </a:solidFill>
            </a:endParaRPr>
          </a:p>
        </p:txBody>
      </p:sp>
      <p:sp>
        <p:nvSpPr>
          <p:cNvPr id="772104" name="Text Box 8"/>
          <p:cNvSpPr txBox="1">
            <a:spLocks noChangeArrowheads="1"/>
          </p:cNvSpPr>
          <p:nvPr/>
        </p:nvSpPr>
        <p:spPr bwMode="auto">
          <a:xfrm>
            <a:off x="4241800" y="2208214"/>
            <a:ext cx="1387216" cy="817789"/>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spAutoFit/>
          </a:bodyPr>
          <a:lstStyle>
            <a:lvl1pPr defTabSz="838200">
              <a:defRPr>
                <a:solidFill>
                  <a:schemeClr val="tx1"/>
                </a:solidFill>
                <a:latin typeface="Arial" charset="0"/>
              </a:defRPr>
            </a:lvl1pPr>
            <a:lvl2pPr defTabSz="838200">
              <a:defRPr>
                <a:solidFill>
                  <a:schemeClr val="tx1"/>
                </a:solidFill>
                <a:latin typeface="Arial" charset="0"/>
              </a:defRPr>
            </a:lvl2pPr>
            <a:lvl3pPr defTabSz="838200">
              <a:defRPr>
                <a:solidFill>
                  <a:schemeClr val="tx1"/>
                </a:solidFill>
                <a:latin typeface="Arial" charset="0"/>
              </a:defRPr>
            </a:lvl3pPr>
            <a:lvl4pPr defTabSz="838200">
              <a:defRPr>
                <a:solidFill>
                  <a:schemeClr val="tx1"/>
                </a:solidFill>
                <a:latin typeface="Arial" charset="0"/>
              </a:defRPr>
            </a:lvl4pPr>
            <a:lvl5pPr defTabSz="838200">
              <a:defRPr>
                <a:solidFill>
                  <a:schemeClr val="tx1"/>
                </a:solidFill>
                <a:latin typeface="Arial" charset="0"/>
              </a:defRPr>
            </a:lvl5pPr>
            <a:lvl6pPr defTabSz="838200" fontAlgn="base">
              <a:spcBef>
                <a:spcPct val="0"/>
              </a:spcBef>
              <a:spcAft>
                <a:spcPct val="0"/>
              </a:spcAft>
              <a:defRPr>
                <a:solidFill>
                  <a:schemeClr val="tx1"/>
                </a:solidFill>
                <a:latin typeface="Arial" charset="0"/>
              </a:defRPr>
            </a:lvl6pPr>
            <a:lvl7pPr defTabSz="838200" fontAlgn="base">
              <a:spcBef>
                <a:spcPct val="0"/>
              </a:spcBef>
              <a:spcAft>
                <a:spcPct val="0"/>
              </a:spcAft>
              <a:defRPr>
                <a:solidFill>
                  <a:schemeClr val="tx1"/>
                </a:solidFill>
                <a:latin typeface="Arial" charset="0"/>
              </a:defRPr>
            </a:lvl7pPr>
            <a:lvl8pPr defTabSz="838200" fontAlgn="base">
              <a:spcBef>
                <a:spcPct val="0"/>
              </a:spcBef>
              <a:spcAft>
                <a:spcPct val="0"/>
              </a:spcAft>
              <a:defRPr>
                <a:solidFill>
                  <a:schemeClr val="tx1"/>
                </a:solidFill>
                <a:latin typeface="Arial" charset="0"/>
              </a:defRPr>
            </a:lvl8pPr>
            <a:lvl9pPr defTabSz="838200" fontAlgn="base">
              <a:spcBef>
                <a:spcPct val="0"/>
              </a:spcBef>
              <a:spcAft>
                <a:spcPct val="0"/>
              </a:spcAft>
              <a:defRPr>
                <a:solidFill>
                  <a:schemeClr val="tx1"/>
                </a:solidFill>
                <a:latin typeface="Arial" charset="0"/>
              </a:defRPr>
            </a:lvl9pPr>
          </a:lstStyle>
          <a:p>
            <a:pPr eaLnBrk="0" hangingPunct="0"/>
            <a:r>
              <a:rPr lang="fr-FR" sz="900" b="1" dirty="0">
                <a:solidFill>
                  <a:srgbClr val="270096"/>
                </a:solidFill>
              </a:rPr>
              <a:t>PROCEDE STABLE</a:t>
            </a:r>
          </a:p>
          <a:p>
            <a:pPr eaLnBrk="0" hangingPunct="0"/>
            <a:r>
              <a:rPr lang="fr-FR" sz="900" b="1" dirty="0">
                <a:solidFill>
                  <a:srgbClr val="270096"/>
                </a:solidFill>
              </a:rPr>
              <a:t>100% DE PRODUITS</a:t>
            </a:r>
          </a:p>
          <a:p>
            <a:pPr eaLnBrk="0" hangingPunct="0"/>
            <a:r>
              <a:rPr lang="fr-FR" sz="900" b="1" dirty="0">
                <a:solidFill>
                  <a:srgbClr val="270096"/>
                </a:solidFill>
              </a:rPr>
              <a:t>CONFORMES</a:t>
            </a:r>
          </a:p>
          <a:p>
            <a:pPr eaLnBrk="0" hangingPunct="0"/>
            <a:r>
              <a:rPr lang="fr-FR" sz="900" b="1" dirty="0">
                <a:solidFill>
                  <a:srgbClr val="270096"/>
                </a:solidFill>
              </a:rPr>
              <a:t>(BON CAP, BON CPK)</a:t>
            </a:r>
          </a:p>
          <a:p>
            <a:pPr eaLnBrk="0" hangingPunct="0"/>
            <a:r>
              <a:rPr lang="fr-FR" sz="1100" b="1" dirty="0">
                <a:solidFill>
                  <a:schemeClr val="hlink"/>
                </a:solidFill>
              </a:rPr>
              <a:t>LE CAS IDEAL</a:t>
            </a:r>
          </a:p>
        </p:txBody>
      </p:sp>
      <p:sp>
        <p:nvSpPr>
          <p:cNvPr id="772105" name="Text Box 9"/>
          <p:cNvSpPr txBox="1">
            <a:spLocks noChangeArrowheads="1"/>
          </p:cNvSpPr>
          <p:nvPr/>
        </p:nvSpPr>
        <p:spPr bwMode="auto">
          <a:xfrm>
            <a:off x="8326438" y="2120900"/>
            <a:ext cx="1335920" cy="6485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spAutoFit/>
          </a:bodyPr>
          <a:lstStyle>
            <a:lvl1pPr defTabSz="838200">
              <a:defRPr>
                <a:solidFill>
                  <a:schemeClr val="tx1"/>
                </a:solidFill>
                <a:latin typeface="Arial" charset="0"/>
              </a:defRPr>
            </a:lvl1pPr>
            <a:lvl2pPr defTabSz="838200">
              <a:defRPr>
                <a:solidFill>
                  <a:schemeClr val="tx1"/>
                </a:solidFill>
                <a:latin typeface="Arial" charset="0"/>
              </a:defRPr>
            </a:lvl2pPr>
            <a:lvl3pPr defTabSz="838200">
              <a:defRPr>
                <a:solidFill>
                  <a:schemeClr val="tx1"/>
                </a:solidFill>
                <a:latin typeface="Arial" charset="0"/>
              </a:defRPr>
            </a:lvl3pPr>
            <a:lvl4pPr defTabSz="838200">
              <a:defRPr>
                <a:solidFill>
                  <a:schemeClr val="tx1"/>
                </a:solidFill>
                <a:latin typeface="Arial" charset="0"/>
              </a:defRPr>
            </a:lvl4pPr>
            <a:lvl5pPr defTabSz="838200">
              <a:defRPr>
                <a:solidFill>
                  <a:schemeClr val="tx1"/>
                </a:solidFill>
                <a:latin typeface="Arial" charset="0"/>
              </a:defRPr>
            </a:lvl5pPr>
            <a:lvl6pPr defTabSz="838200" fontAlgn="base">
              <a:spcBef>
                <a:spcPct val="0"/>
              </a:spcBef>
              <a:spcAft>
                <a:spcPct val="0"/>
              </a:spcAft>
              <a:defRPr>
                <a:solidFill>
                  <a:schemeClr val="tx1"/>
                </a:solidFill>
                <a:latin typeface="Arial" charset="0"/>
              </a:defRPr>
            </a:lvl6pPr>
            <a:lvl7pPr defTabSz="838200" fontAlgn="base">
              <a:spcBef>
                <a:spcPct val="0"/>
              </a:spcBef>
              <a:spcAft>
                <a:spcPct val="0"/>
              </a:spcAft>
              <a:defRPr>
                <a:solidFill>
                  <a:schemeClr val="tx1"/>
                </a:solidFill>
                <a:latin typeface="Arial" charset="0"/>
              </a:defRPr>
            </a:lvl7pPr>
            <a:lvl8pPr defTabSz="838200" fontAlgn="base">
              <a:spcBef>
                <a:spcPct val="0"/>
              </a:spcBef>
              <a:spcAft>
                <a:spcPct val="0"/>
              </a:spcAft>
              <a:defRPr>
                <a:solidFill>
                  <a:schemeClr val="tx1"/>
                </a:solidFill>
                <a:latin typeface="Arial" charset="0"/>
              </a:defRPr>
            </a:lvl8pPr>
            <a:lvl9pPr defTabSz="838200" fontAlgn="base">
              <a:spcBef>
                <a:spcPct val="0"/>
              </a:spcBef>
              <a:spcAft>
                <a:spcPct val="0"/>
              </a:spcAft>
              <a:defRPr>
                <a:solidFill>
                  <a:schemeClr val="tx1"/>
                </a:solidFill>
                <a:latin typeface="Arial" charset="0"/>
              </a:defRPr>
            </a:lvl9pPr>
          </a:lstStyle>
          <a:p>
            <a:pPr eaLnBrk="0" hangingPunct="0"/>
            <a:r>
              <a:rPr lang="fr-FR" sz="900" b="1" dirty="0">
                <a:solidFill>
                  <a:srgbClr val="003399"/>
                </a:solidFill>
              </a:rPr>
              <a:t>PROCEDE STABLE</a:t>
            </a:r>
          </a:p>
          <a:p>
            <a:pPr eaLnBrk="0" hangingPunct="0"/>
            <a:r>
              <a:rPr lang="fr-FR" sz="900" b="1" dirty="0">
                <a:solidFill>
                  <a:srgbClr val="003399"/>
                </a:solidFill>
              </a:rPr>
              <a:t>DES PRODUITS NON</a:t>
            </a:r>
          </a:p>
          <a:p>
            <a:pPr eaLnBrk="0" hangingPunct="0"/>
            <a:r>
              <a:rPr lang="fr-FR" sz="900" b="1" dirty="0">
                <a:solidFill>
                  <a:srgbClr val="003399"/>
                </a:solidFill>
              </a:rPr>
              <a:t>CONFORMES</a:t>
            </a:r>
          </a:p>
          <a:p>
            <a:pPr eaLnBrk="0" hangingPunct="0"/>
            <a:r>
              <a:rPr lang="fr-FR" sz="900" b="1" dirty="0">
                <a:solidFill>
                  <a:srgbClr val="003399"/>
                </a:solidFill>
              </a:rPr>
              <a:t>(MAUVAIS CAP)</a:t>
            </a:r>
          </a:p>
        </p:txBody>
      </p:sp>
      <p:sp>
        <p:nvSpPr>
          <p:cNvPr id="772107" name="Text Box 11"/>
          <p:cNvSpPr txBox="1">
            <a:spLocks noChangeArrowheads="1"/>
          </p:cNvSpPr>
          <p:nvPr/>
        </p:nvSpPr>
        <p:spPr bwMode="auto">
          <a:xfrm>
            <a:off x="6024564" y="4508500"/>
            <a:ext cx="1662933" cy="6485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000" tIns="46800" rIns="90000" bIns="46800">
            <a:spAutoFit/>
          </a:bodyPr>
          <a:lstStyle>
            <a:lvl1pPr defTabSz="838200">
              <a:defRPr>
                <a:solidFill>
                  <a:schemeClr val="tx1"/>
                </a:solidFill>
                <a:latin typeface="Arial" charset="0"/>
              </a:defRPr>
            </a:lvl1pPr>
            <a:lvl2pPr defTabSz="838200">
              <a:defRPr>
                <a:solidFill>
                  <a:schemeClr val="tx1"/>
                </a:solidFill>
                <a:latin typeface="Arial" charset="0"/>
              </a:defRPr>
            </a:lvl2pPr>
            <a:lvl3pPr defTabSz="838200">
              <a:defRPr>
                <a:solidFill>
                  <a:schemeClr val="tx1"/>
                </a:solidFill>
                <a:latin typeface="Arial" charset="0"/>
              </a:defRPr>
            </a:lvl3pPr>
            <a:lvl4pPr defTabSz="838200">
              <a:defRPr>
                <a:solidFill>
                  <a:schemeClr val="tx1"/>
                </a:solidFill>
                <a:latin typeface="Arial" charset="0"/>
              </a:defRPr>
            </a:lvl4pPr>
            <a:lvl5pPr defTabSz="838200">
              <a:defRPr>
                <a:solidFill>
                  <a:schemeClr val="tx1"/>
                </a:solidFill>
                <a:latin typeface="Arial" charset="0"/>
              </a:defRPr>
            </a:lvl5pPr>
            <a:lvl6pPr defTabSz="838200" fontAlgn="base">
              <a:spcBef>
                <a:spcPct val="0"/>
              </a:spcBef>
              <a:spcAft>
                <a:spcPct val="0"/>
              </a:spcAft>
              <a:defRPr>
                <a:solidFill>
                  <a:schemeClr val="tx1"/>
                </a:solidFill>
                <a:latin typeface="Arial" charset="0"/>
              </a:defRPr>
            </a:lvl6pPr>
            <a:lvl7pPr defTabSz="838200" fontAlgn="base">
              <a:spcBef>
                <a:spcPct val="0"/>
              </a:spcBef>
              <a:spcAft>
                <a:spcPct val="0"/>
              </a:spcAft>
              <a:defRPr>
                <a:solidFill>
                  <a:schemeClr val="tx1"/>
                </a:solidFill>
                <a:latin typeface="Arial" charset="0"/>
              </a:defRPr>
            </a:lvl7pPr>
            <a:lvl8pPr defTabSz="838200" fontAlgn="base">
              <a:spcBef>
                <a:spcPct val="0"/>
              </a:spcBef>
              <a:spcAft>
                <a:spcPct val="0"/>
              </a:spcAft>
              <a:defRPr>
                <a:solidFill>
                  <a:schemeClr val="tx1"/>
                </a:solidFill>
                <a:latin typeface="Arial" charset="0"/>
              </a:defRPr>
            </a:lvl8pPr>
            <a:lvl9pPr defTabSz="838200" fontAlgn="base">
              <a:spcBef>
                <a:spcPct val="0"/>
              </a:spcBef>
              <a:spcAft>
                <a:spcPct val="0"/>
              </a:spcAft>
              <a:defRPr>
                <a:solidFill>
                  <a:schemeClr val="tx1"/>
                </a:solidFill>
                <a:latin typeface="Arial" charset="0"/>
              </a:defRPr>
            </a:lvl9pPr>
          </a:lstStyle>
          <a:p>
            <a:pPr eaLnBrk="0" hangingPunct="0"/>
            <a:r>
              <a:rPr lang="fr-FR" sz="900" b="1" dirty="0">
                <a:solidFill>
                  <a:srgbClr val="003399"/>
                </a:solidFill>
              </a:rPr>
              <a:t>PROCEDE INSTABLE</a:t>
            </a:r>
          </a:p>
          <a:p>
            <a:pPr eaLnBrk="0" hangingPunct="0"/>
            <a:r>
              <a:rPr lang="fr-FR" sz="900" b="1" dirty="0">
                <a:solidFill>
                  <a:srgbClr val="003399"/>
                </a:solidFill>
              </a:rPr>
              <a:t>DES PRODUITS NON</a:t>
            </a:r>
          </a:p>
          <a:p>
            <a:pPr eaLnBrk="0" hangingPunct="0"/>
            <a:r>
              <a:rPr lang="fr-FR" sz="900" b="1" dirty="0">
                <a:solidFill>
                  <a:srgbClr val="003399"/>
                </a:solidFill>
              </a:rPr>
              <a:t>CONFORMES</a:t>
            </a:r>
          </a:p>
          <a:p>
            <a:pPr eaLnBrk="0" hangingPunct="0"/>
            <a:r>
              <a:rPr lang="fr-FR" sz="900" b="1" dirty="0">
                <a:solidFill>
                  <a:srgbClr val="003399"/>
                </a:solidFill>
              </a:rPr>
              <a:t>(BON CAP, MAUVAIS CPK)</a:t>
            </a:r>
          </a:p>
        </p:txBody>
      </p:sp>
      <p:sp>
        <p:nvSpPr>
          <p:cNvPr id="772108" name="Text Box 12"/>
          <p:cNvSpPr txBox="1">
            <a:spLocks noChangeArrowheads="1"/>
          </p:cNvSpPr>
          <p:nvPr/>
        </p:nvSpPr>
        <p:spPr bwMode="auto">
          <a:xfrm>
            <a:off x="9120188" y="4437063"/>
            <a:ext cx="1409700" cy="9562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000" tIns="46800" rIns="90000" bIns="46800">
            <a:spAutoFit/>
          </a:bodyPr>
          <a:lstStyle>
            <a:lvl1pPr defTabSz="838200">
              <a:defRPr>
                <a:solidFill>
                  <a:schemeClr val="tx1"/>
                </a:solidFill>
                <a:latin typeface="Arial" charset="0"/>
              </a:defRPr>
            </a:lvl1pPr>
            <a:lvl2pPr defTabSz="838200">
              <a:defRPr>
                <a:solidFill>
                  <a:schemeClr val="tx1"/>
                </a:solidFill>
                <a:latin typeface="Arial" charset="0"/>
              </a:defRPr>
            </a:lvl2pPr>
            <a:lvl3pPr defTabSz="838200">
              <a:defRPr>
                <a:solidFill>
                  <a:schemeClr val="tx1"/>
                </a:solidFill>
                <a:latin typeface="Arial" charset="0"/>
              </a:defRPr>
            </a:lvl3pPr>
            <a:lvl4pPr defTabSz="838200">
              <a:defRPr>
                <a:solidFill>
                  <a:schemeClr val="tx1"/>
                </a:solidFill>
                <a:latin typeface="Arial" charset="0"/>
              </a:defRPr>
            </a:lvl4pPr>
            <a:lvl5pPr defTabSz="838200">
              <a:defRPr>
                <a:solidFill>
                  <a:schemeClr val="tx1"/>
                </a:solidFill>
                <a:latin typeface="Arial" charset="0"/>
              </a:defRPr>
            </a:lvl5pPr>
            <a:lvl6pPr defTabSz="838200" fontAlgn="base">
              <a:spcBef>
                <a:spcPct val="0"/>
              </a:spcBef>
              <a:spcAft>
                <a:spcPct val="0"/>
              </a:spcAft>
              <a:defRPr>
                <a:solidFill>
                  <a:schemeClr val="tx1"/>
                </a:solidFill>
                <a:latin typeface="Arial" charset="0"/>
              </a:defRPr>
            </a:lvl6pPr>
            <a:lvl7pPr defTabSz="838200" fontAlgn="base">
              <a:spcBef>
                <a:spcPct val="0"/>
              </a:spcBef>
              <a:spcAft>
                <a:spcPct val="0"/>
              </a:spcAft>
              <a:defRPr>
                <a:solidFill>
                  <a:schemeClr val="tx1"/>
                </a:solidFill>
                <a:latin typeface="Arial" charset="0"/>
              </a:defRPr>
            </a:lvl7pPr>
            <a:lvl8pPr defTabSz="838200" fontAlgn="base">
              <a:spcBef>
                <a:spcPct val="0"/>
              </a:spcBef>
              <a:spcAft>
                <a:spcPct val="0"/>
              </a:spcAft>
              <a:defRPr>
                <a:solidFill>
                  <a:schemeClr val="tx1"/>
                </a:solidFill>
                <a:latin typeface="Arial" charset="0"/>
              </a:defRPr>
            </a:lvl8pPr>
            <a:lvl9pPr defTabSz="838200" fontAlgn="base">
              <a:spcBef>
                <a:spcPct val="0"/>
              </a:spcBef>
              <a:spcAft>
                <a:spcPct val="0"/>
              </a:spcAft>
              <a:defRPr>
                <a:solidFill>
                  <a:schemeClr val="tx1"/>
                </a:solidFill>
                <a:latin typeface="Arial" charset="0"/>
              </a:defRPr>
            </a:lvl9pPr>
          </a:lstStyle>
          <a:p>
            <a:r>
              <a:rPr lang="fr-FR" sz="900" b="1" dirty="0">
                <a:solidFill>
                  <a:srgbClr val="003399"/>
                </a:solidFill>
              </a:rPr>
              <a:t>PROCEDE INSTABLE</a:t>
            </a:r>
          </a:p>
          <a:p>
            <a:r>
              <a:rPr lang="fr-FR" sz="900" b="1" dirty="0">
                <a:solidFill>
                  <a:srgbClr val="003399"/>
                </a:solidFill>
              </a:rPr>
              <a:t>DES PRODUITS NON</a:t>
            </a:r>
          </a:p>
          <a:p>
            <a:r>
              <a:rPr lang="fr-FR" sz="900" b="1" dirty="0">
                <a:solidFill>
                  <a:srgbClr val="003399"/>
                </a:solidFill>
              </a:rPr>
              <a:t>CONFORMES</a:t>
            </a:r>
          </a:p>
          <a:p>
            <a:r>
              <a:rPr lang="fr-FR" sz="900" b="1" dirty="0">
                <a:solidFill>
                  <a:srgbClr val="003399"/>
                </a:solidFill>
              </a:rPr>
              <a:t>(MAUVAIS CAP, </a:t>
            </a:r>
          </a:p>
          <a:p>
            <a:r>
              <a:rPr lang="fr-FR" sz="900" b="1" dirty="0">
                <a:solidFill>
                  <a:srgbClr val="003399"/>
                </a:solidFill>
              </a:rPr>
              <a:t>MAUVAIS CPK). </a:t>
            </a:r>
          </a:p>
          <a:p>
            <a:r>
              <a:rPr lang="fr-FR" sz="1100" b="1" dirty="0">
                <a:solidFill>
                  <a:schemeClr val="accent1">
                    <a:lumMod val="60000"/>
                    <a:lumOff val="40000"/>
                  </a:schemeClr>
                </a:solidFill>
              </a:rPr>
              <a:t>LE CHAOS TOTAL</a:t>
            </a:r>
          </a:p>
        </p:txBody>
      </p:sp>
      <p:sp>
        <p:nvSpPr>
          <p:cNvPr id="772109" name="Line 13"/>
          <p:cNvSpPr>
            <a:spLocks noChangeShapeType="1"/>
          </p:cNvSpPr>
          <p:nvPr/>
        </p:nvSpPr>
        <p:spPr bwMode="auto">
          <a:xfrm flipH="1">
            <a:off x="3575050" y="3502025"/>
            <a:ext cx="433388" cy="431800"/>
          </a:xfrm>
          <a:prstGeom prst="line">
            <a:avLst/>
          </a:prstGeom>
          <a:noFill/>
          <a:ln w="107950">
            <a:solidFill>
              <a:srgbClr val="008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72110" name="Line 14"/>
          <p:cNvSpPr>
            <a:spLocks noChangeShapeType="1"/>
          </p:cNvSpPr>
          <p:nvPr/>
        </p:nvSpPr>
        <p:spPr bwMode="auto">
          <a:xfrm flipV="1">
            <a:off x="6096000" y="3068638"/>
            <a:ext cx="647700" cy="576262"/>
          </a:xfrm>
          <a:prstGeom prst="line">
            <a:avLst/>
          </a:prstGeom>
          <a:noFill/>
          <a:ln w="1079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72111" name="Line 15"/>
          <p:cNvSpPr>
            <a:spLocks noChangeShapeType="1"/>
          </p:cNvSpPr>
          <p:nvPr/>
        </p:nvSpPr>
        <p:spPr bwMode="auto">
          <a:xfrm flipV="1">
            <a:off x="3575050" y="4292600"/>
            <a:ext cx="1079500" cy="0"/>
          </a:xfrm>
          <a:prstGeom prst="line">
            <a:avLst/>
          </a:prstGeom>
          <a:noFill/>
          <a:ln w="1079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72113" name="Line 17"/>
          <p:cNvSpPr>
            <a:spLocks noChangeShapeType="1"/>
          </p:cNvSpPr>
          <p:nvPr/>
        </p:nvSpPr>
        <p:spPr bwMode="auto">
          <a:xfrm>
            <a:off x="7248525" y="3500439"/>
            <a:ext cx="431800" cy="433387"/>
          </a:xfrm>
          <a:prstGeom prst="line">
            <a:avLst/>
          </a:prstGeom>
          <a:noFill/>
          <a:ln w="10795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72114" name="Oval 18"/>
          <p:cNvSpPr>
            <a:spLocks noChangeArrowheads="1"/>
          </p:cNvSpPr>
          <p:nvPr/>
        </p:nvSpPr>
        <p:spPr bwMode="auto">
          <a:xfrm>
            <a:off x="2927351" y="3141664"/>
            <a:ext cx="360363" cy="287337"/>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dirty="0"/>
              <a:t>1</a:t>
            </a:r>
          </a:p>
        </p:txBody>
      </p:sp>
      <p:sp>
        <p:nvSpPr>
          <p:cNvPr id="772116" name="Oval 20"/>
          <p:cNvSpPr>
            <a:spLocks noChangeArrowheads="1"/>
          </p:cNvSpPr>
          <p:nvPr/>
        </p:nvSpPr>
        <p:spPr bwMode="auto">
          <a:xfrm>
            <a:off x="2135188" y="5445125"/>
            <a:ext cx="360362" cy="2873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dirty="0"/>
              <a:t>2</a:t>
            </a:r>
          </a:p>
        </p:txBody>
      </p:sp>
      <p:sp>
        <p:nvSpPr>
          <p:cNvPr id="772117" name="Oval 21"/>
          <p:cNvSpPr>
            <a:spLocks noChangeArrowheads="1"/>
          </p:cNvSpPr>
          <p:nvPr/>
        </p:nvSpPr>
        <p:spPr bwMode="auto">
          <a:xfrm>
            <a:off x="5664201" y="5518150"/>
            <a:ext cx="360363" cy="287338"/>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dirty="0"/>
              <a:t>3</a:t>
            </a:r>
          </a:p>
        </p:txBody>
      </p:sp>
      <p:sp>
        <p:nvSpPr>
          <p:cNvPr id="772118" name="Oval 22"/>
          <p:cNvSpPr>
            <a:spLocks noChangeArrowheads="1"/>
          </p:cNvSpPr>
          <p:nvPr/>
        </p:nvSpPr>
        <p:spPr bwMode="auto">
          <a:xfrm>
            <a:off x="6888163" y="3068639"/>
            <a:ext cx="360362" cy="287337"/>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dirty="0"/>
              <a:t>4</a:t>
            </a:r>
          </a:p>
        </p:txBody>
      </p:sp>
      <p:sp>
        <p:nvSpPr>
          <p:cNvPr id="772119" name="Oval 23"/>
          <p:cNvSpPr>
            <a:spLocks noChangeArrowheads="1"/>
          </p:cNvSpPr>
          <p:nvPr/>
        </p:nvSpPr>
        <p:spPr bwMode="auto">
          <a:xfrm>
            <a:off x="7680326" y="5516564"/>
            <a:ext cx="360363" cy="28733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dirty="0"/>
              <a:t>5</a:t>
            </a:r>
          </a:p>
        </p:txBody>
      </p:sp>
      <p:sp>
        <p:nvSpPr>
          <p:cNvPr id="772121" name="Rectangle 25"/>
          <p:cNvSpPr>
            <a:spLocks noChangeArrowheads="1"/>
          </p:cNvSpPr>
          <p:nvPr/>
        </p:nvSpPr>
        <p:spPr bwMode="auto">
          <a:xfrm>
            <a:off x="3719513" y="5445125"/>
            <a:ext cx="647700" cy="215900"/>
          </a:xfrm>
          <a:prstGeom prst="rect">
            <a:avLst/>
          </a:prstGeom>
          <a:solidFill>
            <a:srgbClr val="FF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72125" name="Rectangle 29"/>
          <p:cNvSpPr>
            <a:spLocks noChangeArrowheads="1"/>
          </p:cNvSpPr>
          <p:nvPr/>
        </p:nvSpPr>
        <p:spPr bwMode="auto">
          <a:xfrm>
            <a:off x="2927350" y="6165850"/>
            <a:ext cx="5905500" cy="215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72112" name="Text Box 16"/>
          <p:cNvSpPr txBox="1">
            <a:spLocks noChangeArrowheads="1"/>
          </p:cNvSpPr>
          <p:nvPr/>
        </p:nvSpPr>
        <p:spPr bwMode="auto">
          <a:xfrm>
            <a:off x="2351088" y="5949950"/>
            <a:ext cx="8040984"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i="1" dirty="0"/>
              <a:t>Tout procédé livré à lui-même tend naturellement vers le dernier de ces 5 états</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33</a:t>
            </a:fld>
            <a:endParaRPr lang="en-US" dirty="0"/>
          </a:p>
        </p:txBody>
      </p:sp>
    </p:spTree>
    <p:custDataLst>
      <p:tags r:id="rId1"/>
    </p:custDataLst>
    <p:extLst>
      <p:ext uri="{BB962C8B-B14F-4D97-AF65-F5344CB8AC3E}">
        <p14:creationId xmlns:p14="http://schemas.microsoft.com/office/powerpoint/2010/main" val="420003742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6020" name="Group 4"/>
          <p:cNvGrpSpPr>
            <a:grpSpLocks/>
          </p:cNvGrpSpPr>
          <p:nvPr/>
        </p:nvGrpSpPr>
        <p:grpSpPr bwMode="auto">
          <a:xfrm>
            <a:off x="6240463" y="2060575"/>
            <a:ext cx="2305050" cy="2952750"/>
            <a:chOff x="4680" y="1232"/>
            <a:chExt cx="475" cy="544"/>
          </a:xfrm>
        </p:grpSpPr>
        <p:sp>
          <p:nvSpPr>
            <p:cNvPr id="726021" name="Freeform 5"/>
            <p:cNvSpPr>
              <a:spLocks/>
            </p:cNvSpPr>
            <p:nvPr/>
          </p:nvSpPr>
          <p:spPr bwMode="auto">
            <a:xfrm rot="-1626844">
              <a:off x="4813" y="1407"/>
              <a:ext cx="115" cy="235"/>
            </a:xfrm>
            <a:custGeom>
              <a:avLst/>
              <a:gdLst>
                <a:gd name="T0" fmla="*/ 184 w 552"/>
                <a:gd name="T1" fmla="*/ 193 h 863"/>
                <a:gd name="T2" fmla="*/ 285 w 552"/>
                <a:gd name="T3" fmla="*/ 67 h 863"/>
                <a:gd name="T4" fmla="*/ 385 w 552"/>
                <a:gd name="T5" fmla="*/ 0 h 863"/>
                <a:gd name="T6" fmla="*/ 460 w 552"/>
                <a:gd name="T7" fmla="*/ 0 h 863"/>
                <a:gd name="T8" fmla="*/ 536 w 552"/>
                <a:gd name="T9" fmla="*/ 51 h 863"/>
                <a:gd name="T10" fmla="*/ 552 w 552"/>
                <a:gd name="T11" fmla="*/ 109 h 863"/>
                <a:gd name="T12" fmla="*/ 527 w 552"/>
                <a:gd name="T13" fmla="*/ 202 h 863"/>
                <a:gd name="T14" fmla="*/ 469 w 552"/>
                <a:gd name="T15" fmla="*/ 285 h 863"/>
                <a:gd name="T16" fmla="*/ 401 w 552"/>
                <a:gd name="T17" fmla="*/ 402 h 863"/>
                <a:gd name="T18" fmla="*/ 369 w 552"/>
                <a:gd name="T19" fmla="*/ 552 h 863"/>
                <a:gd name="T20" fmla="*/ 343 w 552"/>
                <a:gd name="T21" fmla="*/ 670 h 863"/>
                <a:gd name="T22" fmla="*/ 327 w 552"/>
                <a:gd name="T23" fmla="*/ 754 h 863"/>
                <a:gd name="T24" fmla="*/ 260 w 552"/>
                <a:gd name="T25" fmla="*/ 830 h 863"/>
                <a:gd name="T26" fmla="*/ 151 w 552"/>
                <a:gd name="T27" fmla="*/ 863 h 863"/>
                <a:gd name="T28" fmla="*/ 33 w 552"/>
                <a:gd name="T29" fmla="*/ 821 h 863"/>
                <a:gd name="T30" fmla="*/ 0 w 552"/>
                <a:gd name="T31" fmla="*/ 728 h 863"/>
                <a:gd name="T32" fmla="*/ 9 w 552"/>
                <a:gd name="T33" fmla="*/ 570 h 863"/>
                <a:gd name="T34" fmla="*/ 42 w 552"/>
                <a:gd name="T35" fmla="*/ 420 h 863"/>
                <a:gd name="T36" fmla="*/ 109 w 552"/>
                <a:gd name="T37" fmla="*/ 302 h 863"/>
                <a:gd name="T38" fmla="*/ 184 w 552"/>
                <a:gd name="T39" fmla="*/ 19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2" h="863">
                  <a:moveTo>
                    <a:pt x="184" y="193"/>
                  </a:moveTo>
                  <a:lnTo>
                    <a:pt x="285" y="67"/>
                  </a:lnTo>
                  <a:lnTo>
                    <a:pt x="385" y="0"/>
                  </a:lnTo>
                  <a:lnTo>
                    <a:pt x="460" y="0"/>
                  </a:lnTo>
                  <a:lnTo>
                    <a:pt x="536" y="51"/>
                  </a:lnTo>
                  <a:lnTo>
                    <a:pt x="552" y="109"/>
                  </a:lnTo>
                  <a:lnTo>
                    <a:pt x="527" y="202"/>
                  </a:lnTo>
                  <a:lnTo>
                    <a:pt x="469" y="285"/>
                  </a:lnTo>
                  <a:lnTo>
                    <a:pt x="401" y="402"/>
                  </a:lnTo>
                  <a:lnTo>
                    <a:pt x="369" y="552"/>
                  </a:lnTo>
                  <a:lnTo>
                    <a:pt x="343" y="670"/>
                  </a:lnTo>
                  <a:lnTo>
                    <a:pt x="327" y="754"/>
                  </a:lnTo>
                  <a:lnTo>
                    <a:pt x="260" y="830"/>
                  </a:lnTo>
                  <a:lnTo>
                    <a:pt x="151" y="863"/>
                  </a:lnTo>
                  <a:lnTo>
                    <a:pt x="33" y="821"/>
                  </a:lnTo>
                  <a:lnTo>
                    <a:pt x="0" y="728"/>
                  </a:lnTo>
                  <a:lnTo>
                    <a:pt x="9" y="570"/>
                  </a:lnTo>
                  <a:lnTo>
                    <a:pt x="42" y="420"/>
                  </a:lnTo>
                  <a:lnTo>
                    <a:pt x="109" y="302"/>
                  </a:lnTo>
                  <a:lnTo>
                    <a:pt x="184" y="193"/>
                  </a:lnTo>
                  <a:close/>
                </a:path>
              </a:pathLst>
            </a:custGeom>
            <a:solidFill>
              <a:srgbClr val="000000"/>
            </a:solidFill>
            <a:ln w="9525">
              <a:solidFill>
                <a:srgbClr val="0B002E"/>
              </a:solidFill>
              <a:round/>
              <a:headEnd/>
              <a:tailEnd/>
            </a:ln>
          </p:spPr>
          <p:txBody>
            <a:bodyPr/>
            <a:lstStyle/>
            <a:p>
              <a:endParaRPr lang="fr-FR" dirty="0"/>
            </a:p>
          </p:txBody>
        </p:sp>
        <p:sp>
          <p:nvSpPr>
            <p:cNvPr id="726022" name="Freeform 6"/>
            <p:cNvSpPr>
              <a:spLocks/>
            </p:cNvSpPr>
            <p:nvPr/>
          </p:nvSpPr>
          <p:spPr bwMode="auto">
            <a:xfrm rot="-1626844">
              <a:off x="4721" y="1419"/>
              <a:ext cx="155" cy="184"/>
            </a:xfrm>
            <a:custGeom>
              <a:avLst/>
              <a:gdLst>
                <a:gd name="T0" fmla="*/ 511 w 738"/>
                <a:gd name="T1" fmla="*/ 50 h 677"/>
                <a:gd name="T2" fmla="*/ 712 w 738"/>
                <a:gd name="T3" fmla="*/ 67 h 677"/>
                <a:gd name="T4" fmla="*/ 738 w 738"/>
                <a:gd name="T5" fmla="*/ 109 h 677"/>
                <a:gd name="T6" fmla="*/ 696 w 738"/>
                <a:gd name="T7" fmla="*/ 158 h 677"/>
                <a:gd name="T8" fmla="*/ 587 w 738"/>
                <a:gd name="T9" fmla="*/ 167 h 677"/>
                <a:gd name="T10" fmla="*/ 402 w 738"/>
                <a:gd name="T11" fmla="*/ 125 h 677"/>
                <a:gd name="T12" fmla="*/ 260 w 738"/>
                <a:gd name="T13" fmla="*/ 74 h 677"/>
                <a:gd name="T14" fmla="*/ 168 w 738"/>
                <a:gd name="T15" fmla="*/ 74 h 677"/>
                <a:gd name="T16" fmla="*/ 109 w 738"/>
                <a:gd name="T17" fmla="*/ 183 h 677"/>
                <a:gd name="T18" fmla="*/ 100 w 738"/>
                <a:gd name="T19" fmla="*/ 308 h 677"/>
                <a:gd name="T20" fmla="*/ 118 w 738"/>
                <a:gd name="T21" fmla="*/ 468 h 677"/>
                <a:gd name="T22" fmla="*/ 168 w 738"/>
                <a:gd name="T23" fmla="*/ 535 h 677"/>
                <a:gd name="T24" fmla="*/ 209 w 738"/>
                <a:gd name="T25" fmla="*/ 561 h 677"/>
                <a:gd name="T26" fmla="*/ 193 w 738"/>
                <a:gd name="T27" fmla="*/ 619 h 677"/>
                <a:gd name="T28" fmla="*/ 68 w 738"/>
                <a:gd name="T29" fmla="*/ 677 h 677"/>
                <a:gd name="T30" fmla="*/ 0 w 738"/>
                <a:gd name="T31" fmla="*/ 644 h 677"/>
                <a:gd name="T32" fmla="*/ 9 w 738"/>
                <a:gd name="T33" fmla="*/ 494 h 677"/>
                <a:gd name="T34" fmla="*/ 26 w 738"/>
                <a:gd name="T35" fmla="*/ 443 h 677"/>
                <a:gd name="T36" fmla="*/ 33 w 738"/>
                <a:gd name="T37" fmla="*/ 250 h 677"/>
                <a:gd name="T38" fmla="*/ 59 w 738"/>
                <a:gd name="T39" fmla="*/ 100 h 677"/>
                <a:gd name="T40" fmla="*/ 135 w 738"/>
                <a:gd name="T41" fmla="*/ 16 h 677"/>
                <a:gd name="T42" fmla="*/ 218 w 738"/>
                <a:gd name="T43" fmla="*/ 0 h 677"/>
                <a:gd name="T44" fmla="*/ 336 w 738"/>
                <a:gd name="T45" fmla="*/ 25 h 677"/>
                <a:gd name="T46" fmla="*/ 436 w 738"/>
                <a:gd name="T47" fmla="*/ 50 h 677"/>
                <a:gd name="T48" fmla="*/ 511 w 738"/>
                <a:gd name="T49" fmla="*/ 5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8" h="677">
                  <a:moveTo>
                    <a:pt x="511" y="50"/>
                  </a:moveTo>
                  <a:lnTo>
                    <a:pt x="712" y="67"/>
                  </a:lnTo>
                  <a:lnTo>
                    <a:pt x="738" y="109"/>
                  </a:lnTo>
                  <a:lnTo>
                    <a:pt x="696" y="158"/>
                  </a:lnTo>
                  <a:lnTo>
                    <a:pt x="587" y="167"/>
                  </a:lnTo>
                  <a:lnTo>
                    <a:pt x="402" y="125"/>
                  </a:lnTo>
                  <a:lnTo>
                    <a:pt x="260" y="74"/>
                  </a:lnTo>
                  <a:lnTo>
                    <a:pt x="168" y="74"/>
                  </a:lnTo>
                  <a:lnTo>
                    <a:pt x="109" y="183"/>
                  </a:lnTo>
                  <a:lnTo>
                    <a:pt x="100" y="308"/>
                  </a:lnTo>
                  <a:lnTo>
                    <a:pt x="118" y="468"/>
                  </a:lnTo>
                  <a:lnTo>
                    <a:pt x="168" y="535"/>
                  </a:lnTo>
                  <a:lnTo>
                    <a:pt x="209" y="561"/>
                  </a:lnTo>
                  <a:lnTo>
                    <a:pt x="193" y="619"/>
                  </a:lnTo>
                  <a:lnTo>
                    <a:pt x="68" y="677"/>
                  </a:lnTo>
                  <a:lnTo>
                    <a:pt x="0" y="644"/>
                  </a:lnTo>
                  <a:lnTo>
                    <a:pt x="9" y="494"/>
                  </a:lnTo>
                  <a:lnTo>
                    <a:pt x="26" y="443"/>
                  </a:lnTo>
                  <a:lnTo>
                    <a:pt x="33" y="250"/>
                  </a:lnTo>
                  <a:lnTo>
                    <a:pt x="59" y="100"/>
                  </a:lnTo>
                  <a:lnTo>
                    <a:pt x="135" y="16"/>
                  </a:lnTo>
                  <a:lnTo>
                    <a:pt x="218" y="0"/>
                  </a:lnTo>
                  <a:lnTo>
                    <a:pt x="336" y="25"/>
                  </a:lnTo>
                  <a:lnTo>
                    <a:pt x="436" y="50"/>
                  </a:lnTo>
                  <a:lnTo>
                    <a:pt x="511" y="50"/>
                  </a:lnTo>
                  <a:close/>
                </a:path>
              </a:pathLst>
            </a:custGeom>
            <a:solidFill>
              <a:srgbClr val="000000"/>
            </a:solidFill>
            <a:ln w="9525">
              <a:solidFill>
                <a:srgbClr val="0B002E"/>
              </a:solidFill>
              <a:round/>
              <a:headEnd/>
              <a:tailEnd/>
            </a:ln>
          </p:spPr>
          <p:txBody>
            <a:bodyPr/>
            <a:lstStyle/>
            <a:p>
              <a:endParaRPr lang="fr-FR" dirty="0"/>
            </a:p>
          </p:txBody>
        </p:sp>
        <p:sp>
          <p:nvSpPr>
            <p:cNvPr id="726023" name="Freeform 7"/>
            <p:cNvSpPr>
              <a:spLocks/>
            </p:cNvSpPr>
            <p:nvPr/>
          </p:nvSpPr>
          <p:spPr bwMode="auto">
            <a:xfrm rot="-1626844">
              <a:off x="4886" y="1385"/>
              <a:ext cx="155" cy="145"/>
            </a:xfrm>
            <a:custGeom>
              <a:avLst/>
              <a:gdLst>
                <a:gd name="T0" fmla="*/ 26 w 737"/>
                <a:gd name="T1" fmla="*/ 17 h 528"/>
                <a:gd name="T2" fmla="*/ 100 w 737"/>
                <a:gd name="T3" fmla="*/ 0 h 528"/>
                <a:gd name="T4" fmla="*/ 126 w 737"/>
                <a:gd name="T5" fmla="*/ 42 h 528"/>
                <a:gd name="T6" fmla="*/ 118 w 737"/>
                <a:gd name="T7" fmla="*/ 143 h 528"/>
                <a:gd name="T8" fmla="*/ 100 w 737"/>
                <a:gd name="T9" fmla="*/ 234 h 528"/>
                <a:gd name="T10" fmla="*/ 118 w 737"/>
                <a:gd name="T11" fmla="*/ 311 h 528"/>
                <a:gd name="T12" fmla="*/ 167 w 737"/>
                <a:gd name="T13" fmla="*/ 394 h 528"/>
                <a:gd name="T14" fmla="*/ 227 w 737"/>
                <a:gd name="T15" fmla="*/ 452 h 528"/>
                <a:gd name="T16" fmla="*/ 269 w 737"/>
                <a:gd name="T17" fmla="*/ 445 h 528"/>
                <a:gd name="T18" fmla="*/ 436 w 737"/>
                <a:gd name="T19" fmla="*/ 302 h 528"/>
                <a:gd name="T20" fmla="*/ 554 w 737"/>
                <a:gd name="T21" fmla="*/ 185 h 528"/>
                <a:gd name="T22" fmla="*/ 637 w 737"/>
                <a:gd name="T23" fmla="*/ 109 h 528"/>
                <a:gd name="T24" fmla="*/ 712 w 737"/>
                <a:gd name="T25" fmla="*/ 109 h 528"/>
                <a:gd name="T26" fmla="*/ 737 w 737"/>
                <a:gd name="T27" fmla="*/ 176 h 528"/>
                <a:gd name="T28" fmla="*/ 679 w 737"/>
                <a:gd name="T29" fmla="*/ 336 h 528"/>
                <a:gd name="T30" fmla="*/ 645 w 737"/>
                <a:gd name="T31" fmla="*/ 369 h 528"/>
                <a:gd name="T32" fmla="*/ 596 w 737"/>
                <a:gd name="T33" fmla="*/ 378 h 528"/>
                <a:gd name="T34" fmla="*/ 554 w 737"/>
                <a:gd name="T35" fmla="*/ 352 h 528"/>
                <a:gd name="T36" fmla="*/ 554 w 737"/>
                <a:gd name="T37" fmla="*/ 276 h 528"/>
                <a:gd name="T38" fmla="*/ 469 w 737"/>
                <a:gd name="T39" fmla="*/ 336 h 528"/>
                <a:gd name="T40" fmla="*/ 336 w 737"/>
                <a:gd name="T41" fmla="*/ 452 h 528"/>
                <a:gd name="T42" fmla="*/ 269 w 737"/>
                <a:gd name="T43" fmla="*/ 503 h 528"/>
                <a:gd name="T44" fmla="*/ 218 w 737"/>
                <a:gd name="T45" fmla="*/ 528 h 528"/>
                <a:gd name="T46" fmla="*/ 185 w 737"/>
                <a:gd name="T47" fmla="*/ 519 h 528"/>
                <a:gd name="T48" fmla="*/ 151 w 737"/>
                <a:gd name="T49" fmla="*/ 496 h 528"/>
                <a:gd name="T50" fmla="*/ 76 w 737"/>
                <a:gd name="T51" fmla="*/ 369 h 528"/>
                <a:gd name="T52" fmla="*/ 42 w 737"/>
                <a:gd name="T53" fmla="*/ 285 h 528"/>
                <a:gd name="T54" fmla="*/ 17 w 737"/>
                <a:gd name="T55" fmla="*/ 202 h 528"/>
                <a:gd name="T56" fmla="*/ 0 w 737"/>
                <a:gd name="T57" fmla="*/ 109 h 528"/>
                <a:gd name="T58" fmla="*/ 0 w 737"/>
                <a:gd name="T59" fmla="*/ 58 h 528"/>
                <a:gd name="T60" fmla="*/ 26 w 737"/>
                <a:gd name="T61" fmla="*/ 17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7" h="528">
                  <a:moveTo>
                    <a:pt x="26" y="17"/>
                  </a:moveTo>
                  <a:lnTo>
                    <a:pt x="100" y="0"/>
                  </a:lnTo>
                  <a:lnTo>
                    <a:pt x="126" y="42"/>
                  </a:lnTo>
                  <a:lnTo>
                    <a:pt x="118" y="143"/>
                  </a:lnTo>
                  <a:lnTo>
                    <a:pt x="100" y="234"/>
                  </a:lnTo>
                  <a:lnTo>
                    <a:pt x="118" y="311"/>
                  </a:lnTo>
                  <a:lnTo>
                    <a:pt x="167" y="394"/>
                  </a:lnTo>
                  <a:lnTo>
                    <a:pt x="227" y="452"/>
                  </a:lnTo>
                  <a:lnTo>
                    <a:pt x="269" y="445"/>
                  </a:lnTo>
                  <a:lnTo>
                    <a:pt x="436" y="302"/>
                  </a:lnTo>
                  <a:lnTo>
                    <a:pt x="554" y="185"/>
                  </a:lnTo>
                  <a:lnTo>
                    <a:pt x="637" y="109"/>
                  </a:lnTo>
                  <a:lnTo>
                    <a:pt x="712" y="109"/>
                  </a:lnTo>
                  <a:lnTo>
                    <a:pt x="737" y="176"/>
                  </a:lnTo>
                  <a:lnTo>
                    <a:pt x="679" y="336"/>
                  </a:lnTo>
                  <a:lnTo>
                    <a:pt x="645" y="369"/>
                  </a:lnTo>
                  <a:lnTo>
                    <a:pt x="596" y="378"/>
                  </a:lnTo>
                  <a:lnTo>
                    <a:pt x="554" y="352"/>
                  </a:lnTo>
                  <a:lnTo>
                    <a:pt x="554" y="276"/>
                  </a:lnTo>
                  <a:lnTo>
                    <a:pt x="469" y="336"/>
                  </a:lnTo>
                  <a:lnTo>
                    <a:pt x="336" y="452"/>
                  </a:lnTo>
                  <a:lnTo>
                    <a:pt x="269" y="503"/>
                  </a:lnTo>
                  <a:lnTo>
                    <a:pt x="218" y="528"/>
                  </a:lnTo>
                  <a:lnTo>
                    <a:pt x="185" y="519"/>
                  </a:lnTo>
                  <a:lnTo>
                    <a:pt x="151" y="496"/>
                  </a:lnTo>
                  <a:lnTo>
                    <a:pt x="76" y="369"/>
                  </a:lnTo>
                  <a:lnTo>
                    <a:pt x="42" y="285"/>
                  </a:lnTo>
                  <a:lnTo>
                    <a:pt x="17" y="202"/>
                  </a:lnTo>
                  <a:lnTo>
                    <a:pt x="0" y="109"/>
                  </a:lnTo>
                  <a:lnTo>
                    <a:pt x="0" y="58"/>
                  </a:lnTo>
                  <a:lnTo>
                    <a:pt x="26" y="17"/>
                  </a:lnTo>
                  <a:close/>
                </a:path>
              </a:pathLst>
            </a:custGeom>
            <a:solidFill>
              <a:srgbClr val="000000"/>
            </a:solidFill>
            <a:ln w="9525">
              <a:solidFill>
                <a:srgbClr val="0B002E"/>
              </a:solidFill>
              <a:round/>
              <a:headEnd/>
              <a:tailEnd/>
            </a:ln>
          </p:spPr>
          <p:txBody>
            <a:bodyPr/>
            <a:lstStyle/>
            <a:p>
              <a:endParaRPr lang="fr-FR" dirty="0"/>
            </a:p>
          </p:txBody>
        </p:sp>
        <p:sp>
          <p:nvSpPr>
            <p:cNvPr id="726024" name="Freeform 8"/>
            <p:cNvSpPr>
              <a:spLocks/>
            </p:cNvSpPr>
            <p:nvPr/>
          </p:nvSpPr>
          <p:spPr bwMode="auto">
            <a:xfrm rot="-1626844">
              <a:off x="4888" y="1527"/>
              <a:ext cx="267" cy="181"/>
            </a:xfrm>
            <a:custGeom>
              <a:avLst/>
              <a:gdLst>
                <a:gd name="T0" fmla="*/ 0 w 1272"/>
                <a:gd name="T1" fmla="*/ 26 h 663"/>
                <a:gd name="T2" fmla="*/ 0 w 1272"/>
                <a:gd name="T3" fmla="*/ 135 h 663"/>
                <a:gd name="T4" fmla="*/ 84 w 1272"/>
                <a:gd name="T5" fmla="*/ 202 h 663"/>
                <a:gd name="T6" fmla="*/ 251 w 1272"/>
                <a:gd name="T7" fmla="*/ 218 h 663"/>
                <a:gd name="T8" fmla="*/ 434 w 1272"/>
                <a:gd name="T9" fmla="*/ 211 h 663"/>
                <a:gd name="T10" fmla="*/ 552 w 1272"/>
                <a:gd name="T11" fmla="*/ 169 h 663"/>
                <a:gd name="T12" fmla="*/ 661 w 1272"/>
                <a:gd name="T13" fmla="*/ 109 h 663"/>
                <a:gd name="T14" fmla="*/ 719 w 1272"/>
                <a:gd name="T15" fmla="*/ 93 h 663"/>
                <a:gd name="T16" fmla="*/ 745 w 1272"/>
                <a:gd name="T17" fmla="*/ 118 h 663"/>
                <a:gd name="T18" fmla="*/ 745 w 1272"/>
                <a:gd name="T19" fmla="*/ 218 h 663"/>
                <a:gd name="T20" fmla="*/ 770 w 1272"/>
                <a:gd name="T21" fmla="*/ 445 h 663"/>
                <a:gd name="T22" fmla="*/ 819 w 1272"/>
                <a:gd name="T23" fmla="*/ 596 h 663"/>
                <a:gd name="T24" fmla="*/ 912 w 1272"/>
                <a:gd name="T25" fmla="*/ 663 h 663"/>
                <a:gd name="T26" fmla="*/ 963 w 1272"/>
                <a:gd name="T27" fmla="*/ 620 h 663"/>
                <a:gd name="T28" fmla="*/ 1063 w 1272"/>
                <a:gd name="T29" fmla="*/ 520 h 663"/>
                <a:gd name="T30" fmla="*/ 1213 w 1272"/>
                <a:gd name="T31" fmla="*/ 420 h 663"/>
                <a:gd name="T32" fmla="*/ 1272 w 1272"/>
                <a:gd name="T33" fmla="*/ 369 h 663"/>
                <a:gd name="T34" fmla="*/ 1255 w 1272"/>
                <a:gd name="T35" fmla="*/ 327 h 663"/>
                <a:gd name="T36" fmla="*/ 1188 w 1272"/>
                <a:gd name="T37" fmla="*/ 352 h 663"/>
                <a:gd name="T38" fmla="*/ 1104 w 1272"/>
                <a:gd name="T39" fmla="*/ 427 h 663"/>
                <a:gd name="T40" fmla="*/ 945 w 1272"/>
                <a:gd name="T41" fmla="*/ 545 h 663"/>
                <a:gd name="T42" fmla="*/ 928 w 1272"/>
                <a:gd name="T43" fmla="*/ 578 h 663"/>
                <a:gd name="T44" fmla="*/ 879 w 1272"/>
                <a:gd name="T45" fmla="*/ 561 h 663"/>
                <a:gd name="T46" fmla="*/ 828 w 1272"/>
                <a:gd name="T47" fmla="*/ 394 h 663"/>
                <a:gd name="T48" fmla="*/ 828 w 1272"/>
                <a:gd name="T49" fmla="*/ 211 h 663"/>
                <a:gd name="T50" fmla="*/ 819 w 1272"/>
                <a:gd name="T51" fmla="*/ 67 h 663"/>
                <a:gd name="T52" fmla="*/ 770 w 1272"/>
                <a:gd name="T53" fmla="*/ 18 h 663"/>
                <a:gd name="T54" fmla="*/ 710 w 1272"/>
                <a:gd name="T55" fmla="*/ 0 h 663"/>
                <a:gd name="T56" fmla="*/ 645 w 1272"/>
                <a:gd name="T57" fmla="*/ 35 h 663"/>
                <a:gd name="T58" fmla="*/ 443 w 1272"/>
                <a:gd name="T59" fmla="*/ 67 h 663"/>
                <a:gd name="T60" fmla="*/ 276 w 1272"/>
                <a:gd name="T61" fmla="*/ 76 h 663"/>
                <a:gd name="T62" fmla="*/ 134 w 1272"/>
                <a:gd name="T63" fmla="*/ 44 h 663"/>
                <a:gd name="T64" fmla="*/ 67 w 1272"/>
                <a:gd name="T65" fmla="*/ 26 h 663"/>
                <a:gd name="T66" fmla="*/ 0 w 1272"/>
                <a:gd name="T67" fmla="*/ 26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2" h="663">
                  <a:moveTo>
                    <a:pt x="0" y="26"/>
                  </a:moveTo>
                  <a:lnTo>
                    <a:pt x="0" y="135"/>
                  </a:lnTo>
                  <a:lnTo>
                    <a:pt x="84" y="202"/>
                  </a:lnTo>
                  <a:lnTo>
                    <a:pt x="251" y="218"/>
                  </a:lnTo>
                  <a:lnTo>
                    <a:pt x="434" y="211"/>
                  </a:lnTo>
                  <a:lnTo>
                    <a:pt x="552" y="169"/>
                  </a:lnTo>
                  <a:lnTo>
                    <a:pt x="661" y="109"/>
                  </a:lnTo>
                  <a:lnTo>
                    <a:pt x="719" y="93"/>
                  </a:lnTo>
                  <a:lnTo>
                    <a:pt x="745" y="118"/>
                  </a:lnTo>
                  <a:lnTo>
                    <a:pt x="745" y="218"/>
                  </a:lnTo>
                  <a:lnTo>
                    <a:pt x="770" y="445"/>
                  </a:lnTo>
                  <a:lnTo>
                    <a:pt x="819" y="596"/>
                  </a:lnTo>
                  <a:lnTo>
                    <a:pt x="912" y="663"/>
                  </a:lnTo>
                  <a:lnTo>
                    <a:pt x="963" y="620"/>
                  </a:lnTo>
                  <a:lnTo>
                    <a:pt x="1063" y="520"/>
                  </a:lnTo>
                  <a:lnTo>
                    <a:pt x="1213" y="420"/>
                  </a:lnTo>
                  <a:lnTo>
                    <a:pt x="1272" y="369"/>
                  </a:lnTo>
                  <a:lnTo>
                    <a:pt x="1255" y="327"/>
                  </a:lnTo>
                  <a:lnTo>
                    <a:pt x="1188" y="352"/>
                  </a:lnTo>
                  <a:lnTo>
                    <a:pt x="1104" y="427"/>
                  </a:lnTo>
                  <a:lnTo>
                    <a:pt x="945" y="545"/>
                  </a:lnTo>
                  <a:lnTo>
                    <a:pt x="928" y="578"/>
                  </a:lnTo>
                  <a:lnTo>
                    <a:pt x="879" y="561"/>
                  </a:lnTo>
                  <a:lnTo>
                    <a:pt x="828" y="394"/>
                  </a:lnTo>
                  <a:lnTo>
                    <a:pt x="828" y="211"/>
                  </a:lnTo>
                  <a:lnTo>
                    <a:pt x="819" y="67"/>
                  </a:lnTo>
                  <a:lnTo>
                    <a:pt x="770" y="18"/>
                  </a:lnTo>
                  <a:lnTo>
                    <a:pt x="710" y="0"/>
                  </a:lnTo>
                  <a:lnTo>
                    <a:pt x="645" y="35"/>
                  </a:lnTo>
                  <a:lnTo>
                    <a:pt x="443" y="67"/>
                  </a:lnTo>
                  <a:lnTo>
                    <a:pt x="276" y="76"/>
                  </a:lnTo>
                  <a:lnTo>
                    <a:pt x="134" y="44"/>
                  </a:lnTo>
                  <a:lnTo>
                    <a:pt x="67" y="26"/>
                  </a:lnTo>
                  <a:lnTo>
                    <a:pt x="0" y="26"/>
                  </a:lnTo>
                  <a:close/>
                </a:path>
              </a:pathLst>
            </a:custGeom>
            <a:solidFill>
              <a:srgbClr val="000000"/>
            </a:solidFill>
            <a:ln w="9525">
              <a:solidFill>
                <a:srgbClr val="0B002E"/>
              </a:solidFill>
              <a:round/>
              <a:headEnd/>
              <a:tailEnd/>
            </a:ln>
          </p:spPr>
          <p:txBody>
            <a:bodyPr/>
            <a:lstStyle/>
            <a:p>
              <a:endParaRPr lang="fr-FR" dirty="0"/>
            </a:p>
          </p:txBody>
        </p:sp>
        <p:sp>
          <p:nvSpPr>
            <p:cNvPr id="726025" name="Freeform 9"/>
            <p:cNvSpPr>
              <a:spLocks/>
            </p:cNvSpPr>
            <p:nvPr/>
          </p:nvSpPr>
          <p:spPr bwMode="auto">
            <a:xfrm rot="-1626844">
              <a:off x="4680" y="1587"/>
              <a:ext cx="243" cy="189"/>
            </a:xfrm>
            <a:custGeom>
              <a:avLst/>
              <a:gdLst>
                <a:gd name="T0" fmla="*/ 904 w 1155"/>
                <a:gd name="T1" fmla="*/ 468 h 695"/>
                <a:gd name="T2" fmla="*/ 988 w 1155"/>
                <a:gd name="T3" fmla="*/ 268 h 695"/>
                <a:gd name="T4" fmla="*/ 1071 w 1155"/>
                <a:gd name="T5" fmla="*/ 167 h 695"/>
                <a:gd name="T6" fmla="*/ 1155 w 1155"/>
                <a:gd name="T7" fmla="*/ 185 h 695"/>
                <a:gd name="T8" fmla="*/ 1155 w 1155"/>
                <a:gd name="T9" fmla="*/ 310 h 695"/>
                <a:gd name="T10" fmla="*/ 1046 w 1155"/>
                <a:gd name="T11" fmla="*/ 468 h 695"/>
                <a:gd name="T12" fmla="*/ 937 w 1155"/>
                <a:gd name="T13" fmla="*/ 637 h 695"/>
                <a:gd name="T14" fmla="*/ 870 w 1155"/>
                <a:gd name="T15" fmla="*/ 679 h 695"/>
                <a:gd name="T16" fmla="*/ 786 w 1155"/>
                <a:gd name="T17" fmla="*/ 695 h 695"/>
                <a:gd name="T18" fmla="*/ 719 w 1155"/>
                <a:gd name="T19" fmla="*/ 686 h 695"/>
                <a:gd name="T20" fmla="*/ 652 w 1155"/>
                <a:gd name="T21" fmla="*/ 644 h 695"/>
                <a:gd name="T22" fmla="*/ 568 w 1155"/>
                <a:gd name="T23" fmla="*/ 553 h 695"/>
                <a:gd name="T24" fmla="*/ 469 w 1155"/>
                <a:gd name="T25" fmla="*/ 394 h 695"/>
                <a:gd name="T26" fmla="*/ 369 w 1155"/>
                <a:gd name="T27" fmla="*/ 243 h 695"/>
                <a:gd name="T28" fmla="*/ 327 w 1155"/>
                <a:gd name="T29" fmla="*/ 134 h 695"/>
                <a:gd name="T30" fmla="*/ 301 w 1155"/>
                <a:gd name="T31" fmla="*/ 134 h 695"/>
                <a:gd name="T32" fmla="*/ 251 w 1155"/>
                <a:gd name="T33" fmla="*/ 234 h 695"/>
                <a:gd name="T34" fmla="*/ 167 w 1155"/>
                <a:gd name="T35" fmla="*/ 310 h 695"/>
                <a:gd name="T36" fmla="*/ 92 w 1155"/>
                <a:gd name="T37" fmla="*/ 359 h 695"/>
                <a:gd name="T38" fmla="*/ 16 w 1155"/>
                <a:gd name="T39" fmla="*/ 359 h 695"/>
                <a:gd name="T40" fmla="*/ 0 w 1155"/>
                <a:gd name="T41" fmla="*/ 335 h 695"/>
                <a:gd name="T42" fmla="*/ 16 w 1155"/>
                <a:gd name="T43" fmla="*/ 310 h 695"/>
                <a:gd name="T44" fmla="*/ 92 w 1155"/>
                <a:gd name="T45" fmla="*/ 294 h 695"/>
                <a:gd name="T46" fmla="*/ 183 w 1155"/>
                <a:gd name="T47" fmla="*/ 218 h 695"/>
                <a:gd name="T48" fmla="*/ 243 w 1155"/>
                <a:gd name="T49" fmla="*/ 118 h 695"/>
                <a:gd name="T50" fmla="*/ 285 w 1155"/>
                <a:gd name="T51" fmla="*/ 25 h 695"/>
                <a:gd name="T52" fmla="*/ 318 w 1155"/>
                <a:gd name="T53" fmla="*/ 0 h 695"/>
                <a:gd name="T54" fmla="*/ 369 w 1155"/>
                <a:gd name="T55" fmla="*/ 0 h 695"/>
                <a:gd name="T56" fmla="*/ 385 w 1155"/>
                <a:gd name="T57" fmla="*/ 67 h 695"/>
                <a:gd name="T58" fmla="*/ 410 w 1155"/>
                <a:gd name="T59" fmla="*/ 176 h 695"/>
                <a:gd name="T60" fmla="*/ 443 w 1155"/>
                <a:gd name="T61" fmla="*/ 268 h 695"/>
                <a:gd name="T62" fmla="*/ 527 w 1155"/>
                <a:gd name="T63" fmla="*/ 377 h 695"/>
                <a:gd name="T64" fmla="*/ 603 w 1155"/>
                <a:gd name="T65" fmla="*/ 468 h 695"/>
                <a:gd name="T66" fmla="*/ 677 w 1155"/>
                <a:gd name="T67" fmla="*/ 570 h 695"/>
                <a:gd name="T68" fmla="*/ 761 w 1155"/>
                <a:gd name="T69" fmla="*/ 619 h 695"/>
                <a:gd name="T70" fmla="*/ 812 w 1155"/>
                <a:gd name="T71" fmla="*/ 628 h 695"/>
                <a:gd name="T72" fmla="*/ 853 w 1155"/>
                <a:gd name="T73" fmla="*/ 603 h 695"/>
                <a:gd name="T74" fmla="*/ 904 w 1155"/>
                <a:gd name="T75" fmla="*/ 468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5" h="695">
                  <a:moveTo>
                    <a:pt x="904" y="468"/>
                  </a:moveTo>
                  <a:lnTo>
                    <a:pt x="988" y="268"/>
                  </a:lnTo>
                  <a:lnTo>
                    <a:pt x="1071" y="167"/>
                  </a:lnTo>
                  <a:lnTo>
                    <a:pt x="1155" y="185"/>
                  </a:lnTo>
                  <a:lnTo>
                    <a:pt x="1155" y="310"/>
                  </a:lnTo>
                  <a:lnTo>
                    <a:pt x="1046" y="468"/>
                  </a:lnTo>
                  <a:lnTo>
                    <a:pt x="937" y="637"/>
                  </a:lnTo>
                  <a:lnTo>
                    <a:pt x="870" y="679"/>
                  </a:lnTo>
                  <a:lnTo>
                    <a:pt x="786" y="695"/>
                  </a:lnTo>
                  <a:lnTo>
                    <a:pt x="719" y="686"/>
                  </a:lnTo>
                  <a:lnTo>
                    <a:pt x="652" y="644"/>
                  </a:lnTo>
                  <a:lnTo>
                    <a:pt x="568" y="553"/>
                  </a:lnTo>
                  <a:lnTo>
                    <a:pt x="469" y="394"/>
                  </a:lnTo>
                  <a:lnTo>
                    <a:pt x="369" y="243"/>
                  </a:lnTo>
                  <a:lnTo>
                    <a:pt x="327" y="134"/>
                  </a:lnTo>
                  <a:lnTo>
                    <a:pt x="301" y="134"/>
                  </a:lnTo>
                  <a:lnTo>
                    <a:pt x="251" y="234"/>
                  </a:lnTo>
                  <a:lnTo>
                    <a:pt x="167" y="310"/>
                  </a:lnTo>
                  <a:lnTo>
                    <a:pt x="92" y="359"/>
                  </a:lnTo>
                  <a:lnTo>
                    <a:pt x="16" y="359"/>
                  </a:lnTo>
                  <a:lnTo>
                    <a:pt x="0" y="335"/>
                  </a:lnTo>
                  <a:lnTo>
                    <a:pt x="16" y="310"/>
                  </a:lnTo>
                  <a:lnTo>
                    <a:pt x="92" y="294"/>
                  </a:lnTo>
                  <a:lnTo>
                    <a:pt x="183" y="218"/>
                  </a:lnTo>
                  <a:lnTo>
                    <a:pt x="243" y="118"/>
                  </a:lnTo>
                  <a:lnTo>
                    <a:pt x="285" y="25"/>
                  </a:lnTo>
                  <a:lnTo>
                    <a:pt x="318" y="0"/>
                  </a:lnTo>
                  <a:lnTo>
                    <a:pt x="369" y="0"/>
                  </a:lnTo>
                  <a:lnTo>
                    <a:pt x="385" y="67"/>
                  </a:lnTo>
                  <a:lnTo>
                    <a:pt x="410" y="176"/>
                  </a:lnTo>
                  <a:lnTo>
                    <a:pt x="443" y="268"/>
                  </a:lnTo>
                  <a:lnTo>
                    <a:pt x="527" y="377"/>
                  </a:lnTo>
                  <a:lnTo>
                    <a:pt x="603" y="468"/>
                  </a:lnTo>
                  <a:lnTo>
                    <a:pt x="677" y="570"/>
                  </a:lnTo>
                  <a:lnTo>
                    <a:pt x="761" y="619"/>
                  </a:lnTo>
                  <a:lnTo>
                    <a:pt x="812" y="628"/>
                  </a:lnTo>
                  <a:lnTo>
                    <a:pt x="853" y="603"/>
                  </a:lnTo>
                  <a:lnTo>
                    <a:pt x="904" y="468"/>
                  </a:lnTo>
                  <a:close/>
                </a:path>
              </a:pathLst>
            </a:custGeom>
            <a:solidFill>
              <a:srgbClr val="000000"/>
            </a:solidFill>
            <a:ln w="9525">
              <a:solidFill>
                <a:srgbClr val="0B002E"/>
              </a:solidFill>
              <a:round/>
              <a:headEnd/>
              <a:tailEnd/>
            </a:ln>
          </p:spPr>
          <p:txBody>
            <a:bodyPr/>
            <a:lstStyle/>
            <a:p>
              <a:endParaRPr lang="fr-FR" dirty="0"/>
            </a:p>
          </p:txBody>
        </p:sp>
        <p:sp>
          <p:nvSpPr>
            <p:cNvPr id="726026" name="Freeform 10"/>
            <p:cNvSpPr>
              <a:spLocks/>
            </p:cNvSpPr>
            <p:nvPr/>
          </p:nvSpPr>
          <p:spPr bwMode="auto">
            <a:xfrm rot="20752436" flipH="1">
              <a:off x="4762" y="1232"/>
              <a:ext cx="132" cy="165"/>
            </a:xfrm>
            <a:custGeom>
              <a:avLst/>
              <a:gdLst>
                <a:gd name="T0" fmla="*/ 234 w 628"/>
                <a:gd name="T1" fmla="*/ 184 h 603"/>
                <a:gd name="T2" fmla="*/ 308 w 628"/>
                <a:gd name="T3" fmla="*/ 67 h 603"/>
                <a:gd name="T4" fmla="*/ 376 w 628"/>
                <a:gd name="T5" fmla="*/ 25 h 603"/>
                <a:gd name="T6" fmla="*/ 485 w 628"/>
                <a:gd name="T7" fmla="*/ 0 h 603"/>
                <a:gd name="T8" fmla="*/ 577 w 628"/>
                <a:gd name="T9" fmla="*/ 33 h 603"/>
                <a:gd name="T10" fmla="*/ 610 w 628"/>
                <a:gd name="T11" fmla="*/ 84 h 603"/>
                <a:gd name="T12" fmla="*/ 628 w 628"/>
                <a:gd name="T13" fmla="*/ 151 h 603"/>
                <a:gd name="T14" fmla="*/ 628 w 628"/>
                <a:gd name="T15" fmla="*/ 251 h 603"/>
                <a:gd name="T16" fmla="*/ 602 w 628"/>
                <a:gd name="T17" fmla="*/ 401 h 603"/>
                <a:gd name="T18" fmla="*/ 526 w 628"/>
                <a:gd name="T19" fmla="*/ 519 h 603"/>
                <a:gd name="T20" fmla="*/ 443 w 628"/>
                <a:gd name="T21" fmla="*/ 586 h 603"/>
                <a:gd name="T22" fmla="*/ 343 w 628"/>
                <a:gd name="T23" fmla="*/ 603 h 603"/>
                <a:gd name="T24" fmla="*/ 276 w 628"/>
                <a:gd name="T25" fmla="*/ 586 h 603"/>
                <a:gd name="T26" fmla="*/ 234 w 628"/>
                <a:gd name="T27" fmla="*/ 510 h 603"/>
                <a:gd name="T28" fmla="*/ 216 w 628"/>
                <a:gd name="T29" fmla="*/ 394 h 603"/>
                <a:gd name="T30" fmla="*/ 216 w 628"/>
                <a:gd name="T31" fmla="*/ 260 h 603"/>
                <a:gd name="T32" fmla="*/ 0 w 628"/>
                <a:gd name="T33" fmla="*/ 269 h 603"/>
                <a:gd name="T34" fmla="*/ 16 w 628"/>
                <a:gd name="T35" fmla="*/ 225 h 603"/>
                <a:gd name="T36" fmla="*/ 225 w 628"/>
                <a:gd name="T37" fmla="*/ 218 h 603"/>
                <a:gd name="T38" fmla="*/ 234 w 628"/>
                <a:gd name="T39" fmla="*/ 18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8" h="603">
                  <a:moveTo>
                    <a:pt x="234" y="184"/>
                  </a:moveTo>
                  <a:lnTo>
                    <a:pt x="308" y="67"/>
                  </a:lnTo>
                  <a:lnTo>
                    <a:pt x="376" y="25"/>
                  </a:lnTo>
                  <a:lnTo>
                    <a:pt x="485" y="0"/>
                  </a:lnTo>
                  <a:lnTo>
                    <a:pt x="577" y="33"/>
                  </a:lnTo>
                  <a:lnTo>
                    <a:pt x="610" y="84"/>
                  </a:lnTo>
                  <a:lnTo>
                    <a:pt x="628" y="151"/>
                  </a:lnTo>
                  <a:lnTo>
                    <a:pt x="628" y="251"/>
                  </a:lnTo>
                  <a:lnTo>
                    <a:pt x="602" y="401"/>
                  </a:lnTo>
                  <a:lnTo>
                    <a:pt x="526" y="519"/>
                  </a:lnTo>
                  <a:lnTo>
                    <a:pt x="443" y="586"/>
                  </a:lnTo>
                  <a:lnTo>
                    <a:pt x="343" y="603"/>
                  </a:lnTo>
                  <a:lnTo>
                    <a:pt x="276" y="586"/>
                  </a:lnTo>
                  <a:lnTo>
                    <a:pt x="234" y="510"/>
                  </a:lnTo>
                  <a:lnTo>
                    <a:pt x="216" y="394"/>
                  </a:lnTo>
                  <a:lnTo>
                    <a:pt x="216" y="260"/>
                  </a:lnTo>
                  <a:lnTo>
                    <a:pt x="0" y="269"/>
                  </a:lnTo>
                  <a:lnTo>
                    <a:pt x="16" y="225"/>
                  </a:lnTo>
                  <a:lnTo>
                    <a:pt x="225" y="218"/>
                  </a:lnTo>
                  <a:lnTo>
                    <a:pt x="234" y="184"/>
                  </a:lnTo>
                  <a:close/>
                </a:path>
              </a:pathLst>
            </a:custGeom>
            <a:solidFill>
              <a:srgbClr val="000000"/>
            </a:solidFill>
            <a:ln w="9525">
              <a:solidFill>
                <a:srgbClr val="0B002E"/>
              </a:solidFill>
              <a:round/>
              <a:headEnd/>
              <a:tailEnd/>
            </a:ln>
          </p:spPr>
          <p:txBody>
            <a:bodyPr/>
            <a:lstStyle/>
            <a:p>
              <a:endParaRPr lang="fr-FR" dirty="0"/>
            </a:p>
          </p:txBody>
        </p:sp>
      </p:grpSp>
      <p:sp>
        <p:nvSpPr>
          <p:cNvPr id="726027" name="AutoShape 11"/>
          <p:cNvSpPr>
            <a:spLocks noChangeArrowheads="1"/>
          </p:cNvSpPr>
          <p:nvPr/>
        </p:nvSpPr>
        <p:spPr bwMode="auto">
          <a:xfrm>
            <a:off x="2279650" y="836613"/>
            <a:ext cx="3600450" cy="1439862"/>
          </a:xfrm>
          <a:prstGeom prst="cloudCallout">
            <a:avLst>
              <a:gd name="adj1" fmla="val 64199"/>
              <a:gd name="adj2" fmla="val 4437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sz="4800" b="1" dirty="0"/>
              <a:t>MSP</a:t>
            </a:r>
          </a:p>
        </p:txBody>
      </p:sp>
      <p:sp>
        <p:nvSpPr>
          <p:cNvPr id="726028" name="Text Box 12"/>
          <p:cNvSpPr txBox="1">
            <a:spLocks noChangeArrowheads="1"/>
          </p:cNvSpPr>
          <p:nvPr/>
        </p:nvSpPr>
        <p:spPr bwMode="auto">
          <a:xfrm>
            <a:off x="4491038"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dirty="0"/>
          </a:p>
        </p:txBody>
      </p:sp>
      <p:sp>
        <p:nvSpPr>
          <p:cNvPr id="726029" name="Line 13"/>
          <p:cNvSpPr>
            <a:spLocks noChangeShapeType="1"/>
          </p:cNvSpPr>
          <p:nvPr/>
        </p:nvSpPr>
        <p:spPr bwMode="auto">
          <a:xfrm flipH="1">
            <a:off x="3071814" y="1052513"/>
            <a:ext cx="1728787"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26030" name="Line 14"/>
          <p:cNvSpPr>
            <a:spLocks noChangeShapeType="1"/>
          </p:cNvSpPr>
          <p:nvPr/>
        </p:nvSpPr>
        <p:spPr bwMode="auto">
          <a:xfrm>
            <a:off x="3359151" y="1125538"/>
            <a:ext cx="1154113" cy="863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sp>
        <p:nvSpPr>
          <p:cNvPr id="14" name="Rectangle 3">
            <a:extLst>
              <a:ext uri="{FF2B5EF4-FFF2-40B4-BE49-F238E27FC236}">
                <a16:creationId xmlns="" xmlns:a16="http://schemas.microsoft.com/office/drawing/2014/main" id="{2688DFC5-E796-4F0E-92F4-283370FA3E71}"/>
              </a:ext>
            </a:extLst>
          </p:cNvPr>
          <p:cNvSpPr txBox="1">
            <a:spLocks noChangeArrowheads="1"/>
          </p:cNvSpPr>
          <p:nvPr/>
        </p:nvSpPr>
        <p:spPr>
          <a:xfrm>
            <a:off x="5391283" y="5213768"/>
            <a:ext cx="5256584" cy="426056"/>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9008" tIns="34505" rIns="69008" bIns="34505"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Pas si compliqué finalement !!!</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917050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756041" y="1159677"/>
            <a:ext cx="5654474" cy="576252"/>
          </a:xfrm>
        </p:spPr>
        <p:txBody>
          <a:bodyPr>
            <a:normAutofit/>
          </a:bodyPr>
          <a:lstStyle/>
          <a:p>
            <a:pPr defTabSz="714455">
              <a:defRPr/>
            </a:pPr>
            <a:r>
              <a:rPr lang="fr-FR" sz="2250" dirty="0"/>
              <a:t>MSP et industrie 4.0</a:t>
            </a:r>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35</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2639615" y="1988841"/>
            <a:ext cx="7045805" cy="3153581"/>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9008" tIns="34505" rIns="69008" bIns="34505"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Les exigences client s’accroissent encore</a:t>
            </a:r>
          </a:p>
          <a:p>
            <a:r>
              <a:rPr lang="fr-FR" dirty="0"/>
              <a:t>Le big data et la vitesse de traitement offrent des perspectives nouvelles</a:t>
            </a:r>
          </a:p>
          <a:p>
            <a:r>
              <a:rPr lang="fr-FR" dirty="0"/>
              <a:t>La surveillance peut être </a:t>
            </a:r>
            <a:r>
              <a:rPr lang="fr-FR" dirty="0" smtClean="0"/>
              <a:t>continue </a:t>
            </a:r>
            <a:r>
              <a:rPr lang="fr-FR" dirty="0"/>
              <a:t>sur de multiples paramètres grâce aux nouveaux </a:t>
            </a:r>
            <a:r>
              <a:rPr lang="fr-FR" dirty="0" smtClean="0"/>
              <a:t>capteurs connectés</a:t>
            </a:r>
            <a:endParaRPr lang="fr-FR" dirty="0"/>
          </a:p>
          <a:p>
            <a:r>
              <a:rPr lang="fr-FR" dirty="0"/>
              <a:t>La régulation ne porte plus sur le maintien des paramètres de production mais sur le résultat final, les algorithmes ajustent les paramètres pour redresser les </a:t>
            </a:r>
            <a:r>
              <a:rPr lang="fr-FR" dirty="0" smtClean="0"/>
              <a:t>dérives et propose les solutions pour revenir au nominal</a:t>
            </a:r>
            <a:endParaRPr lang="fr-FR" dirty="0"/>
          </a:p>
        </p:txBody>
      </p:sp>
    </p:spTree>
    <p:extLst>
      <p:ext uri="{BB962C8B-B14F-4D97-AF65-F5344CB8AC3E}">
        <p14:creationId xmlns:p14="http://schemas.microsoft.com/office/powerpoint/2010/main" val="1796338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E39607-1455-4EFD-AF74-618410B5E2D0}"/>
              </a:ext>
            </a:extLst>
          </p:cNvPr>
          <p:cNvSpPr>
            <a:spLocks noGrp="1"/>
          </p:cNvSpPr>
          <p:nvPr>
            <p:ph type="title"/>
          </p:nvPr>
        </p:nvSpPr>
        <p:spPr>
          <a:xfrm>
            <a:off x="2830830" y="703690"/>
            <a:ext cx="6683765" cy="533307"/>
          </a:xfrm>
        </p:spPr>
        <p:txBody>
          <a:bodyPr>
            <a:normAutofit fontScale="90000"/>
          </a:bodyPr>
          <a:lstStyle/>
          <a:p>
            <a:r>
              <a:rPr lang="fr-FR" dirty="0"/>
              <a:t>Liens utiles</a:t>
            </a:r>
          </a:p>
        </p:txBody>
      </p:sp>
      <p:sp>
        <p:nvSpPr>
          <p:cNvPr id="3" name="Espace réservé du contenu 2">
            <a:extLst>
              <a:ext uri="{FF2B5EF4-FFF2-40B4-BE49-F238E27FC236}">
                <a16:creationId xmlns="" xmlns:a16="http://schemas.microsoft.com/office/drawing/2014/main" id="{8C24A7E6-7B8C-4E08-B168-822FFEDE1A0D}"/>
              </a:ext>
            </a:extLst>
          </p:cNvPr>
          <p:cNvSpPr>
            <a:spLocks noGrp="1"/>
          </p:cNvSpPr>
          <p:nvPr>
            <p:ph sz="half" idx="1"/>
          </p:nvPr>
        </p:nvSpPr>
        <p:spPr>
          <a:xfrm>
            <a:off x="2029980" y="1889711"/>
            <a:ext cx="3533784" cy="1713625"/>
          </a:xfrm>
        </p:spPr>
        <p:txBody>
          <a:bodyPr>
            <a:normAutofit fontScale="92500" lnSpcReduction="20000"/>
          </a:bodyPr>
          <a:lstStyle/>
          <a:p>
            <a:r>
              <a:rPr lang="fr-FR" dirty="0"/>
              <a:t>En vidéo</a:t>
            </a:r>
          </a:p>
          <a:p>
            <a:pPr marL="0" indent="0">
              <a:buNone/>
            </a:pPr>
            <a:r>
              <a:rPr lang="fr-FR" dirty="0"/>
              <a:t> </a:t>
            </a:r>
            <a:r>
              <a:rPr lang="fr-FR" dirty="0">
                <a:hlinkClick r:id="rId2"/>
              </a:rPr>
              <a:t>Analyse de Capabilité Cp &amp; </a:t>
            </a:r>
            <a:r>
              <a:rPr lang="fr-FR" dirty="0" err="1">
                <a:hlinkClick r:id="rId2"/>
              </a:rPr>
              <a:t>Cpk</a:t>
            </a:r>
            <a:r>
              <a:rPr lang="fr-FR" dirty="0">
                <a:hlinkClick r:id="rId2"/>
              </a:rPr>
              <a:t> I Comment Calculer la Capabilité </a:t>
            </a:r>
            <a:r>
              <a:rPr lang="fr-FR" dirty="0" err="1">
                <a:hlinkClick r:id="rId2"/>
              </a:rPr>
              <a:t>Process</a:t>
            </a:r>
            <a:r>
              <a:rPr lang="fr-FR" dirty="0">
                <a:hlinkClick r:id="rId2"/>
              </a:rPr>
              <a:t> I La Suite de la SPC/MSP - YouTube</a:t>
            </a:r>
            <a:endParaRPr lang="fr-FR" dirty="0"/>
          </a:p>
          <a:p>
            <a:pPr marL="0" indent="0">
              <a:buNone/>
            </a:pPr>
            <a:r>
              <a:rPr lang="fr-FR" dirty="0"/>
              <a:t> </a:t>
            </a:r>
          </a:p>
          <a:p>
            <a:pPr marL="0" indent="0">
              <a:buNone/>
            </a:pPr>
            <a:endParaRPr lang="fr-FR" dirty="0"/>
          </a:p>
          <a:p>
            <a:endParaRPr lang="fr-FR" dirty="0"/>
          </a:p>
        </p:txBody>
      </p:sp>
      <p:sp>
        <p:nvSpPr>
          <p:cNvPr id="4" name="Espace réservé du contenu 3">
            <a:extLst>
              <a:ext uri="{FF2B5EF4-FFF2-40B4-BE49-F238E27FC236}">
                <a16:creationId xmlns="" xmlns:a16="http://schemas.microsoft.com/office/drawing/2014/main" id="{AFBF048E-568D-4A84-A28C-FBA06202D015}"/>
              </a:ext>
            </a:extLst>
          </p:cNvPr>
          <p:cNvSpPr>
            <a:spLocks noGrp="1"/>
          </p:cNvSpPr>
          <p:nvPr>
            <p:ph sz="half" idx="2"/>
          </p:nvPr>
        </p:nvSpPr>
        <p:spPr>
          <a:xfrm>
            <a:off x="6658479" y="1608436"/>
            <a:ext cx="3235398" cy="1239569"/>
          </a:xfrm>
        </p:spPr>
        <p:txBody>
          <a:bodyPr>
            <a:normAutofit fontScale="92500" lnSpcReduction="20000"/>
          </a:bodyPr>
          <a:lstStyle/>
          <a:p>
            <a:pPr marL="0" indent="0">
              <a:buNone/>
            </a:pPr>
            <a:endParaRPr lang="fr-FR" dirty="0"/>
          </a:p>
          <a:p>
            <a:pPr marL="0" indent="0">
              <a:buNone/>
            </a:pPr>
            <a:endParaRPr lang="fr-FR" dirty="0"/>
          </a:p>
          <a:p>
            <a:endParaRPr lang="fr-FR" dirty="0"/>
          </a:p>
        </p:txBody>
      </p:sp>
      <p:sp>
        <p:nvSpPr>
          <p:cNvPr id="5" name="Espace réservé du pied de page 4">
            <a:extLst>
              <a:ext uri="{FF2B5EF4-FFF2-40B4-BE49-F238E27FC236}">
                <a16:creationId xmlns="" xmlns:a16="http://schemas.microsoft.com/office/drawing/2014/main" id="{0776528E-8A71-44D0-A6EA-CF6DACE724E1}"/>
              </a:ext>
            </a:extLst>
          </p:cNvPr>
          <p:cNvSpPr>
            <a:spLocks noGrp="1"/>
          </p:cNvSpPr>
          <p:nvPr>
            <p:ph type="ftr" sz="quarter" idx="11"/>
          </p:nvPr>
        </p:nvSpPr>
        <p:spPr/>
        <p:txBody>
          <a:bodyPr/>
          <a:lstStyle/>
          <a:p>
            <a:r>
              <a:rPr lang="en-US" smtClean="0"/>
              <a:t>Joel Duflot 2022</a:t>
            </a:r>
            <a:endParaRPr lang="en-US" dirty="0"/>
          </a:p>
        </p:txBody>
      </p:sp>
      <p:sp>
        <p:nvSpPr>
          <p:cNvPr id="6" name="Espace réservé du numéro de diapositive 5">
            <a:extLst>
              <a:ext uri="{FF2B5EF4-FFF2-40B4-BE49-F238E27FC236}">
                <a16:creationId xmlns="" xmlns:a16="http://schemas.microsoft.com/office/drawing/2014/main" id="{F061A33D-5959-4E57-BD0D-F2269C31BBF9}"/>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8" name="Image 7">
            <a:hlinkClick r:id="rId3"/>
            <a:extLst>
              <a:ext uri="{FF2B5EF4-FFF2-40B4-BE49-F238E27FC236}">
                <a16:creationId xmlns="" xmlns:a16="http://schemas.microsoft.com/office/drawing/2014/main" id="{A22050B9-211C-48F0-AEE5-72932AC9BBAD}"/>
              </a:ext>
            </a:extLst>
          </p:cNvPr>
          <p:cNvPicPr>
            <a:picLocks noChangeAspect="1"/>
          </p:cNvPicPr>
          <p:nvPr/>
        </p:nvPicPr>
        <p:blipFill>
          <a:blip r:embed="rId4"/>
          <a:stretch>
            <a:fillRect/>
          </a:stretch>
        </p:blipFill>
        <p:spPr>
          <a:xfrm>
            <a:off x="7837064" y="1901383"/>
            <a:ext cx="3301198" cy="4203232"/>
          </a:xfrm>
          <a:prstGeom prst="rect">
            <a:avLst/>
          </a:prstGeom>
        </p:spPr>
      </p:pic>
      <p:sp>
        <p:nvSpPr>
          <p:cNvPr id="9" name="Espace réservé du contenu 3">
            <a:extLst>
              <a:ext uri="{FF2B5EF4-FFF2-40B4-BE49-F238E27FC236}">
                <a16:creationId xmlns="" xmlns:a16="http://schemas.microsoft.com/office/drawing/2014/main" id="{F777E411-C538-4620-A637-2526B646B8BC}"/>
              </a:ext>
            </a:extLst>
          </p:cNvPr>
          <p:cNvSpPr txBox="1">
            <a:spLocks/>
          </p:cNvSpPr>
          <p:nvPr/>
        </p:nvSpPr>
        <p:spPr>
          <a:xfrm>
            <a:off x="4078705" y="4319337"/>
            <a:ext cx="3253031" cy="193708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1600" b="1" dirty="0"/>
              <a:t>Blog dédié au Lean</a:t>
            </a:r>
            <a:r>
              <a:rPr lang="fr-FR" sz="1600" dirty="0"/>
              <a:t/>
            </a:r>
            <a:br>
              <a:rPr lang="fr-FR" sz="1600" dirty="0"/>
            </a:br>
            <a:r>
              <a:rPr lang="fr-FR" sz="1600" dirty="0">
                <a:solidFill>
                  <a:srgbClr val="FF0000"/>
                </a:solidFill>
                <a:hlinkClick r:id="rId5"/>
              </a:rPr>
              <a:t>https://</a:t>
            </a:r>
            <a:r>
              <a:rPr lang="fr-FR" sz="1600" dirty="0" smtClean="0">
                <a:solidFill>
                  <a:srgbClr val="FF0000"/>
                </a:solidFill>
                <a:hlinkClick r:id="rId5"/>
              </a:rPr>
              <a:t>joelduflot-lean.fr</a:t>
            </a:r>
            <a:endParaRPr lang="fr-FR" sz="1600" dirty="0" smtClean="0"/>
          </a:p>
          <a:p>
            <a:r>
              <a:rPr lang="fr-FR" sz="1600" dirty="0" smtClean="0"/>
              <a:t>Et </a:t>
            </a:r>
            <a:r>
              <a:rPr lang="fr-FR" sz="1600" dirty="0"/>
              <a:t>en BD c’est plus </a:t>
            </a:r>
            <a:r>
              <a:rPr lang="fr-FR" sz="1600" dirty="0" smtClean="0"/>
              <a:t>clair</a:t>
            </a:r>
            <a:endParaRPr lang="fr-FR" sz="1600" dirty="0"/>
          </a:p>
          <a:p>
            <a:pPr marL="0" indent="0">
              <a:buNone/>
            </a:pPr>
            <a:r>
              <a:rPr lang="fr-FR" sz="1400" dirty="0">
                <a:hlinkClick r:id="rId3"/>
              </a:rPr>
              <a:t>https://</a:t>
            </a:r>
            <a:r>
              <a:rPr lang="fr-FR" sz="1400" dirty="0" smtClean="0">
                <a:hlinkClick r:id="rId3"/>
              </a:rPr>
              <a:t>izibook.eyrolles.com/produit/4557/9782212423235/Lusine%20du%20futur</a:t>
            </a:r>
            <a:endParaRPr lang="fr-FR" sz="1400" dirty="0"/>
          </a:p>
          <a:p>
            <a:pPr marL="0" indent="0">
              <a:buNone/>
            </a:pPr>
            <a:endParaRPr lang="fr-FR" sz="1125" dirty="0"/>
          </a:p>
        </p:txBody>
      </p:sp>
    </p:spTree>
    <p:extLst>
      <p:ext uri="{BB962C8B-B14F-4D97-AF65-F5344CB8AC3E}">
        <p14:creationId xmlns:p14="http://schemas.microsoft.com/office/powerpoint/2010/main" val="95693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9576" y="328919"/>
            <a:ext cx="6156176" cy="694865"/>
          </a:xfrm>
        </p:spPr>
        <p:txBody>
          <a:bodyPr>
            <a:normAutofit/>
          </a:bodyPr>
          <a:lstStyle/>
          <a:p>
            <a:r>
              <a:rPr lang="fr-FR" dirty="0"/>
              <a:t>MSP et Capabilité</a:t>
            </a:r>
          </a:p>
        </p:txBody>
      </p:sp>
      <p:sp>
        <p:nvSpPr>
          <p:cNvPr id="3" name="Espace réservé du contenu 2"/>
          <p:cNvSpPr>
            <a:spLocks noGrp="1"/>
          </p:cNvSpPr>
          <p:nvPr>
            <p:ph idx="1"/>
          </p:nvPr>
        </p:nvSpPr>
        <p:spPr>
          <a:xfrm>
            <a:off x="1879395" y="1248475"/>
            <a:ext cx="7725374" cy="3841652"/>
          </a:xfrm>
        </p:spPr>
        <p:txBody>
          <a:bodyPr>
            <a:normAutofit/>
          </a:bodyPr>
          <a:lstStyle/>
          <a:p>
            <a:pPr marL="68580" indent="0">
              <a:buNone/>
            </a:pPr>
            <a:r>
              <a:rPr lang="fr-FR" dirty="0"/>
              <a:t>Tout processus produit avec une dispersion, c’est inévitable. La MSP vise à maitriser le phénomène</a:t>
            </a:r>
          </a:p>
          <a:p>
            <a:pPr marL="68580" indent="0">
              <a:buNone/>
            </a:pPr>
            <a:r>
              <a:rPr lang="fr-FR" dirty="0" smtClean="0"/>
              <a:t>La </a:t>
            </a:r>
            <a:r>
              <a:rPr lang="fr-FR" dirty="0"/>
              <a:t>capabilité d’un processus est prononcée quand ce processus est suffisamment stable pour qu’on considère qu’il ne produit jamais de défaut</a:t>
            </a:r>
          </a:p>
          <a:p>
            <a:pPr marL="68580" indent="0">
              <a:buNone/>
            </a:pPr>
            <a:endParaRPr lang="fr-FR" dirty="0"/>
          </a:p>
        </p:txBody>
      </p:sp>
      <p:sp>
        <p:nvSpPr>
          <p:cNvPr id="4" name="Espace réservé du pied de page 3"/>
          <p:cNvSpPr>
            <a:spLocks noGrp="1"/>
          </p:cNvSpPr>
          <p:nvPr>
            <p:ph type="ftr" sz="quarter" idx="11"/>
          </p:nvPr>
        </p:nvSpPr>
        <p:spPr/>
        <p:txBody>
          <a:bodyPr/>
          <a:lstStyle/>
          <a:p>
            <a:r>
              <a:rPr lang="fr-FR" smtClean="0"/>
              <a:t>Joel Duflot 2022</a:t>
            </a:r>
            <a:endParaRPr lang="fr-FR" dirty="0"/>
          </a:p>
        </p:txBody>
      </p:sp>
      <p:pic>
        <p:nvPicPr>
          <p:cNvPr id="7" name="Image 6"/>
          <p:cNvPicPr>
            <a:picLocks noChangeAspect="1"/>
          </p:cNvPicPr>
          <p:nvPr/>
        </p:nvPicPr>
        <p:blipFill>
          <a:blip r:embed="rId3"/>
          <a:stretch>
            <a:fillRect/>
          </a:stretch>
        </p:blipFill>
        <p:spPr>
          <a:xfrm>
            <a:off x="4054925" y="2658979"/>
            <a:ext cx="7037661" cy="4051955"/>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47234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9800" y="484632"/>
            <a:ext cx="7772400" cy="784128"/>
          </a:xfrm>
        </p:spPr>
        <p:txBody>
          <a:bodyPr>
            <a:normAutofit fontScale="90000"/>
          </a:bodyPr>
          <a:lstStyle/>
          <a:p>
            <a:r>
              <a:rPr lang="en-GB" dirty="0"/>
              <a:t>Capability : Outils d’analyse simples</a:t>
            </a:r>
          </a:p>
        </p:txBody>
      </p:sp>
      <p:sp>
        <p:nvSpPr>
          <p:cNvPr id="3" name="Espace réservé du contenu 2"/>
          <p:cNvSpPr>
            <a:spLocks noGrp="1"/>
          </p:cNvSpPr>
          <p:nvPr>
            <p:ph sz="half" idx="1"/>
          </p:nvPr>
        </p:nvSpPr>
        <p:spPr>
          <a:xfrm>
            <a:off x="1847528" y="1556793"/>
            <a:ext cx="8820472" cy="4699547"/>
          </a:xfrm>
        </p:spPr>
        <p:txBody>
          <a:bodyPr>
            <a:normAutofit fontScale="85000" lnSpcReduction="10000"/>
          </a:bodyPr>
          <a:lstStyle/>
          <a:p>
            <a:pPr marL="0" indent="0">
              <a:buNone/>
            </a:pPr>
            <a:r>
              <a:rPr lang="en-GB" sz="2800" dirty="0"/>
              <a:t>La théorie peut être complexe, simplifions pour que la méthode devienne accessible et utilisable sur le terrain</a:t>
            </a:r>
          </a:p>
          <a:p>
            <a:pPr marL="0" indent="0">
              <a:buNone/>
            </a:pPr>
            <a:endParaRPr lang="en-GB" sz="2800" dirty="0"/>
          </a:p>
          <a:p>
            <a:r>
              <a:rPr lang="en-GB" sz="2800" dirty="0"/>
              <a:t>Film de Mesures </a:t>
            </a:r>
            <a:br>
              <a:rPr lang="en-GB" sz="2800" dirty="0"/>
            </a:br>
            <a:r>
              <a:rPr lang="en-GB" sz="2800" dirty="0"/>
              <a:t>         Suivre en temps reel et détecter les perturbations</a:t>
            </a:r>
          </a:p>
          <a:p>
            <a:endParaRPr lang="en-GB" sz="2800" dirty="0"/>
          </a:p>
          <a:p>
            <a:r>
              <a:rPr lang="en-GB" sz="2800" dirty="0"/>
              <a:t>Histogramme</a:t>
            </a:r>
            <a:br>
              <a:rPr lang="en-GB" sz="2800" dirty="0"/>
            </a:br>
            <a:r>
              <a:rPr lang="en-GB" sz="2800" dirty="0"/>
              <a:t>         Visualiser la capabilité</a:t>
            </a:r>
          </a:p>
          <a:p>
            <a:endParaRPr lang="en-GB" sz="2800" dirty="0"/>
          </a:p>
          <a:p>
            <a:r>
              <a:rPr lang="en-GB" sz="2800" dirty="0"/>
              <a:t>Coefficients significatifs</a:t>
            </a:r>
            <a:br>
              <a:rPr lang="en-GB" sz="2800" dirty="0"/>
            </a:br>
            <a:r>
              <a:rPr lang="en-GB" sz="2800" dirty="0"/>
              <a:t>         Confirmer la capabilité</a:t>
            </a:r>
          </a:p>
        </p:txBody>
      </p:sp>
      <p:sp>
        <p:nvSpPr>
          <p:cNvPr id="5" name="Espace réservé du pied de page 4"/>
          <p:cNvSpPr>
            <a:spLocks noGrp="1"/>
          </p:cNvSpPr>
          <p:nvPr>
            <p:ph type="ftr" sz="quarter" idx="11"/>
          </p:nvPr>
        </p:nvSpPr>
        <p:spPr/>
        <p:txBody>
          <a:bodyPr/>
          <a:lstStyle/>
          <a:p>
            <a:r>
              <a:rPr lang="fr-FR" smtClean="0"/>
              <a:t>Joel Duflot 2022</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7286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8" name="Rectangle 4"/>
          <p:cNvSpPr>
            <a:spLocks noGrp="1" noChangeArrowheads="1"/>
          </p:cNvSpPr>
          <p:nvPr>
            <p:ph type="title"/>
          </p:nvPr>
        </p:nvSpPr>
        <p:spPr>
          <a:xfrm>
            <a:off x="2392313" y="476672"/>
            <a:ext cx="7024744" cy="1008112"/>
          </a:xfrm>
          <a:noFill/>
          <a:ln/>
        </p:spPr>
        <p:txBody>
          <a:bodyPr vert="horz" lIns="91328" tIns="45664" rIns="91328" bIns="45664" rtlCol="0" anchor="t">
            <a:normAutofit/>
          </a:bodyPr>
          <a:lstStyle/>
          <a:p>
            <a:r>
              <a:rPr lang="fr-FR" sz="2800" dirty="0"/>
              <a:t>1  Le </a:t>
            </a:r>
            <a:r>
              <a:rPr lang="fr-FR" sz="2800" b="1" dirty="0"/>
              <a:t>FILM de mesures</a:t>
            </a:r>
            <a:r>
              <a:rPr lang="en-US" sz="2400" dirty="0"/>
              <a:t>:  Illustrations</a:t>
            </a:r>
            <a:endParaRPr lang="fr-FR" sz="2400" dirty="0"/>
          </a:p>
        </p:txBody>
      </p:sp>
      <p:sp>
        <p:nvSpPr>
          <p:cNvPr id="4" name="Espace réservé du pied de page 3"/>
          <p:cNvSpPr>
            <a:spLocks noGrp="1"/>
          </p:cNvSpPr>
          <p:nvPr>
            <p:ph type="ftr" sz="quarter" idx="11"/>
          </p:nvPr>
        </p:nvSpPr>
        <p:spPr/>
        <p:txBody>
          <a:bodyPr/>
          <a:lstStyle/>
          <a:p>
            <a:r>
              <a:rPr lang="fr-FR" smtClean="0"/>
              <a:t>Joel Duflot 2022</a:t>
            </a:r>
            <a:endParaRPr lang="fr-FR" dirty="0"/>
          </a:p>
        </p:txBody>
      </p:sp>
      <p:pic>
        <p:nvPicPr>
          <p:cNvPr id="2" name="Image 1"/>
          <p:cNvPicPr>
            <a:picLocks noChangeAspect="1"/>
          </p:cNvPicPr>
          <p:nvPr/>
        </p:nvPicPr>
        <p:blipFill>
          <a:blip r:embed="rId3"/>
          <a:stretch>
            <a:fillRect/>
          </a:stretch>
        </p:blipFill>
        <p:spPr>
          <a:xfrm>
            <a:off x="560955" y="2217719"/>
            <a:ext cx="4837646" cy="2907734"/>
          </a:xfrm>
          <a:prstGeom prst="rect">
            <a:avLst/>
          </a:prstGeom>
        </p:spPr>
      </p:pic>
      <p:sp>
        <p:nvSpPr>
          <p:cNvPr id="3" name="ZoneTexte 2"/>
          <p:cNvSpPr txBox="1"/>
          <p:nvPr/>
        </p:nvSpPr>
        <p:spPr>
          <a:xfrm>
            <a:off x="4397049" y="1204796"/>
            <a:ext cx="5438478" cy="923330"/>
          </a:xfrm>
          <a:prstGeom prst="rect">
            <a:avLst/>
          </a:prstGeom>
          <a:noFill/>
        </p:spPr>
        <p:txBody>
          <a:bodyPr wrap="square" rtlCol="0">
            <a:spAutoFit/>
          </a:bodyPr>
          <a:lstStyle/>
          <a:p>
            <a:r>
              <a:rPr lang="fr-FR" dirty="0"/>
              <a:t>C’est reporter les valeurs de la caractéristique suivie, au fil des mesures successives, sans rien calculer, rien éliminer</a:t>
            </a:r>
          </a:p>
        </p:txBody>
      </p:sp>
      <p:pic>
        <p:nvPicPr>
          <p:cNvPr id="5" name="Image 4"/>
          <p:cNvPicPr>
            <a:picLocks noChangeAspect="1"/>
          </p:cNvPicPr>
          <p:nvPr/>
        </p:nvPicPr>
        <p:blipFill>
          <a:blip r:embed="rId4"/>
          <a:stretch>
            <a:fillRect/>
          </a:stretch>
        </p:blipFill>
        <p:spPr>
          <a:xfrm>
            <a:off x="5593006" y="3068960"/>
            <a:ext cx="4848524" cy="3391164"/>
          </a:xfrm>
          <a:prstGeom prst="rect">
            <a:avLst/>
          </a:prstGeom>
        </p:spPr>
      </p:pic>
      <p:sp>
        <p:nvSpPr>
          <p:cNvPr id="6" name="Espace réservé du numéro de diapositive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07871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8" name="Rectangle 4"/>
          <p:cNvSpPr>
            <a:spLocks noGrp="1" noChangeArrowheads="1"/>
          </p:cNvSpPr>
          <p:nvPr>
            <p:ph type="title"/>
          </p:nvPr>
        </p:nvSpPr>
        <p:spPr>
          <a:xfrm>
            <a:off x="2392313" y="476672"/>
            <a:ext cx="7024744" cy="1008112"/>
          </a:xfrm>
          <a:noFill/>
          <a:ln/>
        </p:spPr>
        <p:txBody>
          <a:bodyPr vert="horz" lIns="91328" tIns="45664" rIns="91328" bIns="45664" rtlCol="0" anchor="t">
            <a:normAutofit/>
          </a:bodyPr>
          <a:lstStyle/>
          <a:p>
            <a:r>
              <a:rPr lang="fr-FR" sz="2800" dirty="0"/>
              <a:t>Le </a:t>
            </a:r>
            <a:r>
              <a:rPr lang="fr-FR" sz="2800" b="1" dirty="0"/>
              <a:t>FILM de mesures</a:t>
            </a:r>
            <a:r>
              <a:rPr lang="en-US" sz="2400" dirty="0"/>
              <a:t>:  Illustrations</a:t>
            </a:r>
            <a:endParaRPr lang="fr-FR" sz="2400" dirty="0"/>
          </a:p>
        </p:txBody>
      </p:sp>
      <p:sp>
        <p:nvSpPr>
          <p:cNvPr id="4" name="Espace réservé du pied de page 3"/>
          <p:cNvSpPr>
            <a:spLocks noGrp="1"/>
          </p:cNvSpPr>
          <p:nvPr>
            <p:ph type="ftr" sz="quarter" idx="11"/>
          </p:nvPr>
        </p:nvSpPr>
        <p:spPr/>
        <p:txBody>
          <a:bodyPr/>
          <a:lstStyle/>
          <a:p>
            <a:r>
              <a:rPr lang="fr-FR" smtClean="0"/>
              <a:t>Joel Duflot 2022</a:t>
            </a:r>
            <a:endParaRPr lang="fr-FR" dirty="0"/>
          </a:p>
        </p:txBody>
      </p:sp>
      <p:pic>
        <p:nvPicPr>
          <p:cNvPr id="2" name="Image 1"/>
          <p:cNvPicPr>
            <a:picLocks noChangeAspect="1"/>
          </p:cNvPicPr>
          <p:nvPr/>
        </p:nvPicPr>
        <p:blipFill>
          <a:blip r:embed="rId3"/>
          <a:stretch>
            <a:fillRect/>
          </a:stretch>
        </p:blipFill>
        <p:spPr>
          <a:xfrm>
            <a:off x="2760954" y="2998155"/>
            <a:ext cx="5207255" cy="3129893"/>
          </a:xfrm>
          <a:prstGeom prst="rect">
            <a:avLst/>
          </a:prstGeom>
        </p:spPr>
      </p:pic>
      <p:sp>
        <p:nvSpPr>
          <p:cNvPr id="3" name="ZoneTexte 2"/>
          <p:cNvSpPr txBox="1"/>
          <p:nvPr/>
        </p:nvSpPr>
        <p:spPr>
          <a:xfrm>
            <a:off x="4397050" y="1204796"/>
            <a:ext cx="5175853" cy="1477328"/>
          </a:xfrm>
          <a:prstGeom prst="rect">
            <a:avLst/>
          </a:prstGeom>
          <a:noFill/>
        </p:spPr>
        <p:txBody>
          <a:bodyPr wrap="square" rtlCol="0">
            <a:spAutoFit/>
          </a:bodyPr>
          <a:lstStyle/>
          <a:p>
            <a:r>
              <a:rPr lang="fr-FR" dirty="0"/>
              <a:t>On voit déjà apparaitre des points aberrants, des anomalies de continuité. Autant de signes de perturbation du processus qu’il faut analyser et éliminer avant de passer à la suite</a:t>
            </a:r>
          </a:p>
        </p:txBody>
      </p:sp>
      <p:sp>
        <p:nvSpPr>
          <p:cNvPr id="6" name="ZoneTexte 5"/>
          <p:cNvSpPr txBox="1"/>
          <p:nvPr/>
        </p:nvSpPr>
        <p:spPr>
          <a:xfrm>
            <a:off x="8112224" y="3756494"/>
            <a:ext cx="2555776" cy="1754326"/>
          </a:xfrm>
          <a:prstGeom prst="rect">
            <a:avLst/>
          </a:prstGeom>
          <a:noFill/>
        </p:spPr>
        <p:txBody>
          <a:bodyPr wrap="square" rtlCol="0">
            <a:spAutoFit/>
          </a:bodyPr>
          <a:lstStyle/>
          <a:p>
            <a:r>
              <a:rPr lang="fr-FR" dirty="0"/>
              <a:t>Le film rouge est soumis à des évènements qui vont le conduire à sortir des tolérances tôt ou tard.</a:t>
            </a:r>
          </a:p>
        </p:txBody>
      </p:sp>
      <p:cxnSp>
        <p:nvCxnSpPr>
          <p:cNvPr id="5" name="Connecteur droit avec flèche 4"/>
          <p:cNvCxnSpPr/>
          <p:nvPr/>
        </p:nvCxnSpPr>
        <p:spPr>
          <a:xfrm>
            <a:off x="2392314" y="3645024"/>
            <a:ext cx="5935935"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495601" y="5445224"/>
            <a:ext cx="5935935"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4765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8" name="Rectangle 4"/>
          <p:cNvSpPr>
            <a:spLocks noGrp="1" noChangeArrowheads="1"/>
          </p:cNvSpPr>
          <p:nvPr>
            <p:ph type="title"/>
          </p:nvPr>
        </p:nvSpPr>
        <p:spPr>
          <a:xfrm>
            <a:off x="2392313" y="476672"/>
            <a:ext cx="7443214" cy="1008112"/>
          </a:xfrm>
          <a:noFill/>
          <a:ln/>
        </p:spPr>
        <p:txBody>
          <a:bodyPr vert="horz" lIns="91328" tIns="45664" rIns="91328" bIns="45664" rtlCol="0" anchor="t">
            <a:normAutofit/>
          </a:bodyPr>
          <a:lstStyle/>
          <a:p>
            <a:r>
              <a:rPr lang="fr-FR" sz="2800" dirty="0"/>
              <a:t>1  Le </a:t>
            </a:r>
            <a:r>
              <a:rPr lang="fr-FR" sz="2800" b="1" dirty="0"/>
              <a:t>FILM de mesures</a:t>
            </a:r>
            <a:r>
              <a:rPr lang="en-US" sz="2400" dirty="0"/>
              <a:t>:  Carte de Surveillance</a:t>
            </a:r>
            <a:endParaRPr lang="fr-FR" sz="2400" dirty="0"/>
          </a:p>
        </p:txBody>
      </p:sp>
      <p:sp>
        <p:nvSpPr>
          <p:cNvPr id="4" name="Espace réservé du pied de page 3"/>
          <p:cNvSpPr>
            <a:spLocks noGrp="1"/>
          </p:cNvSpPr>
          <p:nvPr>
            <p:ph type="ftr" sz="quarter" idx="11"/>
          </p:nvPr>
        </p:nvSpPr>
        <p:spPr/>
        <p:txBody>
          <a:bodyPr/>
          <a:lstStyle/>
          <a:p>
            <a:r>
              <a:rPr lang="fr-FR" smtClean="0"/>
              <a:t>Joel Duflot 2022</a:t>
            </a:r>
            <a:endParaRPr lang="fr-FR" dirty="0"/>
          </a:p>
        </p:txBody>
      </p:sp>
      <p:sp>
        <p:nvSpPr>
          <p:cNvPr id="3" name="ZoneTexte 2"/>
          <p:cNvSpPr txBox="1"/>
          <p:nvPr/>
        </p:nvSpPr>
        <p:spPr>
          <a:xfrm>
            <a:off x="3863752" y="1424066"/>
            <a:ext cx="5438478" cy="646331"/>
          </a:xfrm>
          <a:prstGeom prst="rect">
            <a:avLst/>
          </a:prstGeom>
          <a:noFill/>
        </p:spPr>
        <p:txBody>
          <a:bodyPr wrap="square" rtlCol="0">
            <a:spAutoFit/>
          </a:bodyPr>
          <a:lstStyle/>
          <a:p>
            <a:r>
              <a:rPr lang="fr-FR" dirty="0"/>
              <a:t>Première étape vers la capabilité surveiller les processus et réagir en cas de dérive</a:t>
            </a:r>
          </a:p>
        </p:txBody>
      </p:sp>
      <p:pic>
        <p:nvPicPr>
          <p:cNvPr id="5" name="Image 4"/>
          <p:cNvPicPr>
            <a:picLocks noChangeAspect="1"/>
          </p:cNvPicPr>
          <p:nvPr/>
        </p:nvPicPr>
        <p:blipFill>
          <a:blip r:embed="rId3"/>
          <a:stretch>
            <a:fillRect/>
          </a:stretch>
        </p:blipFill>
        <p:spPr>
          <a:xfrm>
            <a:off x="4736218" y="2579251"/>
            <a:ext cx="4848524" cy="3391164"/>
          </a:xfrm>
          <a:prstGeom prst="rect">
            <a:avLst/>
          </a:prstGeom>
        </p:spPr>
      </p:pic>
      <p:sp>
        <p:nvSpPr>
          <p:cNvPr id="6" name="Bulle narrative : ronde 5">
            <a:extLst>
              <a:ext uri="{FF2B5EF4-FFF2-40B4-BE49-F238E27FC236}">
                <a16:creationId xmlns="" xmlns:a16="http://schemas.microsoft.com/office/drawing/2014/main" id="{B71DE307-DD5E-4479-BFBA-AAFAE5087075}"/>
              </a:ext>
            </a:extLst>
          </p:cNvPr>
          <p:cNvSpPr/>
          <p:nvPr/>
        </p:nvSpPr>
        <p:spPr>
          <a:xfrm>
            <a:off x="1481640" y="4293097"/>
            <a:ext cx="3600400" cy="1800199"/>
          </a:xfrm>
          <a:prstGeom prst="wedgeEllipseCallout">
            <a:avLst>
              <a:gd name="adj1" fmla="val 76071"/>
              <a:gd name="adj2" fmla="val -507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J’entre dans la zone de surveillance, il faut corriger avant de sortir de la tolérance</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07583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8" name="Rectangle 4"/>
          <p:cNvSpPr>
            <a:spLocks noGrp="1" noChangeArrowheads="1"/>
          </p:cNvSpPr>
          <p:nvPr>
            <p:ph type="title"/>
          </p:nvPr>
        </p:nvSpPr>
        <p:spPr>
          <a:xfrm>
            <a:off x="2050557" y="228382"/>
            <a:ext cx="7443214" cy="646331"/>
          </a:xfrm>
          <a:noFill/>
          <a:ln/>
        </p:spPr>
        <p:txBody>
          <a:bodyPr vert="horz" lIns="91328" tIns="45664" rIns="91328" bIns="45664" rtlCol="0" anchor="t">
            <a:normAutofit/>
          </a:bodyPr>
          <a:lstStyle/>
          <a:p>
            <a:r>
              <a:rPr lang="fr-FR" sz="2800" dirty="0"/>
              <a:t>1  Le </a:t>
            </a:r>
            <a:r>
              <a:rPr lang="fr-FR" sz="2800" b="1" dirty="0"/>
              <a:t>FILM de mesures</a:t>
            </a:r>
            <a:r>
              <a:rPr lang="en-US" sz="2400" dirty="0"/>
              <a:t>:  Carte de Surveillance</a:t>
            </a:r>
            <a:endParaRPr lang="fr-FR" sz="2400" dirty="0"/>
          </a:p>
        </p:txBody>
      </p:sp>
      <p:sp>
        <p:nvSpPr>
          <p:cNvPr id="4" name="Espace réservé du pied de page 3"/>
          <p:cNvSpPr>
            <a:spLocks noGrp="1"/>
          </p:cNvSpPr>
          <p:nvPr>
            <p:ph type="ftr" sz="quarter" idx="11"/>
          </p:nvPr>
        </p:nvSpPr>
        <p:spPr/>
        <p:txBody>
          <a:bodyPr/>
          <a:lstStyle/>
          <a:p>
            <a:r>
              <a:rPr lang="fr-FR" smtClean="0"/>
              <a:t>Joel Duflot 2022</a:t>
            </a:r>
            <a:endParaRPr lang="fr-FR" dirty="0"/>
          </a:p>
        </p:txBody>
      </p:sp>
      <p:sp>
        <p:nvSpPr>
          <p:cNvPr id="3" name="ZoneTexte 2"/>
          <p:cNvSpPr txBox="1"/>
          <p:nvPr/>
        </p:nvSpPr>
        <p:spPr>
          <a:xfrm>
            <a:off x="6600057" y="761273"/>
            <a:ext cx="3283127" cy="369332"/>
          </a:xfrm>
          <a:prstGeom prst="rect">
            <a:avLst/>
          </a:prstGeom>
          <a:noFill/>
        </p:spPr>
        <p:txBody>
          <a:bodyPr wrap="square" rtlCol="0">
            <a:spAutoFit/>
          </a:bodyPr>
          <a:lstStyle/>
          <a:p>
            <a:r>
              <a:rPr lang="fr-FR" dirty="0"/>
              <a:t>Exemples classiques</a:t>
            </a:r>
          </a:p>
        </p:txBody>
      </p:sp>
      <p:pic>
        <p:nvPicPr>
          <p:cNvPr id="7" name="Image 6">
            <a:extLst>
              <a:ext uri="{FF2B5EF4-FFF2-40B4-BE49-F238E27FC236}">
                <a16:creationId xmlns="" xmlns:a16="http://schemas.microsoft.com/office/drawing/2014/main" id="{99DBC668-6601-4963-8550-3B4FA2E8501C}"/>
              </a:ext>
            </a:extLst>
          </p:cNvPr>
          <p:cNvPicPr/>
          <p:nvPr/>
        </p:nvPicPr>
        <p:blipFill rotWithShape="1">
          <a:blip r:embed="rId3"/>
          <a:srcRect t="2886" b="2405"/>
          <a:stretch/>
        </p:blipFill>
        <p:spPr>
          <a:xfrm>
            <a:off x="6213564" y="2341417"/>
            <a:ext cx="3529247" cy="2212870"/>
          </a:xfrm>
          <a:prstGeom prst="rect">
            <a:avLst/>
          </a:prstGeom>
        </p:spPr>
      </p:pic>
      <p:pic>
        <p:nvPicPr>
          <p:cNvPr id="8" name="Image 7">
            <a:extLst>
              <a:ext uri="{FF2B5EF4-FFF2-40B4-BE49-F238E27FC236}">
                <a16:creationId xmlns="" xmlns:a16="http://schemas.microsoft.com/office/drawing/2014/main" id="{9DF3F944-D1BC-419C-A87F-DA6183B9866B}"/>
              </a:ext>
            </a:extLst>
          </p:cNvPr>
          <p:cNvPicPr/>
          <p:nvPr/>
        </p:nvPicPr>
        <p:blipFill rotWithShape="1">
          <a:blip r:embed="rId4"/>
          <a:srcRect t="3844" b="2236"/>
          <a:stretch/>
        </p:blipFill>
        <p:spPr>
          <a:xfrm>
            <a:off x="1764064" y="2363310"/>
            <a:ext cx="3689968" cy="2257243"/>
          </a:xfrm>
          <a:prstGeom prst="rect">
            <a:avLst/>
          </a:prstGeom>
        </p:spPr>
      </p:pic>
      <p:sp>
        <p:nvSpPr>
          <p:cNvPr id="11" name="ZoneTexte 10">
            <a:extLst>
              <a:ext uri="{FF2B5EF4-FFF2-40B4-BE49-F238E27FC236}">
                <a16:creationId xmlns="" xmlns:a16="http://schemas.microsoft.com/office/drawing/2014/main" id="{5A0C09FA-8ACF-4E9C-BCBD-41B58EB57A40}"/>
              </a:ext>
            </a:extLst>
          </p:cNvPr>
          <p:cNvSpPr txBox="1"/>
          <p:nvPr/>
        </p:nvSpPr>
        <p:spPr>
          <a:xfrm>
            <a:off x="2292478" y="1497294"/>
            <a:ext cx="2924024" cy="646331"/>
          </a:xfrm>
          <a:prstGeom prst="rect">
            <a:avLst/>
          </a:prstGeom>
          <a:noFill/>
        </p:spPr>
        <p:txBody>
          <a:bodyPr wrap="square" rtlCol="0">
            <a:spAutoFit/>
          </a:bodyPr>
          <a:lstStyle/>
          <a:p>
            <a:r>
              <a:rPr lang="fr-FR" dirty="0"/>
              <a:t>En bleu : stable et centré, le bon cas</a:t>
            </a:r>
          </a:p>
        </p:txBody>
      </p:sp>
      <p:sp>
        <p:nvSpPr>
          <p:cNvPr id="12" name="ZoneTexte 11">
            <a:extLst>
              <a:ext uri="{FF2B5EF4-FFF2-40B4-BE49-F238E27FC236}">
                <a16:creationId xmlns="" xmlns:a16="http://schemas.microsoft.com/office/drawing/2014/main" id="{D2FEF458-A62B-4F53-A47C-B9BEB3206763}"/>
              </a:ext>
            </a:extLst>
          </p:cNvPr>
          <p:cNvSpPr txBox="1"/>
          <p:nvPr/>
        </p:nvSpPr>
        <p:spPr>
          <a:xfrm>
            <a:off x="2099860" y="4715794"/>
            <a:ext cx="2924024" cy="1200329"/>
          </a:xfrm>
          <a:prstGeom prst="rect">
            <a:avLst/>
          </a:prstGeom>
          <a:noFill/>
        </p:spPr>
        <p:txBody>
          <a:bodyPr wrap="square" rtlCol="0">
            <a:spAutoFit/>
          </a:bodyPr>
          <a:lstStyle/>
          <a:p>
            <a:r>
              <a:rPr lang="fr-FR" dirty="0"/>
              <a:t>En rouge : soumis à des évènements exceptionnels qui doivent être maitrisés</a:t>
            </a:r>
          </a:p>
        </p:txBody>
      </p:sp>
      <p:sp>
        <p:nvSpPr>
          <p:cNvPr id="13" name="ZoneTexte 12">
            <a:extLst>
              <a:ext uri="{FF2B5EF4-FFF2-40B4-BE49-F238E27FC236}">
                <a16:creationId xmlns="" xmlns:a16="http://schemas.microsoft.com/office/drawing/2014/main" id="{BA571C38-E30F-46C1-9082-43D6E20C964B}"/>
              </a:ext>
            </a:extLst>
          </p:cNvPr>
          <p:cNvSpPr txBox="1"/>
          <p:nvPr/>
        </p:nvSpPr>
        <p:spPr>
          <a:xfrm>
            <a:off x="6600057" y="4692035"/>
            <a:ext cx="2924024" cy="1200329"/>
          </a:xfrm>
          <a:prstGeom prst="rect">
            <a:avLst/>
          </a:prstGeom>
          <a:noFill/>
        </p:spPr>
        <p:txBody>
          <a:bodyPr wrap="square" rtlCol="0">
            <a:spAutoFit/>
          </a:bodyPr>
          <a:lstStyle/>
          <a:p>
            <a:r>
              <a:rPr lang="fr-FR" dirty="0"/>
              <a:t>En vert : Dérive lente (usure?), facile à maitriser mais à surveiller fréquemment</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369880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10.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11.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12.xml><?xml version="1.0" encoding="utf-8"?>
<p:tagLst xmlns:a="http://schemas.openxmlformats.org/drawingml/2006/main" xmlns:r="http://schemas.openxmlformats.org/officeDocument/2006/relationships" xmlns:p="http://schemas.openxmlformats.org/presentationml/2006/main">
  <p:tag name="POWER3D TRANSITION" val="Demo1.p3d 0"/>
  <p:tag name="POWER3D OPTIONS" val="Medium "/>
  <p:tag name="POWER3D IMAGE0" val="PROMO.TGA"/>
  <p:tag name="POWER3D SOUND" val="Slab Fall Out"/>
</p:tagLst>
</file>

<file path=ppt/tags/tag13.xml><?xml version="1.0" encoding="utf-8"?>
<p:tagLst xmlns:a="http://schemas.openxmlformats.org/drawingml/2006/main" xmlns:r="http://schemas.openxmlformats.org/officeDocument/2006/relationships" xmlns:p="http://schemas.openxmlformats.org/presentationml/2006/main">
  <p:tag name="POWER3D TRANSITION" val="Demo1.p3d 0"/>
  <p:tag name="POWER3D OPTIONS" val="Medium "/>
  <p:tag name="POWER3D IMAGE0" val="PROMO.TGA"/>
  <p:tag name="POWER3D SOUND" val="Slab Fall Out"/>
</p:tagLst>
</file>

<file path=ppt/tags/tag14.xml><?xml version="1.0" encoding="utf-8"?>
<p:tagLst xmlns:a="http://schemas.openxmlformats.org/drawingml/2006/main" xmlns:r="http://schemas.openxmlformats.org/officeDocument/2006/relationships" xmlns:p="http://schemas.openxmlformats.org/presentationml/2006/main">
  <p:tag name="POWER3D TRANSITION" val="Demo1.p3d 0"/>
  <p:tag name="POWER3D OPTIONS" val="Medium "/>
  <p:tag name="POWER3D IMAGE0" val="PROMO.TGA"/>
  <p:tag name="POWER3D SOUND" val="Slab Fall Out"/>
</p:tagLst>
</file>

<file path=ppt/tags/tag2.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3.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4.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5.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6.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7.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8.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ags/tag9.xml><?xml version="1.0" encoding="utf-8"?>
<p:tagLst xmlns:a="http://schemas.openxmlformats.org/drawingml/2006/main" xmlns:r="http://schemas.openxmlformats.org/officeDocument/2006/relationships" xmlns:p="http://schemas.openxmlformats.org/presentationml/2006/main">
  <p:tag name="POWER3D SOUND" val="Slab Fall Out"/>
  <p:tag name="POWER3D IMAGE0" val="PROMO.TGA"/>
  <p:tag name="POWER3D OPTIONS" val="Medium "/>
  <p:tag name="POWER3D TRANSITION" val="Demo1.p3d 0"/>
</p:tagLst>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2431</TotalTime>
  <Words>1479</Words>
  <Application>Microsoft Office PowerPoint</Application>
  <PresentationFormat>Grand écran</PresentationFormat>
  <Paragraphs>368</Paragraphs>
  <Slides>36</Slides>
  <Notes>31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6" baseType="lpstr">
      <vt:lpstr>Arial</vt:lpstr>
      <vt:lpstr>Calibri</vt:lpstr>
      <vt:lpstr>Century Gothic</vt:lpstr>
      <vt:lpstr>Helvetica Condensed</vt:lpstr>
      <vt:lpstr>Symbol</vt:lpstr>
      <vt:lpstr>Times New Roman</vt:lpstr>
      <vt:lpstr>Wingdings</vt:lpstr>
      <vt:lpstr>Wingdings 3</vt:lpstr>
      <vt:lpstr>Brin</vt:lpstr>
      <vt:lpstr>Equation</vt:lpstr>
      <vt:lpstr>Fondamentaux du Lean</vt:lpstr>
      <vt:lpstr>Le Lean  en tant que système</vt:lpstr>
      <vt:lpstr>Principe : Aucun défaut</vt:lpstr>
      <vt:lpstr>MSP et Capabilité</vt:lpstr>
      <vt:lpstr>Capability : Outils d’analyse simples</vt:lpstr>
      <vt:lpstr>1  Le FILM de mesures:  Illustrations</vt:lpstr>
      <vt:lpstr>Le FILM de mesures:  Illustrations</vt:lpstr>
      <vt:lpstr>1  Le FILM de mesures:  Carte de Surveillance</vt:lpstr>
      <vt:lpstr>1  Le FILM de mesures:  Carte de Surveillance</vt:lpstr>
      <vt:lpstr>1  Le FILM de mesures:  Carte de Surveillance</vt:lpstr>
      <vt:lpstr> 2 Construction du film de mesure </vt:lpstr>
      <vt:lpstr>2 Histogramme  Construction d’un histogramme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Maîtrise Statistique des processus  Construction d’un histogramme </vt:lpstr>
      <vt:lpstr>Histogramme</vt:lpstr>
      <vt:lpstr>Présentation PowerPoint</vt:lpstr>
      <vt:lpstr>Présentation PowerPoint</vt:lpstr>
      <vt:lpstr>3 Capabilité  </vt:lpstr>
      <vt:lpstr>Présentation PowerPoint</vt:lpstr>
      <vt:lpstr>Maîtrise Statistique des processus  Capabilité</vt:lpstr>
      <vt:lpstr>Présentation PowerPoint</vt:lpstr>
      <vt:lpstr>Coefficients caractéristiques</vt:lpstr>
      <vt:lpstr>Coefficients caractéristiques</vt:lpstr>
      <vt:lpstr>Présentation PowerPoint</vt:lpstr>
      <vt:lpstr>Présentation PowerPoint</vt:lpstr>
      <vt:lpstr>Présentation PowerPoint</vt:lpstr>
      <vt:lpstr> Capabilité : Illustration de l’évolution d’un processus à l’abandon</vt:lpstr>
      <vt:lpstr>Présentation PowerPoint</vt:lpstr>
      <vt:lpstr>MSP et industrie 4.0</vt:lpstr>
      <vt:lpstr>Liens utiles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du Lean</dc:title>
  <dc:creator>Joel Duflot</dc:creator>
  <cp:lastModifiedBy>Joel Duflot</cp:lastModifiedBy>
  <cp:revision>80</cp:revision>
  <dcterms:created xsi:type="dcterms:W3CDTF">2020-01-06T14:13:52Z</dcterms:created>
  <dcterms:modified xsi:type="dcterms:W3CDTF">2022-05-21T12:40:40Z</dcterms:modified>
</cp:coreProperties>
</file>