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1127" r:id="rId3"/>
    <p:sldId id="419" r:id="rId4"/>
    <p:sldId id="1144" r:id="rId5"/>
    <p:sldId id="418" r:id="rId6"/>
    <p:sldId id="1142" r:id="rId7"/>
    <p:sldId id="1145" r:id="rId8"/>
    <p:sldId id="1147" r:id="rId9"/>
    <p:sldId id="1146" r:id="rId10"/>
    <p:sldId id="1148" r:id="rId11"/>
    <p:sldId id="1149" r:id="rId12"/>
    <p:sldId id="1150" r:id="rId13"/>
    <p:sldId id="282" r:id="rId14"/>
    <p:sldId id="283" r:id="rId15"/>
    <p:sldId id="1151" r:id="rId16"/>
    <p:sldId id="1140" r:id="rId17"/>
    <p:sldId id="1141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77" autoAdjust="0"/>
  </p:normalViewPr>
  <p:slideViewPr>
    <p:cSldViewPr snapToGrid="0">
      <p:cViewPr varScale="1">
        <p:scale>
          <a:sx n="80" d="100"/>
          <a:sy n="80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xmlns="" id="{279F8C30-36DF-4081-ACEA-58B418DC84D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47AA8CC2-9458-4D9D-834C-8DFEB85C88C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4499B5-4DC6-4568-BC3D-10E4F4E23388}" type="datetimeFigureOut">
              <a:rPr lang="fr-FR" smtClean="0"/>
              <a:t>21/05/2022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21F7E60C-2C5E-48F2-B04F-B6A2D3503E4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9D1A85EF-52E4-4988-857B-AFC445B44B1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56B11E-5051-4453-BB95-8B8A79C3AB8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0225474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FD5F68-ECA8-46CA-BC59-65BDA7379827}" type="datetimeFigureOut">
              <a:rPr lang="fr-FR" smtClean="0"/>
              <a:t>21/05/2022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3C715F-13DF-48A8-BA78-A060DBA78453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4076630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fr-FR" sz="1800" dirty="0"/>
              <a:t> Assurer que les caractéristiques produit au process qui conditionnent la Qualité sont toujours conformes aux spécifications</a:t>
            </a:r>
          </a:p>
          <a:p>
            <a:pPr marL="68580" indent="0">
              <a:buNone/>
            </a:pPr>
            <a:endParaRPr lang="fr-FR" sz="1800" dirty="0"/>
          </a:p>
          <a:p>
            <a:pPr marL="68580" indent="0">
              <a:buNone/>
            </a:pPr>
            <a:r>
              <a:rPr lang="fr-FR" sz="1800" dirty="0"/>
              <a:t>    Etre capable d’analyser les dérives et les interactions entre caractéristiques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FB2241-9E90-49DB-8CD8-BB81EC663973}" type="slidenum">
              <a:rPr lang="fr-FR" smtClean="0"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30703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800" dirty="0"/>
              <a:t>Le moyen</a:t>
            </a:r>
            <a:r>
              <a:rPr lang="fr-FR" sz="1800" baseline="0" dirty="0"/>
              <a:t> pratique de faire un PDCA en imposant la démarche par le papier</a:t>
            </a:r>
          </a:p>
          <a:p>
            <a:r>
              <a:rPr lang="fr-FR" sz="1800" baseline="0" dirty="0"/>
              <a:t>Remplir à la main…</a:t>
            </a:r>
            <a:endParaRPr lang="fr-FR" sz="18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2F3D43-FD7E-409F-9B41-3FEE013E5552}" type="slidenum">
              <a:rPr lang="fr-FR" smtClean="0"/>
              <a:t>13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192555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1750" y="822325"/>
            <a:ext cx="6592888" cy="3709988"/>
          </a:xfrm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fr-FR" sz="1700" dirty="0"/>
              <a:t>Dans les standards de management, on peut trouver des indicateurs physiques.</a:t>
            </a:r>
          </a:p>
          <a:p>
            <a:pPr eaLnBrk="1" hangingPunct="1"/>
            <a:r>
              <a:rPr lang="fr-FR" sz="1700" dirty="0"/>
              <a:t>Par exemple, un tableau avec un suivi, heure à heure, de la production et de l'écart, avec identification des causes qui ne sont pas intrinsèques au processus mis en place. </a:t>
            </a:r>
          </a:p>
          <a:p>
            <a:pPr eaLnBrk="1" hangingPunct="1"/>
            <a:endParaRPr lang="fr-FR" dirty="0"/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xmlns="" id="{98FBEA86-0D91-49EA-A118-C94B246B09A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3C715F-13DF-48A8-BA78-A060DBA78453}" type="slidenum">
              <a:rPr lang="fr-FR" smtClean="0"/>
              <a:t>16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110473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3C715F-13DF-48A8-BA78-A060DBA78453}" type="slidenum">
              <a:rPr lang="fr-FR" smtClean="0"/>
              <a:t>17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983824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2FCF2-72A3-45CC-BE41-5C5001F15019}" type="datetime1">
              <a:rPr lang="en-US" smtClean="0"/>
              <a:t>5/21/2022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Joel Duflot 2022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22AE3-6ED5-4E5E-92CA-26CC30E62417}" type="datetime1">
              <a:rPr lang="en-US" smtClean="0"/>
              <a:t>5/21/2022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Joel Duflot 2022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D79B-013E-4913-A9A3-B4E2A02A863C}" type="datetime1">
              <a:rPr lang="en-US" smtClean="0"/>
              <a:t>5/21/2022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Joel Duflot 2022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584F9-0CE4-4CAE-8D8B-20F2954527E0}" type="datetime1">
              <a:rPr lang="en-US" smtClean="0"/>
              <a:t>5/21/2022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Joel Duflot 2022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FAA5B-C144-428C-94F9-6E1A1C685B9B}" type="datetime1">
              <a:rPr lang="en-US" smtClean="0"/>
              <a:t>5/21/2022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Joel Duflot 2022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97514-6AD0-4366-9345-5B47D4D348D2}" type="datetime1">
              <a:rPr lang="en-US" smtClean="0"/>
              <a:t>5/21/2022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Joel Duflot 2022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74A9-F493-41A2-9DAC-82D2E4A13190}" type="datetime1">
              <a:rPr lang="en-US" smtClean="0"/>
              <a:t>5/21/2022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Joel Duflot 2022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BD640-550A-4705-99EB-63CD1849601B}" type="datetime1">
              <a:rPr lang="en-US" smtClean="0"/>
              <a:t>5/21/2022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Joel Duflot 2022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474E8-AD6A-4E40-AB2C-07558BD46727}" type="datetime1">
              <a:rPr lang="en-US" smtClean="0"/>
              <a:t>5/21/2022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Joel Duflot 2022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56A03-3DE1-49A1-8331-2656B1709935}" type="datetime1">
              <a:rPr lang="en-US" smtClean="0"/>
              <a:t>5/21/2022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Joel Duflot 2022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8EB8D-3879-497A-91EE-2323B8B24A65}" type="datetime1">
              <a:rPr lang="en-US" smtClean="0"/>
              <a:t>5/21/2022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Joel Duflot 2022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5D457-5CB6-4C1C-A4D0-5959F7A62C9D}" type="datetime1">
              <a:rPr lang="en-US" smtClean="0"/>
              <a:t>5/21/2022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Joel Duflot 2022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F7F92-91F4-4A0F-876A-C7C125180A27}" type="datetime1">
              <a:rPr lang="en-US" smtClean="0"/>
              <a:t>5/21/2022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Joel Duflot 2022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BF13D-F40E-4F6D-A605-587E403607C5}" type="datetime1">
              <a:rPr lang="en-US" smtClean="0"/>
              <a:t>5/21/2022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Joel Duflot 2022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ED138-9854-48F3-8E7E-FAE2DC2C511A}" type="datetime1">
              <a:rPr lang="en-US" smtClean="0"/>
              <a:t>5/21/2022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Joel Duflot 2022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dirty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25180-FCC9-4AD1-BC11-46B3B18DED90}" type="datetime1">
              <a:rPr lang="en-US" smtClean="0"/>
              <a:t>5/21/2022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Joel Duflot 2022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4A6A4C-2D2B-40E2-BF0B-67A91B6D05CA}" type="datetime1">
              <a:rPr lang="en-US" smtClean="0"/>
              <a:t>5/21/2022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Joel Duflot 2022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G"/><Relationship Id="rId3" Type="http://schemas.openxmlformats.org/officeDocument/2006/relationships/hyperlink" Target="https://www.youtube.com/watch?v=7BfI-HVPa-A" TargetMode="External"/><Relationship Id="rId7" Type="http://schemas.openxmlformats.org/officeDocument/2006/relationships/hyperlink" Target="https://izibook.eyrolles.com/produit/4557/9782212423235/Lusine%20du%20futur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www.eponine-pauchard.com/2010/06/5-pourquoi-et-qqoqcp/" TargetMode="External"/><Relationship Id="rId5" Type="http://schemas.openxmlformats.org/officeDocument/2006/relationships/hyperlink" Target="https://www.youtube.com/watch?v=osRbPZn8k6c" TargetMode="External"/><Relationship Id="rId4" Type="http://schemas.openxmlformats.org/officeDocument/2006/relationships/hyperlink" Target="https://www.youtube.com/watch?v=JaUU4CIyCXg" TargetMode="External"/><Relationship Id="rId9" Type="http://schemas.openxmlformats.org/officeDocument/2006/relationships/hyperlink" Target="https://joelduflot-lean.fr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F9FDC573-0623-468F-A0CA-00E4C244DF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5795" y="730400"/>
            <a:ext cx="8915399" cy="1012559"/>
          </a:xfrm>
        </p:spPr>
        <p:txBody>
          <a:bodyPr/>
          <a:lstStyle/>
          <a:p>
            <a:r>
              <a:rPr lang="fr-FR" dirty="0"/>
              <a:t>Fondamentaux du Lean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4CA241BD-E25A-4F7D-B411-CDDA516B1E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59740" y="3395094"/>
            <a:ext cx="8915399" cy="1134446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fr-FR" sz="3200" dirty="0"/>
              <a:t>6)  5M, 5 Pourquoi </a:t>
            </a:r>
          </a:p>
          <a:p>
            <a:pPr>
              <a:lnSpc>
                <a:spcPct val="120000"/>
              </a:lnSpc>
            </a:pPr>
            <a:r>
              <a:rPr lang="fr-FR" sz="3200" dirty="0"/>
              <a:t>       PDCA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C31284B1-C5CA-420E-B0AF-2D752DE3D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xmlns="" id="{418CE426-5026-438A-BC3A-BBAE3B12E8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69138" y="1742959"/>
            <a:ext cx="4591050" cy="3952875"/>
          </a:xfrm>
          <a:prstGeom prst="rect">
            <a:avLst/>
          </a:prstGeom>
        </p:spPr>
      </p:pic>
      <p:sp>
        <p:nvSpPr>
          <p:cNvPr id="8" name="Espace réservé du pied de page 3">
            <a:extLst>
              <a:ext uri="{FF2B5EF4-FFF2-40B4-BE49-F238E27FC236}">
                <a16:creationId xmlns="" xmlns:a16="http://schemas.microsoft.com/office/drawing/2014/main" id="{8BC8FD67-A5E2-44FB-8AA7-6749CA154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79877" y="5279308"/>
            <a:ext cx="5590960" cy="1205713"/>
          </a:xfrm>
        </p:spPr>
        <p:txBody>
          <a:bodyPr/>
          <a:lstStyle/>
          <a:p>
            <a:r>
              <a:rPr lang="fr-FR" sz="1600" dirty="0" smtClean="0"/>
              <a:t>Joel Duflot 2022 Conseil en Excellence opérationnelle Blog : https://joelduflot-lean.fr</a:t>
            </a: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38230985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09800" y="484632"/>
            <a:ext cx="7772400" cy="784128"/>
          </a:xfrm>
        </p:spPr>
        <p:txBody>
          <a:bodyPr>
            <a:normAutofit/>
          </a:bodyPr>
          <a:lstStyle/>
          <a:p>
            <a:r>
              <a:rPr lang="en-GB" dirty="0"/>
              <a:t>Plan Do Check Act (PDCA)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78178" y="1329267"/>
            <a:ext cx="7088955" cy="5062891"/>
          </a:xfrm>
        </p:spPr>
        <p:txBody>
          <a:bodyPr>
            <a:normAutofit/>
          </a:bodyPr>
          <a:lstStyle/>
          <a:p>
            <a:r>
              <a:rPr lang="en-GB" sz="2800" dirty="0"/>
              <a:t> </a:t>
            </a:r>
            <a:r>
              <a:rPr lang="fr-FR" sz="2000" dirty="0"/>
              <a:t>5M et 5Pourquoi restent des outils, avec le PDCA on découvre un </a:t>
            </a:r>
            <a:r>
              <a:rPr lang="fr-FR" sz="2000" b="1" dirty="0"/>
              <a:t>processus itératif </a:t>
            </a:r>
            <a:r>
              <a:rPr lang="fr-FR" sz="2000" dirty="0"/>
              <a:t>propre à traiter des sujets complexes</a:t>
            </a:r>
          </a:p>
          <a:p>
            <a:r>
              <a:rPr lang="fr-FR" sz="2000" dirty="0"/>
              <a:t>La roue tourne autant de fois que nécessaire, améliorant progressivement les résultats.</a:t>
            </a:r>
          </a:p>
          <a:p>
            <a:r>
              <a:rPr lang="fr-FR" sz="2000" dirty="0"/>
              <a:t>Pour un sujet complexe aux incidences Sécurité, Qualité, Cout. On peut par exemple imaginer qu’on travaille un élément à chaque tour et qu’on voit l’incidence sur les autres avant de lancer le tour suivant</a:t>
            </a:r>
          </a:p>
          <a:p>
            <a:r>
              <a:rPr lang="fr-FR" sz="2100" dirty="0"/>
              <a:t>Le PDCA débute après l’application des mesures palliatives qui ont permis d’éliminer les effets du problème et de continuer l’activité.</a:t>
            </a:r>
            <a:endParaRPr lang="fr-FR" sz="28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Joel Duflot 2022</a:t>
            </a:r>
            <a:endParaRPr lang="fr-FR" dirty="0"/>
          </a:p>
        </p:txBody>
      </p:sp>
      <p:sp>
        <p:nvSpPr>
          <p:cNvPr id="6" name="Espace réservé du numéro de diapositive 2">
            <a:extLst>
              <a:ext uri="{FF2B5EF4-FFF2-40B4-BE49-F238E27FC236}">
                <a16:creationId xmlns:a16="http://schemas.microsoft.com/office/drawing/2014/main" xmlns="" id="{C635403A-1515-4241-80EB-60162A8E4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>
              <a:defRPr/>
            </a:pPr>
            <a:fld id="{DA679968-0ECE-4B5B-967F-A6A6ACE67DE8}" type="slidenum">
              <a:rPr lang="fr-FR" smtClean="0"/>
              <a:pPr>
                <a:defRPr/>
              </a:pPr>
              <a:t>10</a:t>
            </a:fld>
            <a:endParaRPr lang="fr-FR" dirty="0"/>
          </a:p>
        </p:txBody>
      </p:sp>
      <p:pic>
        <p:nvPicPr>
          <p:cNvPr id="7" name="Picture 5" descr="enseignant">
            <a:extLst>
              <a:ext uri="{FF2B5EF4-FFF2-40B4-BE49-F238E27FC236}">
                <a16:creationId xmlns:a16="http://schemas.microsoft.com/office/drawing/2014/main" xmlns="" id="{DD12BC40-B288-4576-A8A0-F0DD46CD23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9154" y="297888"/>
            <a:ext cx="1711034" cy="1710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xmlns="" id="{FD4A59C3-2BE1-4DB5-BB71-5AEA249C6F12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25"/>
          <a:stretch/>
        </p:blipFill>
        <p:spPr bwMode="auto">
          <a:xfrm>
            <a:off x="7676116" y="2479238"/>
            <a:ext cx="4074796" cy="3347085"/>
          </a:xfrm>
          <a:prstGeom prst="rect">
            <a:avLst/>
          </a:prstGeom>
          <a:noFill/>
        </p:spPr>
      </p:pic>
      <p:sp>
        <p:nvSpPr>
          <p:cNvPr id="9" name="Espace réservé du contenu 2">
            <a:extLst>
              <a:ext uri="{FF2B5EF4-FFF2-40B4-BE49-F238E27FC236}">
                <a16:creationId xmlns:a16="http://schemas.microsoft.com/office/drawing/2014/main" xmlns="" id="{AFA0913A-0DD5-4327-BCC9-3120ACEA294E}"/>
              </a:ext>
            </a:extLst>
          </p:cNvPr>
          <p:cNvSpPr txBox="1">
            <a:spLocks/>
          </p:cNvSpPr>
          <p:nvPr/>
        </p:nvSpPr>
        <p:spPr>
          <a:xfrm>
            <a:off x="8678820" y="5879457"/>
            <a:ext cx="2902272" cy="512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000" dirty="0"/>
              <a:t>La roue de Deming</a:t>
            </a:r>
            <a:endParaRPr lang="fr-FR" sz="2800" dirty="0"/>
          </a:p>
        </p:txBody>
      </p:sp>
      <p:sp>
        <p:nvSpPr>
          <p:cNvPr id="10" name="Flèche : courbe vers la gauche 9">
            <a:extLst>
              <a:ext uri="{FF2B5EF4-FFF2-40B4-BE49-F238E27FC236}">
                <a16:creationId xmlns:a16="http://schemas.microsoft.com/office/drawing/2014/main" xmlns="" id="{215D9507-02EC-4AF2-A954-4E1D1AFD36C2}"/>
              </a:ext>
            </a:extLst>
          </p:cNvPr>
          <p:cNvSpPr/>
          <p:nvPr/>
        </p:nvSpPr>
        <p:spPr>
          <a:xfrm rot="17578068">
            <a:off x="10117560" y="813329"/>
            <a:ext cx="854069" cy="3940340"/>
          </a:xfrm>
          <a:prstGeom prst="curvedLeftArrow">
            <a:avLst>
              <a:gd name="adj1" fmla="val 21083"/>
              <a:gd name="adj2" fmla="val 47122"/>
              <a:gd name="adj3" fmla="val 228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57321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09800" y="484632"/>
            <a:ext cx="7772400" cy="784128"/>
          </a:xfrm>
        </p:spPr>
        <p:txBody>
          <a:bodyPr>
            <a:normAutofit/>
          </a:bodyPr>
          <a:lstStyle/>
          <a:p>
            <a:r>
              <a:rPr lang="fr-FR" dirty="0"/>
              <a:t>5M, 5Pourquoi intégrés au PDCA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59322" y="1291192"/>
            <a:ext cx="9442689" cy="5027178"/>
          </a:xfrm>
        </p:spPr>
        <p:txBody>
          <a:bodyPr>
            <a:normAutofit fontScale="92500" lnSpcReduction="10000"/>
          </a:bodyPr>
          <a:lstStyle/>
          <a:p>
            <a:pPr marL="400050">
              <a:buFont typeface="+mj-lt"/>
              <a:buAutoNum type="arabicPeriod"/>
            </a:pPr>
            <a:r>
              <a:rPr lang="fr-FR" sz="2000" b="1" dirty="0"/>
              <a:t>PLAN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sz="1800" dirty="0"/>
              <a:t>Clarifier le problème par un </a:t>
            </a:r>
            <a:r>
              <a:rPr lang="fr-FR" sz="1800" b="1" dirty="0"/>
              <a:t>QQOQC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sz="1800" dirty="0"/>
              <a:t>Rechercher les causes probables sur le terrain : </a:t>
            </a:r>
            <a:r>
              <a:rPr lang="fr-FR" sz="1800" b="1" dirty="0"/>
              <a:t>5M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sz="1800" dirty="0"/>
              <a:t>Rechercher la cause racine et les actions correctives </a:t>
            </a:r>
            <a:r>
              <a:rPr lang="fr-FR" sz="1800" b="1" dirty="0"/>
              <a:t>5 Pourquoi</a:t>
            </a:r>
          </a:p>
          <a:p>
            <a:pPr marL="400050">
              <a:buFont typeface="+mj-lt"/>
              <a:buAutoNum type="arabicPeriod"/>
            </a:pPr>
            <a:r>
              <a:rPr lang="fr-FR" sz="2000" dirty="0"/>
              <a:t> </a:t>
            </a:r>
            <a:r>
              <a:rPr lang="fr-FR" sz="2000" b="1" dirty="0"/>
              <a:t>DO</a:t>
            </a:r>
            <a:endParaRPr lang="fr-FR" sz="2800" b="1" dirty="0"/>
          </a:p>
          <a:p>
            <a:pPr marL="800100" lvl="1">
              <a:buFont typeface="+mj-lt"/>
              <a:buAutoNum type="arabicPeriod"/>
            </a:pPr>
            <a:r>
              <a:rPr lang="fr-FR" sz="1800" dirty="0"/>
              <a:t>Préparer les indicateurs de suivi des résultats</a:t>
            </a:r>
          </a:p>
          <a:p>
            <a:pPr marL="800100" lvl="1">
              <a:buFont typeface="+mj-lt"/>
              <a:buAutoNum type="arabicPeriod"/>
            </a:pPr>
            <a:r>
              <a:rPr lang="fr-FR" sz="1800" dirty="0"/>
              <a:t>Appliquer les actions</a:t>
            </a:r>
          </a:p>
          <a:p>
            <a:pPr marL="400050">
              <a:buFont typeface="+mj-lt"/>
              <a:buAutoNum type="arabicPeriod"/>
            </a:pPr>
            <a:r>
              <a:rPr lang="fr-FR" sz="2000" b="1" dirty="0"/>
              <a:t>CHECK</a:t>
            </a:r>
          </a:p>
          <a:p>
            <a:pPr marL="800100" lvl="1">
              <a:buFont typeface="+mj-lt"/>
              <a:buAutoNum type="arabicPeriod"/>
            </a:pPr>
            <a:r>
              <a:rPr lang="fr-FR" sz="1800" dirty="0"/>
              <a:t>Vérifier l’impact des actions sur le résultat</a:t>
            </a:r>
          </a:p>
          <a:p>
            <a:pPr marL="800100" lvl="1">
              <a:buFont typeface="+mj-lt"/>
              <a:buAutoNum type="arabicPeriod"/>
            </a:pPr>
            <a:r>
              <a:rPr lang="fr-FR" sz="1800" dirty="0"/>
              <a:t>Corriger immédiatement les effets induits (palliatives)</a:t>
            </a:r>
          </a:p>
          <a:p>
            <a:pPr marL="400050">
              <a:buFont typeface="+mj-lt"/>
              <a:buAutoNum type="arabicPeriod"/>
            </a:pPr>
            <a:r>
              <a:rPr lang="fr-FR" sz="2000" b="1" dirty="0"/>
              <a:t>ACT</a:t>
            </a:r>
          </a:p>
          <a:p>
            <a:pPr marL="800100" lvl="1">
              <a:buFont typeface="+mj-lt"/>
              <a:buAutoNum type="arabicPeriod"/>
            </a:pPr>
            <a:r>
              <a:rPr lang="fr-FR" sz="1800" dirty="0"/>
              <a:t>Enregistrer dans le standard (production, maintenance, conception)ce qui fonctionne</a:t>
            </a:r>
          </a:p>
          <a:p>
            <a:pPr marL="400050">
              <a:buFont typeface="+mj-lt"/>
              <a:buAutoNum type="arabicPeriod"/>
            </a:pPr>
            <a:r>
              <a:rPr lang="fr-FR" sz="2000" dirty="0"/>
              <a:t>Recommencer…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Joel Duflot 2022</a:t>
            </a:r>
            <a:endParaRPr lang="fr-FR" dirty="0"/>
          </a:p>
        </p:txBody>
      </p:sp>
      <p:sp>
        <p:nvSpPr>
          <p:cNvPr id="6" name="Espace réservé du numéro de diapositive 2">
            <a:extLst>
              <a:ext uri="{FF2B5EF4-FFF2-40B4-BE49-F238E27FC236}">
                <a16:creationId xmlns:a16="http://schemas.microsoft.com/office/drawing/2014/main" xmlns="" id="{C635403A-1515-4241-80EB-60162A8E4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>
              <a:defRPr/>
            </a:pPr>
            <a:fld id="{DA679968-0ECE-4B5B-967F-A6A6ACE67DE8}" type="slidenum">
              <a:rPr lang="fr-FR" smtClean="0"/>
              <a:pPr>
                <a:defRPr/>
              </a:pPr>
              <a:t>11</a:t>
            </a:fld>
            <a:endParaRPr lang="fr-FR" dirty="0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xmlns="" id="{FD4A59C3-2BE1-4DB5-BB71-5AEA249C6F12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25"/>
          <a:stretch/>
        </p:blipFill>
        <p:spPr bwMode="auto">
          <a:xfrm>
            <a:off x="9982200" y="153212"/>
            <a:ext cx="2081979" cy="199939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268095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99733" y="324501"/>
            <a:ext cx="7772400" cy="784128"/>
          </a:xfrm>
        </p:spPr>
        <p:txBody>
          <a:bodyPr>
            <a:normAutofit fontScale="90000"/>
          </a:bodyPr>
          <a:lstStyle/>
          <a:p>
            <a:r>
              <a:rPr lang="fr-FR" dirty="0"/>
              <a:t>Application standardisée du PDCA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59323" y="1291192"/>
            <a:ext cx="5923610" cy="5027178"/>
          </a:xfrm>
        </p:spPr>
        <p:txBody>
          <a:bodyPr>
            <a:normAutofit/>
          </a:bodyPr>
          <a:lstStyle/>
          <a:p>
            <a:pPr marL="57150" indent="0">
              <a:buNone/>
            </a:pPr>
            <a:r>
              <a:rPr lang="fr-FR" sz="2000" dirty="0"/>
              <a:t>Le PDCA est conceptuel, pour faciliter l’application, le tout est intégré sur un format A3 (Recto et verso)</a:t>
            </a:r>
          </a:p>
          <a:p>
            <a:pPr marL="57150" indent="0">
              <a:buNone/>
            </a:pPr>
            <a:endParaRPr lang="fr-FR" sz="2000" dirty="0"/>
          </a:p>
          <a:p>
            <a:pPr marL="400050"/>
            <a:r>
              <a:rPr lang="fr-FR" sz="2000" dirty="0"/>
              <a:t>Palliative, vérification du </a:t>
            </a:r>
            <a:r>
              <a:rPr lang="fr-FR" sz="2000" b="1" dirty="0"/>
              <a:t>standard</a:t>
            </a:r>
            <a:r>
              <a:rPr lang="fr-FR" sz="2000" dirty="0"/>
              <a:t> actuel</a:t>
            </a:r>
          </a:p>
          <a:p>
            <a:pPr marL="400050"/>
            <a:r>
              <a:rPr lang="fr-FR" sz="2000" b="1" dirty="0"/>
              <a:t>QQOQC</a:t>
            </a:r>
          </a:p>
          <a:p>
            <a:pPr marL="400050"/>
            <a:r>
              <a:rPr lang="fr-FR" sz="2000" b="1" dirty="0"/>
              <a:t>5M</a:t>
            </a:r>
          </a:p>
          <a:p>
            <a:pPr marL="400050"/>
            <a:r>
              <a:rPr lang="fr-FR" sz="2000" b="1" dirty="0"/>
              <a:t>5Pourquoi</a:t>
            </a:r>
          </a:p>
          <a:p>
            <a:pPr marL="400050"/>
            <a:r>
              <a:rPr lang="fr-FR" sz="2000" dirty="0"/>
              <a:t>Actions et </a:t>
            </a:r>
            <a:r>
              <a:rPr lang="fr-FR" sz="2000" b="1" dirty="0"/>
              <a:t>délais</a:t>
            </a:r>
          </a:p>
          <a:p>
            <a:pPr marL="400050"/>
            <a:r>
              <a:rPr lang="fr-FR" sz="2000" b="1" dirty="0"/>
              <a:t>Indicateur</a:t>
            </a:r>
            <a:r>
              <a:rPr lang="fr-FR" sz="2000" dirty="0"/>
              <a:t> et check en regard du délai</a:t>
            </a:r>
            <a:endParaRPr lang="fr-FR" sz="18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Joel Duflot 2022</a:t>
            </a:r>
            <a:endParaRPr lang="fr-FR" dirty="0"/>
          </a:p>
        </p:txBody>
      </p:sp>
      <p:sp>
        <p:nvSpPr>
          <p:cNvPr id="6" name="Espace réservé du numéro de diapositive 2">
            <a:extLst>
              <a:ext uri="{FF2B5EF4-FFF2-40B4-BE49-F238E27FC236}">
                <a16:creationId xmlns:a16="http://schemas.microsoft.com/office/drawing/2014/main" xmlns="" id="{C635403A-1515-4241-80EB-60162A8E4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>
              <a:defRPr/>
            </a:pPr>
            <a:fld id="{DA679968-0ECE-4B5B-967F-A6A6ACE67DE8}" type="slidenum">
              <a:rPr lang="fr-FR" smtClean="0"/>
              <a:pPr>
                <a:defRPr/>
              </a:pPr>
              <a:t>12</a:t>
            </a:fld>
            <a:endParaRPr lang="fr-FR" dirty="0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xmlns="" id="{50181331-6292-479D-B3C7-BF4A6136AB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7298" y="1097537"/>
            <a:ext cx="4286469" cy="27072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>
            <a:extLst>
              <a:ext uri="{FF2B5EF4-FFF2-40B4-BE49-F238E27FC236}">
                <a16:creationId xmlns:a16="http://schemas.microsoft.com/office/drawing/2014/main" xmlns="" id="{2524BC3B-ABB5-489E-A865-C462E0CBA4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082" y="3960580"/>
            <a:ext cx="4339685" cy="27072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" name="Connecteur droit avec flèche 9">
            <a:extLst>
              <a:ext uri="{FF2B5EF4-FFF2-40B4-BE49-F238E27FC236}">
                <a16:creationId xmlns:a16="http://schemas.microsoft.com/office/drawing/2014/main" xmlns="" id="{715BA848-63F0-4A3F-A93C-8156D2B4178D}"/>
              </a:ext>
            </a:extLst>
          </p:cNvPr>
          <p:cNvCxnSpPr>
            <a:cxnSpLocks/>
          </p:cNvCxnSpPr>
          <p:nvPr/>
        </p:nvCxnSpPr>
        <p:spPr>
          <a:xfrm flipV="1">
            <a:off x="6096000" y="1693333"/>
            <a:ext cx="2573867" cy="111760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xmlns="" id="{405C788F-6B28-4658-8E7D-D642AB8CA0C5}"/>
              </a:ext>
            </a:extLst>
          </p:cNvPr>
          <p:cNvCxnSpPr>
            <a:cxnSpLocks/>
          </p:cNvCxnSpPr>
          <p:nvPr/>
        </p:nvCxnSpPr>
        <p:spPr>
          <a:xfrm flipV="1">
            <a:off x="3048000" y="1693333"/>
            <a:ext cx="4936066" cy="164129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>
            <a:extLst>
              <a:ext uri="{FF2B5EF4-FFF2-40B4-BE49-F238E27FC236}">
                <a16:creationId xmlns:a16="http://schemas.microsoft.com/office/drawing/2014/main" xmlns="" id="{B73C97FF-EFF4-4D38-B64A-32AACCD0918B}"/>
              </a:ext>
            </a:extLst>
          </p:cNvPr>
          <p:cNvCxnSpPr>
            <a:cxnSpLocks/>
          </p:cNvCxnSpPr>
          <p:nvPr/>
        </p:nvCxnSpPr>
        <p:spPr>
          <a:xfrm>
            <a:off x="2467240" y="3793690"/>
            <a:ext cx="5254360" cy="28724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>
            <a:extLst>
              <a:ext uri="{FF2B5EF4-FFF2-40B4-BE49-F238E27FC236}">
                <a16:creationId xmlns:a16="http://schemas.microsoft.com/office/drawing/2014/main" xmlns="" id="{9BF52050-7157-4E11-8E1E-7BE6FC300728}"/>
              </a:ext>
            </a:extLst>
          </p:cNvPr>
          <p:cNvCxnSpPr>
            <a:cxnSpLocks/>
          </p:cNvCxnSpPr>
          <p:nvPr/>
        </p:nvCxnSpPr>
        <p:spPr>
          <a:xfrm>
            <a:off x="3276600" y="4245490"/>
            <a:ext cx="4538133" cy="82167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>
            <a:extLst>
              <a:ext uri="{FF2B5EF4-FFF2-40B4-BE49-F238E27FC236}">
                <a16:creationId xmlns:a16="http://schemas.microsoft.com/office/drawing/2014/main" xmlns="" id="{09A37731-270D-496F-88AD-C2D9CE4A2522}"/>
              </a:ext>
            </a:extLst>
          </p:cNvPr>
          <p:cNvCxnSpPr>
            <a:cxnSpLocks/>
          </p:cNvCxnSpPr>
          <p:nvPr/>
        </p:nvCxnSpPr>
        <p:spPr>
          <a:xfrm flipV="1">
            <a:off x="4030133" y="3254601"/>
            <a:ext cx="6451600" cy="140172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>
            <a:extLst>
              <a:ext uri="{FF2B5EF4-FFF2-40B4-BE49-F238E27FC236}">
                <a16:creationId xmlns:a16="http://schemas.microsoft.com/office/drawing/2014/main" xmlns="" id="{379AA783-48FA-42D7-886D-D7F6A04ACE48}"/>
              </a:ext>
            </a:extLst>
          </p:cNvPr>
          <p:cNvCxnSpPr>
            <a:cxnSpLocks/>
          </p:cNvCxnSpPr>
          <p:nvPr/>
        </p:nvCxnSpPr>
        <p:spPr>
          <a:xfrm flipV="1">
            <a:off x="5632154" y="2205363"/>
            <a:ext cx="4964472" cy="277303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79619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528048" y="-29648"/>
            <a:ext cx="4963120" cy="576064"/>
          </a:xfrm>
        </p:spPr>
        <p:txBody>
          <a:bodyPr>
            <a:normAutofit fontScale="90000"/>
          </a:bodyPr>
          <a:lstStyle/>
          <a:p>
            <a:r>
              <a:rPr lang="fr-FR" dirty="0"/>
              <a:t>Palliatives, Act et Check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8328" y="685798"/>
            <a:ext cx="9608475" cy="60685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Joel Duflot 2022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746E2-E6BD-4084-B7E5-D2474FDE6CE7}" type="slidenum">
              <a:rPr lang="fr-FR" smtClean="0"/>
              <a:t>13</a:t>
            </a:fld>
            <a:endParaRPr lang="fr-FR" dirty="0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xmlns="" id="{D8CFC388-C5F1-4DAC-849E-2C1CE2A62157}"/>
              </a:ext>
            </a:extLst>
          </p:cNvPr>
          <p:cNvSpPr/>
          <p:nvPr/>
        </p:nvSpPr>
        <p:spPr>
          <a:xfrm>
            <a:off x="4445001" y="1972423"/>
            <a:ext cx="448733" cy="270933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xmlns="" id="{E145D467-C4FA-426B-AE68-12F79C29B4D5}"/>
              </a:ext>
            </a:extLst>
          </p:cNvPr>
          <p:cNvSpPr/>
          <p:nvPr/>
        </p:nvSpPr>
        <p:spPr>
          <a:xfrm>
            <a:off x="3911601" y="2675157"/>
            <a:ext cx="448733" cy="270933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xmlns="" id="{17490D86-8467-49B1-9390-91A52B63553B}"/>
              </a:ext>
            </a:extLst>
          </p:cNvPr>
          <p:cNvSpPr/>
          <p:nvPr/>
        </p:nvSpPr>
        <p:spPr>
          <a:xfrm>
            <a:off x="4472950" y="2675156"/>
            <a:ext cx="448733" cy="270933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xmlns="" id="{A6C4E9E7-B935-4C26-9E5D-7E50F2030996}"/>
              </a:ext>
            </a:extLst>
          </p:cNvPr>
          <p:cNvSpPr/>
          <p:nvPr/>
        </p:nvSpPr>
        <p:spPr>
          <a:xfrm>
            <a:off x="4893734" y="3377889"/>
            <a:ext cx="448733" cy="270933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xmlns="" id="{A26E2712-AD6A-4A41-9067-29E0BFDA179A}"/>
              </a:ext>
            </a:extLst>
          </p:cNvPr>
          <p:cNvSpPr/>
          <p:nvPr/>
        </p:nvSpPr>
        <p:spPr>
          <a:xfrm>
            <a:off x="6174844" y="1972423"/>
            <a:ext cx="448733" cy="270933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xmlns="" id="{1555E728-463C-436A-947A-CEAFD384D6A2}"/>
              </a:ext>
            </a:extLst>
          </p:cNvPr>
          <p:cNvSpPr txBox="1"/>
          <p:nvPr/>
        </p:nvSpPr>
        <p:spPr>
          <a:xfrm>
            <a:off x="2493683" y="4750780"/>
            <a:ext cx="40343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Changer le rail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xmlns="" id="{BCCD7F34-2908-4BCD-870A-72E095E86AAA}"/>
              </a:ext>
            </a:extLst>
          </p:cNvPr>
          <p:cNvSpPr txBox="1"/>
          <p:nvPr/>
        </p:nvSpPr>
        <p:spPr>
          <a:xfrm>
            <a:off x="1994151" y="4750780"/>
            <a:ext cx="4357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1</a:t>
            </a:r>
          </a:p>
        </p:txBody>
      </p:sp>
      <p:sp>
        <p:nvSpPr>
          <p:cNvPr id="12" name="Triangle isocèle 11">
            <a:extLst>
              <a:ext uri="{FF2B5EF4-FFF2-40B4-BE49-F238E27FC236}">
                <a16:creationId xmlns:a16="http://schemas.microsoft.com/office/drawing/2014/main" xmlns="" id="{98B92D6C-8038-4D0E-A764-76FBFEC58DB5}"/>
              </a:ext>
            </a:extLst>
          </p:cNvPr>
          <p:cNvSpPr/>
          <p:nvPr/>
        </p:nvSpPr>
        <p:spPr>
          <a:xfrm>
            <a:off x="9698317" y="4868333"/>
            <a:ext cx="142099" cy="160867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xmlns="" id="{D7DBBB51-E163-47B9-9D7C-18F19DFEF1E7}"/>
              </a:ext>
            </a:extLst>
          </p:cNvPr>
          <p:cNvCxnSpPr/>
          <p:nvPr/>
        </p:nvCxnSpPr>
        <p:spPr>
          <a:xfrm>
            <a:off x="8382000" y="2243356"/>
            <a:ext cx="1458416" cy="8497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xmlns="" id="{E9F19E35-63EC-417E-94C3-6DC86E7771E7}"/>
              </a:ext>
            </a:extLst>
          </p:cNvPr>
          <p:cNvCxnSpPr>
            <a:cxnSpLocks/>
          </p:cNvCxnSpPr>
          <p:nvPr/>
        </p:nvCxnSpPr>
        <p:spPr>
          <a:xfrm>
            <a:off x="9840416" y="2328333"/>
            <a:ext cx="368795" cy="132048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xmlns="" id="{28C8D938-27C1-4A9B-BE53-0AE54C8E31A9}"/>
              </a:ext>
            </a:extLst>
          </p:cNvPr>
          <p:cNvCxnSpPr>
            <a:cxnSpLocks/>
          </p:cNvCxnSpPr>
          <p:nvPr/>
        </p:nvCxnSpPr>
        <p:spPr>
          <a:xfrm>
            <a:off x="10209211" y="3674222"/>
            <a:ext cx="687389" cy="4583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ZoneTexte 21">
            <a:extLst>
              <a:ext uri="{FF2B5EF4-FFF2-40B4-BE49-F238E27FC236}">
                <a16:creationId xmlns:a16="http://schemas.microsoft.com/office/drawing/2014/main" xmlns="" id="{5A244593-B76E-4364-8CDD-3E89C91B9101}"/>
              </a:ext>
            </a:extLst>
          </p:cNvPr>
          <p:cNvSpPr txBox="1"/>
          <p:nvPr/>
        </p:nvSpPr>
        <p:spPr>
          <a:xfrm>
            <a:off x="1994151" y="5022649"/>
            <a:ext cx="4357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2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xmlns="" id="{DD49E6D5-D711-42AF-8611-FE590B2AE504}"/>
              </a:ext>
            </a:extLst>
          </p:cNvPr>
          <p:cNvSpPr txBox="1"/>
          <p:nvPr/>
        </p:nvSpPr>
        <p:spPr>
          <a:xfrm>
            <a:off x="2493683" y="4992511"/>
            <a:ext cx="40343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Revoir standard préventif</a:t>
            </a:r>
          </a:p>
        </p:txBody>
      </p:sp>
      <p:sp>
        <p:nvSpPr>
          <p:cNvPr id="24" name="Triangle isocèle 23">
            <a:extLst>
              <a:ext uri="{FF2B5EF4-FFF2-40B4-BE49-F238E27FC236}">
                <a16:creationId xmlns:a16="http://schemas.microsoft.com/office/drawing/2014/main" xmlns="" id="{6364CCBB-DAD8-4C26-8181-522E4B3BF934}"/>
              </a:ext>
            </a:extLst>
          </p:cNvPr>
          <p:cNvSpPr/>
          <p:nvPr/>
        </p:nvSpPr>
        <p:spPr>
          <a:xfrm>
            <a:off x="8969109" y="5120112"/>
            <a:ext cx="142099" cy="160867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xmlns="" id="{074D56AD-35E9-4FFC-9729-4DBB91CDE418}"/>
              </a:ext>
            </a:extLst>
          </p:cNvPr>
          <p:cNvSpPr txBox="1"/>
          <p:nvPr/>
        </p:nvSpPr>
        <p:spPr>
          <a:xfrm>
            <a:off x="1994151" y="1865489"/>
            <a:ext cx="19656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Temps de cycle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xmlns="" id="{2B1189B1-BE3D-4417-9D05-010E5C8408E4}"/>
              </a:ext>
            </a:extLst>
          </p:cNvPr>
          <p:cNvSpPr txBox="1"/>
          <p:nvPr/>
        </p:nvSpPr>
        <p:spPr>
          <a:xfrm>
            <a:off x="2325316" y="2336602"/>
            <a:ext cx="11623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yyy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xmlns="" id="{785F3643-2855-4A31-BE41-81AB9910892D}"/>
              </a:ext>
            </a:extLst>
          </p:cNvPr>
          <p:cNvSpPr txBox="1"/>
          <p:nvPr/>
        </p:nvSpPr>
        <p:spPr>
          <a:xfrm>
            <a:off x="6330938" y="2570818"/>
            <a:ext cx="11623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Aaaaaa </a:t>
            </a:r>
          </a:p>
        </p:txBody>
      </p:sp>
      <p:cxnSp>
        <p:nvCxnSpPr>
          <p:cNvPr id="14" name="Connecteur droit avec flèche 13">
            <a:extLst>
              <a:ext uri="{FF2B5EF4-FFF2-40B4-BE49-F238E27FC236}">
                <a16:creationId xmlns:a16="http://schemas.microsoft.com/office/drawing/2014/main" xmlns="" id="{624CF06A-009B-411F-A121-B6DEE8A56C17}"/>
              </a:ext>
            </a:extLst>
          </p:cNvPr>
          <p:cNvCxnSpPr>
            <a:cxnSpLocks/>
            <a:stCxn id="12" idx="0"/>
          </p:cNvCxnSpPr>
          <p:nvPr/>
        </p:nvCxnSpPr>
        <p:spPr>
          <a:xfrm flipV="1">
            <a:off x="9769367" y="2438401"/>
            <a:ext cx="71049" cy="2429932"/>
          </a:xfrm>
          <a:prstGeom prst="straightConnector1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46416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700856" y="69035"/>
            <a:ext cx="3580821" cy="576064"/>
          </a:xfrm>
        </p:spPr>
        <p:txBody>
          <a:bodyPr>
            <a:normAutofit fontScale="90000"/>
          </a:bodyPr>
          <a:lstStyle/>
          <a:p>
            <a:r>
              <a:rPr lang="fr-FR" dirty="0"/>
              <a:t>Plan  5M 5PQ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535" y="689082"/>
            <a:ext cx="9544331" cy="5954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Joel Duflot 2022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746E2-E6BD-4084-B7E5-D2474FDE6CE7}" type="slidenum">
              <a:rPr lang="fr-FR" smtClean="0"/>
              <a:t>14</a:t>
            </a:fld>
            <a:endParaRPr lang="fr-FR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xmlns="" id="{BDDF810D-56A8-4CCC-8B2A-46FA6534DC25}"/>
              </a:ext>
            </a:extLst>
          </p:cNvPr>
          <p:cNvSpPr txBox="1"/>
          <p:nvPr/>
        </p:nvSpPr>
        <p:spPr>
          <a:xfrm>
            <a:off x="10845894" y="4832934"/>
            <a:ext cx="4357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1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A3FEE3B0-62E1-4F16-AFED-36C484BCBEF3}"/>
              </a:ext>
            </a:extLst>
          </p:cNvPr>
          <p:cNvSpPr txBox="1"/>
          <p:nvPr/>
        </p:nvSpPr>
        <p:spPr>
          <a:xfrm>
            <a:off x="1906442" y="1371767"/>
            <a:ext cx="11623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Temps de cycle trop élevé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xmlns="" id="{C172D416-BCB1-4441-ADB6-810DD2F2B29D}"/>
              </a:ext>
            </a:extLst>
          </p:cNvPr>
          <p:cNvSpPr txBox="1"/>
          <p:nvPr/>
        </p:nvSpPr>
        <p:spPr>
          <a:xfrm>
            <a:off x="2160446" y="4310491"/>
            <a:ext cx="11623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Temps de cycle trop élevé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xmlns="" id="{03BB5ADD-C5C2-4A6A-AB28-D27746C30182}"/>
              </a:ext>
            </a:extLst>
          </p:cNvPr>
          <p:cNvSpPr txBox="1"/>
          <p:nvPr/>
        </p:nvSpPr>
        <p:spPr>
          <a:xfrm>
            <a:off x="5936580" y="1431040"/>
            <a:ext cx="11623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xxx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xmlns="" id="{D0CD09F0-868D-4775-B065-70DA1B55984B}"/>
              </a:ext>
            </a:extLst>
          </p:cNvPr>
          <p:cNvSpPr txBox="1"/>
          <p:nvPr/>
        </p:nvSpPr>
        <p:spPr>
          <a:xfrm>
            <a:off x="4556514" y="1422569"/>
            <a:ext cx="11623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yyy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xmlns="" id="{6530CC02-E6AE-4AD8-A73F-7339F8E4C507}"/>
              </a:ext>
            </a:extLst>
          </p:cNvPr>
          <p:cNvSpPr txBox="1"/>
          <p:nvPr/>
        </p:nvSpPr>
        <p:spPr>
          <a:xfrm>
            <a:off x="3197168" y="1622624"/>
            <a:ext cx="11623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zzzz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xmlns="" id="{E1A30F0B-6215-4F5A-9FA1-06600E5C3838}"/>
              </a:ext>
            </a:extLst>
          </p:cNvPr>
          <p:cNvSpPr txBox="1"/>
          <p:nvPr/>
        </p:nvSpPr>
        <p:spPr>
          <a:xfrm>
            <a:off x="3394182" y="3243168"/>
            <a:ext cx="11623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zzzz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xmlns="" id="{65F00F9B-0B77-404A-A7DC-512D6713191D}"/>
              </a:ext>
            </a:extLst>
          </p:cNvPr>
          <p:cNvSpPr txBox="1"/>
          <p:nvPr/>
        </p:nvSpPr>
        <p:spPr>
          <a:xfrm>
            <a:off x="3394182" y="3985889"/>
            <a:ext cx="11623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yyy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xmlns="" id="{387B9C3C-E3D1-4A91-AE2D-E294A578EF3D}"/>
              </a:ext>
            </a:extLst>
          </p:cNvPr>
          <p:cNvSpPr txBox="1"/>
          <p:nvPr/>
        </p:nvSpPr>
        <p:spPr>
          <a:xfrm>
            <a:off x="3398805" y="4863712"/>
            <a:ext cx="11623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xxx</a:t>
            </a:r>
          </a:p>
        </p:txBody>
      </p: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xmlns="" id="{00B25939-CED4-4889-9040-4EF0F9B56078}"/>
              </a:ext>
            </a:extLst>
          </p:cNvPr>
          <p:cNvCxnSpPr>
            <a:cxnSpLocks/>
            <a:endCxn id="14" idx="2"/>
          </p:cNvCxnSpPr>
          <p:nvPr/>
        </p:nvCxnSpPr>
        <p:spPr>
          <a:xfrm>
            <a:off x="3322778" y="3300805"/>
            <a:ext cx="652570" cy="28091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xmlns="" id="{F47E4A2E-1765-48FE-BC0A-FF08436AFA1E}"/>
              </a:ext>
            </a:extLst>
          </p:cNvPr>
          <p:cNvCxnSpPr>
            <a:cxnSpLocks/>
          </p:cNvCxnSpPr>
          <p:nvPr/>
        </p:nvCxnSpPr>
        <p:spPr>
          <a:xfrm>
            <a:off x="3322778" y="4029574"/>
            <a:ext cx="652570" cy="28091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>
            <a:extLst>
              <a:ext uri="{FF2B5EF4-FFF2-40B4-BE49-F238E27FC236}">
                <a16:creationId xmlns:a16="http://schemas.microsoft.com/office/drawing/2014/main" xmlns="" id="{F28F3FA5-99CE-4944-8982-07EFEAD2D59D}"/>
              </a:ext>
            </a:extLst>
          </p:cNvPr>
          <p:cNvCxnSpPr>
            <a:cxnSpLocks/>
          </p:cNvCxnSpPr>
          <p:nvPr/>
        </p:nvCxnSpPr>
        <p:spPr>
          <a:xfrm flipV="1">
            <a:off x="3280287" y="3346940"/>
            <a:ext cx="737551" cy="25882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xmlns="" id="{88137D07-C222-4C5E-852F-F5437523AF78}"/>
              </a:ext>
            </a:extLst>
          </p:cNvPr>
          <p:cNvCxnSpPr>
            <a:cxnSpLocks/>
          </p:cNvCxnSpPr>
          <p:nvPr/>
        </p:nvCxnSpPr>
        <p:spPr>
          <a:xfrm flipV="1">
            <a:off x="3280287" y="4085603"/>
            <a:ext cx="737551" cy="25882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ZoneTexte 24">
            <a:extLst>
              <a:ext uri="{FF2B5EF4-FFF2-40B4-BE49-F238E27FC236}">
                <a16:creationId xmlns:a16="http://schemas.microsoft.com/office/drawing/2014/main" xmlns="" id="{F19A3548-0375-4D7E-98B0-F7C3AEAE8A98}"/>
              </a:ext>
            </a:extLst>
          </p:cNvPr>
          <p:cNvSpPr txBox="1"/>
          <p:nvPr/>
        </p:nvSpPr>
        <p:spPr>
          <a:xfrm>
            <a:off x="4556514" y="4863712"/>
            <a:ext cx="15394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Frottement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xmlns="" id="{988ED4BA-AE9B-4498-9FD1-A8176CD56B1E}"/>
              </a:ext>
            </a:extLst>
          </p:cNvPr>
          <p:cNvSpPr txBox="1"/>
          <p:nvPr/>
        </p:nvSpPr>
        <p:spPr>
          <a:xfrm>
            <a:off x="6186734" y="4879878"/>
            <a:ext cx="11623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Rail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6B4A25D9-5DEC-4AFE-BBA4-F984F49EB53B}"/>
              </a:ext>
            </a:extLst>
          </p:cNvPr>
          <p:cNvSpPr/>
          <p:nvPr/>
        </p:nvSpPr>
        <p:spPr>
          <a:xfrm>
            <a:off x="6096000" y="4879878"/>
            <a:ext cx="1002912" cy="365125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xmlns="" id="{AE37D042-57B9-442A-BB7E-374485B03DF6}"/>
              </a:ext>
            </a:extLst>
          </p:cNvPr>
          <p:cNvSpPr txBox="1"/>
          <p:nvPr/>
        </p:nvSpPr>
        <p:spPr>
          <a:xfrm>
            <a:off x="6005267" y="5261169"/>
            <a:ext cx="15394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Préventif Std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xmlns="" id="{34BC153A-025B-4D7C-9646-01AF7F9669AD}"/>
              </a:ext>
            </a:extLst>
          </p:cNvPr>
          <p:cNvSpPr/>
          <p:nvPr/>
        </p:nvSpPr>
        <p:spPr>
          <a:xfrm>
            <a:off x="6081423" y="5261169"/>
            <a:ext cx="1343843" cy="365125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xmlns="" id="{E7A90CAE-CB90-4C8F-A539-49820F7FC585}"/>
              </a:ext>
            </a:extLst>
          </p:cNvPr>
          <p:cNvSpPr txBox="1"/>
          <p:nvPr/>
        </p:nvSpPr>
        <p:spPr>
          <a:xfrm>
            <a:off x="10901286" y="5202266"/>
            <a:ext cx="4357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4157909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35822" y="332400"/>
            <a:ext cx="7772400" cy="784128"/>
          </a:xfrm>
        </p:spPr>
        <p:txBody>
          <a:bodyPr>
            <a:normAutofit/>
          </a:bodyPr>
          <a:lstStyle/>
          <a:p>
            <a:r>
              <a:rPr lang="fr-FR" dirty="0"/>
              <a:t>5M, 5 Pourquoi, PDCA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785445" y="1481668"/>
            <a:ext cx="8820472" cy="4715932"/>
          </a:xfrm>
        </p:spPr>
        <p:txBody>
          <a:bodyPr>
            <a:normAutofit/>
          </a:bodyPr>
          <a:lstStyle/>
          <a:p>
            <a:r>
              <a:rPr lang="fr-FR" sz="2200" dirty="0"/>
              <a:t>Ces sont des concepts simples</a:t>
            </a:r>
          </a:p>
          <a:p>
            <a:r>
              <a:rPr lang="fr-FR" sz="2200" dirty="0"/>
              <a:t>Il faut rester proche du terrain, du réel.</a:t>
            </a:r>
          </a:p>
          <a:p>
            <a:endParaRPr lang="fr-FR" sz="2200" dirty="0"/>
          </a:p>
          <a:p>
            <a:r>
              <a:rPr lang="fr-FR" sz="2200" dirty="0"/>
              <a:t>Un standard A3 </a:t>
            </a:r>
            <a:r>
              <a:rPr lang="fr-FR" sz="2200" b="1" dirty="0"/>
              <a:t>standardise</a:t>
            </a:r>
            <a:r>
              <a:rPr lang="fr-FR" sz="2200" dirty="0"/>
              <a:t> la pratique</a:t>
            </a:r>
          </a:p>
          <a:p>
            <a:r>
              <a:rPr lang="fr-FR" sz="2200" dirty="0"/>
              <a:t>Le A3 est </a:t>
            </a:r>
            <a:r>
              <a:rPr lang="fr-FR" sz="2200" b="1" dirty="0"/>
              <a:t>visuel</a:t>
            </a:r>
            <a:r>
              <a:rPr lang="fr-FR" sz="2200" dirty="0"/>
              <a:t> pour être partagé en </a:t>
            </a:r>
            <a:r>
              <a:rPr lang="fr-FR" sz="2200" b="1" dirty="0"/>
              <a:t>équipe</a:t>
            </a:r>
            <a:r>
              <a:rPr lang="fr-FR" sz="2200" dirty="0"/>
              <a:t>.</a:t>
            </a:r>
          </a:p>
          <a:p>
            <a:endParaRPr lang="fr-FR" sz="2200" dirty="0"/>
          </a:p>
          <a:p>
            <a:endParaRPr lang="fr-FR" sz="2200" dirty="0"/>
          </a:p>
          <a:p>
            <a:endParaRPr lang="fr-FR" sz="2200" dirty="0"/>
          </a:p>
          <a:p>
            <a:endParaRPr lang="en-GB" sz="2600" dirty="0"/>
          </a:p>
          <a:p>
            <a:r>
              <a:rPr lang="fr-FR" sz="2200" dirty="0"/>
              <a:t>L’étape de standardisation (Act) ne doit jamais être omise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Joel Duflot 2022</a:t>
            </a:r>
            <a:endParaRPr lang="fr-FR" dirty="0"/>
          </a:p>
        </p:txBody>
      </p:sp>
      <p:sp>
        <p:nvSpPr>
          <p:cNvPr id="33" name="Espace réservé du numéro de diapositive 4">
            <a:extLst>
              <a:ext uri="{FF2B5EF4-FFF2-40B4-BE49-F238E27FC236}">
                <a16:creationId xmlns:a16="http://schemas.microsoft.com/office/drawing/2014/main" xmlns="" id="{4EB376F7-4450-4B54-B230-72859232A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xmlns="" id="{314B579C-6A5C-4C22-8973-C1BE4B0C4AAD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25"/>
          <a:stretch/>
        </p:blipFill>
        <p:spPr bwMode="auto">
          <a:xfrm>
            <a:off x="8587426" y="3191705"/>
            <a:ext cx="2081979" cy="1999390"/>
          </a:xfrm>
          <a:prstGeom prst="rect">
            <a:avLst/>
          </a:prstGeom>
          <a:noFill/>
        </p:spPr>
      </p:pic>
      <p:cxnSp>
        <p:nvCxnSpPr>
          <p:cNvPr id="6" name="Connecteur droit avec flèche 5">
            <a:extLst>
              <a:ext uri="{FF2B5EF4-FFF2-40B4-BE49-F238E27FC236}">
                <a16:creationId xmlns:a16="http://schemas.microsoft.com/office/drawing/2014/main" xmlns="" id="{E7DEBEB9-C79E-4A77-83C0-A395C1310742}"/>
              </a:ext>
            </a:extLst>
          </p:cNvPr>
          <p:cNvCxnSpPr>
            <a:cxnSpLocks/>
          </p:cNvCxnSpPr>
          <p:nvPr/>
        </p:nvCxnSpPr>
        <p:spPr>
          <a:xfrm flipV="1">
            <a:off x="9050867" y="4131733"/>
            <a:ext cx="2616200" cy="15748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riangle isocèle 9">
            <a:extLst>
              <a:ext uri="{FF2B5EF4-FFF2-40B4-BE49-F238E27FC236}">
                <a16:creationId xmlns:a16="http://schemas.microsoft.com/office/drawing/2014/main" xmlns="" id="{1D95F70E-8C7C-4AD2-81C4-E295913D1CA2}"/>
              </a:ext>
            </a:extLst>
          </p:cNvPr>
          <p:cNvSpPr/>
          <p:nvPr/>
        </p:nvSpPr>
        <p:spPr>
          <a:xfrm rot="19839333">
            <a:off x="8812131" y="4954527"/>
            <a:ext cx="848692" cy="523596"/>
          </a:xfrm>
          <a:prstGeom prst="triangle">
            <a:avLst>
              <a:gd name="adj" fmla="val 37125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/>
              <a:t>Act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062968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2756041" y="1159677"/>
            <a:ext cx="5654474" cy="576252"/>
          </a:xfrm>
        </p:spPr>
        <p:txBody>
          <a:bodyPr>
            <a:normAutofit/>
          </a:bodyPr>
          <a:lstStyle/>
          <a:p>
            <a:pPr defTabSz="714455">
              <a:defRPr/>
            </a:pPr>
            <a:r>
              <a:rPr lang="fr-FR" sz="2250" dirty="0"/>
              <a:t>PDAC et industrie 4.0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Joel Duflot 2022</a:t>
            </a:r>
            <a:endParaRPr lang="fr-FR" dirty="0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xmlns="" id="{45268E6F-148F-4009-93F7-87E503A38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679968-0ECE-4B5B-967F-A6A6ACE67DE8}" type="slidenum">
              <a:rPr lang="fr-FR" smtClean="0"/>
              <a:pPr>
                <a:defRPr/>
              </a:pPr>
              <a:t>16</a:t>
            </a:fld>
            <a:endParaRPr lang="fr-FR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xmlns="" id="{64AC56D2-44B2-4DF0-8F08-80776250152A}"/>
              </a:ext>
            </a:extLst>
          </p:cNvPr>
          <p:cNvSpPr txBox="1">
            <a:spLocks noChangeArrowheads="1"/>
          </p:cNvSpPr>
          <p:nvPr/>
        </p:nvSpPr>
        <p:spPr>
          <a:xfrm>
            <a:off x="2639615" y="1988841"/>
            <a:ext cx="7351051" cy="3153581"/>
          </a:xfrm>
          <a:prstGeom prst="rect">
            <a:avLst/>
          </a:prstGeo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69008" tIns="34505" rIns="69008" bIns="34505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000" dirty="0"/>
              <a:t>Le croisement de données multiples par les algorithmes permet de détecter des causalités inattendues. On s’approche ici de la méthode « 6 sigma »</a:t>
            </a:r>
          </a:p>
          <a:p>
            <a:endParaRPr lang="fr-FR" sz="2000" dirty="0"/>
          </a:p>
          <a:p>
            <a:r>
              <a:rPr lang="fr-FR" sz="2000" dirty="0"/>
              <a:t>Le A3 recueille les résultats en temps réels</a:t>
            </a:r>
          </a:p>
          <a:p>
            <a:r>
              <a:rPr lang="fr-FR" sz="2000" dirty="0"/>
              <a:t>Le suivi des actions est partagé</a:t>
            </a:r>
          </a:p>
          <a:p>
            <a:r>
              <a:rPr lang="fr-FR" sz="2000" dirty="0"/>
              <a:t>Mais le 5 Pourquoi reste une affaire d’équipe…</a:t>
            </a:r>
          </a:p>
        </p:txBody>
      </p:sp>
    </p:spTree>
    <p:extLst>
      <p:ext uri="{BB962C8B-B14F-4D97-AF65-F5344CB8AC3E}">
        <p14:creationId xmlns:p14="http://schemas.microsoft.com/office/powerpoint/2010/main" val="17963383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AFE39607-1455-4EFD-AF74-618410B5E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1697" y="521128"/>
            <a:ext cx="3104303" cy="533307"/>
          </a:xfrm>
        </p:spPr>
        <p:txBody>
          <a:bodyPr>
            <a:normAutofit fontScale="90000"/>
          </a:bodyPr>
          <a:lstStyle/>
          <a:p>
            <a:r>
              <a:rPr lang="fr-FR" dirty="0"/>
              <a:t>Liens utiles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8C24A7E6-7B8C-4E08-B168-822FFEDE1A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48912" y="2848005"/>
            <a:ext cx="6789872" cy="24286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En vidéo</a:t>
            </a:r>
          </a:p>
          <a:p>
            <a:r>
              <a:rPr lang="fr-FR" sz="1600" b="1" dirty="0"/>
              <a:t>5M</a:t>
            </a:r>
            <a:r>
              <a:rPr lang="fr-FR" sz="1600" dirty="0"/>
              <a:t>  </a:t>
            </a:r>
            <a:r>
              <a:rPr lang="fr-FR" sz="1600" u="sng" dirty="0">
                <a:hlinkClick r:id="rId3"/>
              </a:rPr>
              <a:t>https://www.youtube.com/watch?v=7BfI-HVPa-A</a:t>
            </a:r>
            <a:endParaRPr lang="fr-FR" sz="1600" u="sng" dirty="0"/>
          </a:p>
          <a:p>
            <a:r>
              <a:rPr lang="fr-FR" sz="1600" b="1" dirty="0"/>
              <a:t>5 Pourquoi </a:t>
            </a:r>
            <a:r>
              <a:rPr lang="fr-FR" sz="1600" u="sng" dirty="0">
                <a:hlinkClick r:id="rId4"/>
              </a:rPr>
              <a:t>https://www.youtube.com/watch?v=JaUU4CIyCXg</a:t>
            </a:r>
            <a:endParaRPr lang="fr-FR" sz="1600" u="sng" dirty="0"/>
          </a:p>
          <a:p>
            <a:r>
              <a:rPr lang="fr-FR" sz="1600" b="1" dirty="0"/>
              <a:t>PDCA</a:t>
            </a:r>
            <a:r>
              <a:rPr lang="fr-FR" sz="1600" dirty="0"/>
              <a:t> </a:t>
            </a:r>
            <a:r>
              <a:rPr lang="fr-FR" sz="1600" dirty="0">
                <a:hlinkClick r:id="rId5"/>
              </a:rPr>
              <a:t>https://www.youtube.com/watch?v=osRbPZn8k6c</a:t>
            </a:r>
            <a:endParaRPr lang="fr-FR" sz="1600" dirty="0"/>
          </a:p>
          <a:p>
            <a:pPr marL="0" indent="0">
              <a:buNone/>
            </a:pPr>
            <a:endParaRPr lang="en-US" sz="1600" b="1" dirty="0">
              <a:hlinkClick r:id="rId6">
                <a:extLst>
                  <a:ext uri="{A12FA001-AC4F-418D-AE19-62706E023703}">
                    <ahyp:hlinkClr xmlns:ahyp="http://schemas.microsoft.com/office/drawing/2018/hyperlinkcolor" xmlns="" val="tx"/>
                  </a:ext>
                </a:extLst>
              </a:hlinkClick>
            </a:endParaRPr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AFBF048E-568D-4A84-A28C-FBA06202D0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58479" y="1608436"/>
            <a:ext cx="3235398" cy="123956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0776528E-8A71-44D0-A6EA-CF6DACE72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Joel Duflot 2022</a:t>
            </a:r>
            <a:endParaRPr lang="en-US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F061A33D-5959-4E57-BD0D-F2269C31B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17</a:t>
            </a:fld>
            <a:endParaRPr lang="en-US" dirty="0"/>
          </a:p>
        </p:txBody>
      </p:sp>
      <p:pic>
        <p:nvPicPr>
          <p:cNvPr id="8" name="Image 7">
            <a:hlinkClick r:id="rId7"/>
            <a:extLst>
              <a:ext uri="{FF2B5EF4-FFF2-40B4-BE49-F238E27FC236}">
                <a16:creationId xmlns:a16="http://schemas.microsoft.com/office/drawing/2014/main" xmlns="" id="{A22050B9-211C-48F0-AEE5-72932AC9BBA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276178" y="2012022"/>
            <a:ext cx="3301198" cy="4203232"/>
          </a:xfrm>
          <a:prstGeom prst="rect">
            <a:avLst/>
          </a:prstGeom>
        </p:spPr>
      </p:pic>
      <p:sp>
        <p:nvSpPr>
          <p:cNvPr id="9" name="Espace réservé du contenu 3">
            <a:extLst>
              <a:ext uri="{FF2B5EF4-FFF2-40B4-BE49-F238E27FC236}">
                <a16:creationId xmlns:a16="http://schemas.microsoft.com/office/drawing/2014/main" xmlns="" id="{F777E411-C538-4620-A637-2526B646B8BC}"/>
              </a:ext>
            </a:extLst>
          </p:cNvPr>
          <p:cNvSpPr txBox="1">
            <a:spLocks/>
          </p:cNvSpPr>
          <p:nvPr/>
        </p:nvSpPr>
        <p:spPr>
          <a:xfrm>
            <a:off x="6350000" y="526997"/>
            <a:ext cx="3235398" cy="1713625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00" b="1" dirty="0"/>
              <a:t>Blog dédié au Lean</a:t>
            </a:r>
            <a:r>
              <a:rPr lang="fr-FR" sz="1600" dirty="0"/>
              <a:t/>
            </a:r>
            <a:br>
              <a:rPr lang="fr-FR" sz="1600" dirty="0"/>
            </a:br>
            <a:r>
              <a:rPr lang="fr-FR" sz="1600" dirty="0">
                <a:solidFill>
                  <a:srgbClr val="FF0000"/>
                </a:solidFill>
                <a:hlinkClick r:id="rId9"/>
              </a:rPr>
              <a:t>https://joelduflot-lean.fr</a:t>
            </a:r>
            <a:endParaRPr lang="fr-FR" sz="1600" dirty="0">
              <a:solidFill>
                <a:srgbClr val="FF0000"/>
              </a:solidFill>
            </a:endParaRPr>
          </a:p>
          <a:p>
            <a:r>
              <a:rPr lang="fr-FR" sz="1600" b="1" dirty="0" smtClean="0"/>
              <a:t>Et </a:t>
            </a:r>
            <a:r>
              <a:rPr lang="fr-FR" sz="1600" b="1" dirty="0"/>
              <a:t>en BD </a:t>
            </a:r>
            <a:r>
              <a:rPr lang="fr-FR" sz="1600" dirty="0"/>
              <a:t>c’est plus clair</a:t>
            </a:r>
          </a:p>
          <a:p>
            <a:pPr marL="0" indent="0">
              <a:buNone/>
            </a:pPr>
            <a:r>
              <a:rPr lang="fr-FR" sz="1400" dirty="0">
                <a:hlinkClick r:id="rId7"/>
              </a:rPr>
              <a:t>https://izibook.eyrolles.com/produit/4557/9782212423235/Lusine%20du%20futur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956938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B3AF50CC-932F-40C7-8938-730F1A83C7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4575" y="304267"/>
            <a:ext cx="8911687" cy="848640"/>
          </a:xfrm>
        </p:spPr>
        <p:txBody>
          <a:bodyPr/>
          <a:lstStyle/>
          <a:p>
            <a:r>
              <a:rPr lang="fr-FR" dirty="0"/>
              <a:t>Le Lean  en tant que système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9642FA43-785C-4347-82BE-54364FF439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1613" y="1294727"/>
            <a:ext cx="2828504" cy="5206206"/>
          </a:xfrm>
        </p:spPr>
        <p:txBody>
          <a:bodyPr>
            <a:normAutofit fontScale="92500" lnSpcReduction="10000"/>
          </a:bodyPr>
          <a:lstStyle/>
          <a:p>
            <a:r>
              <a:rPr lang="fr-FR" dirty="0"/>
              <a:t>Le But</a:t>
            </a:r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Les deux piliers</a:t>
            </a:r>
          </a:p>
          <a:p>
            <a:pPr lvl="1"/>
            <a:r>
              <a:rPr lang="fr-FR" b="1" dirty="0"/>
              <a:t>Jidoka</a:t>
            </a:r>
          </a:p>
          <a:p>
            <a:pPr lvl="1"/>
            <a:r>
              <a:rPr lang="fr-FR" b="1" dirty="0"/>
              <a:t>Juste à temps</a:t>
            </a:r>
          </a:p>
          <a:p>
            <a:endParaRPr lang="fr-FR" dirty="0"/>
          </a:p>
          <a:p>
            <a:r>
              <a:rPr lang="fr-FR" dirty="0"/>
              <a:t>L’amélioration continue</a:t>
            </a:r>
          </a:p>
          <a:p>
            <a:pPr marL="0" indent="0">
              <a:buNone/>
            </a:pPr>
            <a:r>
              <a:rPr lang="fr-FR" b="1" dirty="0"/>
              <a:t>Analyse 5PQ PDCA</a:t>
            </a:r>
          </a:p>
          <a:p>
            <a:pPr marL="457200" lvl="1" indent="0">
              <a:buNone/>
            </a:pPr>
            <a:endParaRPr lang="fr-FR" dirty="0"/>
          </a:p>
          <a:p>
            <a:r>
              <a:rPr lang="fr-FR" dirty="0"/>
              <a:t>La base</a:t>
            </a:r>
          </a:p>
          <a:p>
            <a:pPr lvl="1"/>
            <a:r>
              <a:rPr lang="fr-FR" dirty="0"/>
              <a:t>Standard</a:t>
            </a:r>
          </a:p>
          <a:p>
            <a:pPr lvl="1"/>
            <a:r>
              <a:rPr lang="fr-FR" dirty="0"/>
              <a:t>Visuel</a:t>
            </a:r>
          </a:p>
          <a:p>
            <a:pPr lvl="1"/>
            <a:r>
              <a:rPr lang="fr-FR" dirty="0"/>
              <a:t>Equipe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AA5E9A1A-75FC-47B9-9FC4-19BE32012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86000" y="6371170"/>
            <a:ext cx="7619999" cy="365125"/>
          </a:xfrm>
        </p:spPr>
        <p:txBody>
          <a:bodyPr/>
          <a:lstStyle/>
          <a:p>
            <a:r>
              <a:rPr lang="en-US" sz="1000" smtClean="0"/>
              <a:t>Joel Duflot 2022</a:t>
            </a:r>
            <a:endParaRPr lang="en-US" sz="1000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8D0B962A-CF21-4074-8824-D98DA2D01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xmlns="" id="{55357900-D8E6-4A4E-AC87-189A3A43FE94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4082351" y="939049"/>
            <a:ext cx="7942415" cy="5797246"/>
          </a:xfrm>
          <a:prstGeom prst="rect">
            <a:avLst/>
          </a:prstGeom>
        </p:spPr>
      </p:pic>
      <p:sp>
        <p:nvSpPr>
          <p:cNvPr id="8" name="Ellipse 7">
            <a:extLst>
              <a:ext uri="{FF2B5EF4-FFF2-40B4-BE49-F238E27FC236}">
                <a16:creationId xmlns:a16="http://schemas.microsoft.com/office/drawing/2014/main" xmlns="" id="{891D1B1A-B573-49E9-AE0A-FAD03E51555B}"/>
              </a:ext>
            </a:extLst>
          </p:cNvPr>
          <p:cNvSpPr/>
          <p:nvPr/>
        </p:nvSpPr>
        <p:spPr>
          <a:xfrm>
            <a:off x="6689813" y="2929466"/>
            <a:ext cx="3004520" cy="144780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46617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91544" y="836712"/>
            <a:ext cx="8352928" cy="529128"/>
          </a:xfrm>
        </p:spPr>
        <p:txBody>
          <a:bodyPr>
            <a:normAutofit fontScale="90000"/>
          </a:bodyPr>
          <a:lstStyle/>
          <a:p>
            <a:r>
              <a:rPr lang="fr-FR" dirty="0"/>
              <a:t>Amélioration continue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553672" y="1929278"/>
            <a:ext cx="5626061" cy="4018367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fr-FR" dirty="0"/>
              <a:t>Le management visuel fait apparaitre les problèmes au yeux de l’équipe, il faut les traiter et pour cela disposer d’un standard.</a:t>
            </a:r>
          </a:p>
          <a:p>
            <a:pPr marL="68580" indent="0">
              <a:buNone/>
            </a:pPr>
            <a:endParaRPr lang="fr-FR" dirty="0"/>
          </a:p>
          <a:p>
            <a:pPr marL="68580" indent="0">
              <a:buNone/>
            </a:pPr>
            <a:r>
              <a:rPr lang="fr-FR" dirty="0"/>
              <a:t>Les </a:t>
            </a:r>
            <a:r>
              <a:rPr lang="fr-FR" b="1" dirty="0"/>
              <a:t>5M, 5 Pourquoi</a:t>
            </a:r>
            <a:r>
              <a:rPr lang="fr-FR" dirty="0"/>
              <a:t> intégrés à la démarche </a:t>
            </a:r>
            <a:r>
              <a:rPr lang="fr-FR" b="1" dirty="0"/>
              <a:t>PDCA</a:t>
            </a:r>
            <a:r>
              <a:rPr lang="fr-FR" dirty="0"/>
              <a:t> sont là pour ça.</a:t>
            </a:r>
          </a:p>
          <a:p>
            <a:pPr marL="68580" indent="0">
              <a:buNone/>
            </a:pPr>
            <a:endParaRPr lang="fr-FR" dirty="0"/>
          </a:p>
          <a:p>
            <a:pPr marL="68580" indent="0">
              <a:buNone/>
            </a:pPr>
            <a:r>
              <a:rPr lang="fr-FR" dirty="0"/>
              <a:t>Le 5 pourquoi a été le premier outil utilisé à l’heure de la création du Toyota Production System.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Joel Duflot 2022</a:t>
            </a:r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79733" y="1863842"/>
            <a:ext cx="4474895" cy="3773963"/>
          </a:xfrm>
          <a:prstGeom prst="rect">
            <a:avLst/>
          </a:prstGeom>
        </p:spPr>
      </p:pic>
      <p:sp>
        <p:nvSpPr>
          <p:cNvPr id="9" name="Espace réservé du numéro de diapositive 4">
            <a:extLst>
              <a:ext uri="{FF2B5EF4-FFF2-40B4-BE49-F238E27FC236}">
                <a16:creationId xmlns:a16="http://schemas.microsoft.com/office/drawing/2014/main" xmlns="" id="{47BFF4A3-1397-4D10-837F-E8AE98EB9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891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35822" y="332400"/>
            <a:ext cx="7772400" cy="784128"/>
          </a:xfrm>
        </p:spPr>
        <p:txBody>
          <a:bodyPr>
            <a:normAutofit/>
          </a:bodyPr>
          <a:lstStyle/>
          <a:p>
            <a:r>
              <a:rPr lang="en-GB" dirty="0"/>
              <a:t>Les 5M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785445" y="1116528"/>
            <a:ext cx="8820472" cy="5081072"/>
          </a:xfrm>
        </p:spPr>
        <p:txBody>
          <a:bodyPr>
            <a:normAutofit/>
          </a:bodyPr>
          <a:lstStyle/>
          <a:p>
            <a:r>
              <a:rPr lang="fr-FR" sz="2200" dirty="0"/>
              <a:t>Diagramme connu sous le nom de diagramme d’Ishikawa, il facilite le brainstorming de recherche des </a:t>
            </a:r>
            <a:r>
              <a:rPr lang="fr-FR" sz="2200" b="1" dirty="0"/>
              <a:t>causes possibles </a:t>
            </a:r>
            <a:r>
              <a:rPr lang="fr-FR" sz="2200" dirty="0"/>
              <a:t>d’un problème en distinguant 5 catégories.</a:t>
            </a:r>
          </a:p>
          <a:p>
            <a:r>
              <a:rPr lang="fr-FR" b="1" dirty="0"/>
              <a:t>Main d’œuvre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>Compétences, formation, fatigue, erreur humaine, non-respect du standard etc.</a:t>
            </a:r>
          </a:p>
          <a:p>
            <a:r>
              <a:rPr lang="fr-FR" b="1" dirty="0"/>
              <a:t>Matière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>Produits entrant dans le processus et leurs caractéristiques impactant le résultat</a:t>
            </a:r>
          </a:p>
          <a:p>
            <a:r>
              <a:rPr lang="fr-FR" b="1" dirty="0"/>
              <a:t>Moyen</a:t>
            </a:r>
            <a:br>
              <a:rPr lang="fr-FR" b="1" dirty="0"/>
            </a:br>
            <a:r>
              <a:rPr lang="fr-FR" dirty="0"/>
              <a:t>Machine et outils utilisés : dégradation, panne, manque de précision</a:t>
            </a:r>
          </a:p>
          <a:p>
            <a:r>
              <a:rPr lang="fr-FR" b="1" dirty="0"/>
              <a:t>Méthode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>Mode d’utilisation des moyens : paramètres, standards, programme</a:t>
            </a:r>
          </a:p>
          <a:p>
            <a:r>
              <a:rPr lang="fr-FR" b="1" dirty="0"/>
              <a:t>Milieu (ou environnement)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>Externe au processus défini : la température, l’humidité, bruit, parasitage</a:t>
            </a:r>
            <a:endParaRPr lang="en-GB" sz="2600" dirty="0"/>
          </a:p>
          <a:p>
            <a:pPr lvl="1"/>
            <a:endParaRPr lang="en-GB" sz="26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Joel Duflot 2022</a:t>
            </a:r>
            <a:endParaRPr lang="fr-FR" dirty="0"/>
          </a:p>
        </p:txBody>
      </p:sp>
      <p:sp>
        <p:nvSpPr>
          <p:cNvPr id="33" name="Espace réservé du numéro de diapositive 4">
            <a:extLst>
              <a:ext uri="{FF2B5EF4-FFF2-40B4-BE49-F238E27FC236}">
                <a16:creationId xmlns:a16="http://schemas.microsoft.com/office/drawing/2014/main" xmlns="" id="{4EB376F7-4450-4B54-B230-72859232A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36" name="Picture 5" descr="enseignant">
            <a:extLst>
              <a:ext uri="{FF2B5EF4-FFF2-40B4-BE49-F238E27FC236}">
                <a16:creationId xmlns:a16="http://schemas.microsoft.com/office/drawing/2014/main" xmlns="" id="{B607A7DE-4C67-4FFC-B4B3-E04757F68C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6555" y="115325"/>
            <a:ext cx="1711034" cy="1710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5666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35822" y="332400"/>
            <a:ext cx="7772400" cy="784128"/>
          </a:xfrm>
        </p:spPr>
        <p:txBody>
          <a:bodyPr>
            <a:normAutofit/>
          </a:bodyPr>
          <a:lstStyle/>
          <a:p>
            <a:r>
              <a:rPr lang="en-GB" dirty="0"/>
              <a:t>Les 5M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785445" y="1257910"/>
            <a:ext cx="8820472" cy="4699547"/>
          </a:xfrm>
        </p:spPr>
        <p:txBody>
          <a:bodyPr>
            <a:normAutofit/>
          </a:bodyPr>
          <a:lstStyle/>
          <a:p>
            <a:r>
              <a:rPr lang="fr-FR" sz="2800" dirty="0"/>
              <a:t>Exemple Classique en arête de poisson</a:t>
            </a:r>
            <a:r>
              <a:rPr lang="en-GB" sz="2800" dirty="0"/>
              <a:t>. 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Joel Duflot 2022</a:t>
            </a:r>
            <a:endParaRPr lang="fr-FR" dirty="0"/>
          </a:p>
        </p:txBody>
      </p:sp>
      <p:grpSp>
        <p:nvGrpSpPr>
          <p:cNvPr id="6" name="Group 30">
            <a:extLst>
              <a:ext uri="{FF2B5EF4-FFF2-40B4-BE49-F238E27FC236}">
                <a16:creationId xmlns:a16="http://schemas.microsoft.com/office/drawing/2014/main" xmlns="" id="{709437B5-55C7-468C-ABE7-71C5C98F70BE}"/>
              </a:ext>
            </a:extLst>
          </p:cNvPr>
          <p:cNvGrpSpPr>
            <a:grpSpLocks/>
          </p:cNvGrpSpPr>
          <p:nvPr/>
        </p:nvGrpSpPr>
        <p:grpSpPr bwMode="auto">
          <a:xfrm>
            <a:off x="2726267" y="2286000"/>
            <a:ext cx="9091925" cy="4087369"/>
            <a:chOff x="428" y="1551"/>
            <a:chExt cx="5650" cy="2467"/>
          </a:xfrm>
        </p:grpSpPr>
        <p:sp>
          <p:nvSpPr>
            <p:cNvPr id="7" name="Line 4">
              <a:extLst>
                <a:ext uri="{FF2B5EF4-FFF2-40B4-BE49-F238E27FC236}">
                  <a16:creationId xmlns:a16="http://schemas.microsoft.com/office/drawing/2014/main" xmlns="" id="{3B5C7D72-B698-4990-AAB4-0C96524BF15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66" y="2711"/>
              <a:ext cx="323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63" tIns="48432" rIns="96863" bIns="48432" anchor="ctr"/>
            <a:lstStyle/>
            <a:p>
              <a:endParaRPr lang="fr-FR" dirty="0"/>
            </a:p>
          </p:txBody>
        </p:sp>
        <p:sp>
          <p:nvSpPr>
            <p:cNvPr id="8" name="Rectangle 5">
              <a:extLst>
                <a:ext uri="{FF2B5EF4-FFF2-40B4-BE49-F238E27FC236}">
                  <a16:creationId xmlns:a16="http://schemas.microsoft.com/office/drawing/2014/main" xmlns="" id="{AC395FE7-F4CD-4548-A814-D7D39A9698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8" y="2414"/>
              <a:ext cx="1230" cy="609"/>
            </a:xfrm>
            <a:prstGeom prst="rect">
              <a:avLst/>
            </a:prstGeom>
            <a:solidFill>
              <a:srgbClr val="FF33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1900" tIns="50950" rIns="101900" bIns="50950" anchor="ctr"/>
            <a:lstStyle/>
            <a:p>
              <a:pPr defTabSz="912813"/>
              <a:r>
                <a:rPr lang="fr-FR" sz="1600" dirty="0">
                  <a:latin typeface="Comic Sans MS" pitchFamily="66" charset="0"/>
                </a:rPr>
                <a:t>Courte durée de vie de l'outil de coupe</a:t>
              </a:r>
            </a:p>
          </p:txBody>
        </p:sp>
        <p:sp>
          <p:nvSpPr>
            <p:cNvPr id="9" name="Line 6">
              <a:extLst>
                <a:ext uri="{FF2B5EF4-FFF2-40B4-BE49-F238E27FC236}">
                  <a16:creationId xmlns:a16="http://schemas.microsoft.com/office/drawing/2014/main" xmlns="" id="{2D5DA980-25F7-4AC3-9273-744924720E9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78" y="2736"/>
              <a:ext cx="748" cy="94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63" tIns="48432" rIns="96863" bIns="48432" anchor="ctr"/>
            <a:lstStyle/>
            <a:p>
              <a:endParaRPr lang="fr-FR" dirty="0"/>
            </a:p>
          </p:txBody>
        </p:sp>
        <p:sp>
          <p:nvSpPr>
            <p:cNvPr id="10" name="Line 7">
              <a:extLst>
                <a:ext uri="{FF2B5EF4-FFF2-40B4-BE49-F238E27FC236}">
                  <a16:creationId xmlns:a16="http://schemas.microsoft.com/office/drawing/2014/main" xmlns="" id="{D868963B-ADDE-4142-9AD7-36C9532CC3B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87" y="2732"/>
              <a:ext cx="818" cy="103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63" tIns="48432" rIns="96863" bIns="48432" anchor="ctr"/>
            <a:lstStyle/>
            <a:p>
              <a:endParaRPr lang="fr-FR" dirty="0"/>
            </a:p>
          </p:txBody>
        </p:sp>
        <p:sp>
          <p:nvSpPr>
            <p:cNvPr id="11" name="Line 8">
              <a:extLst>
                <a:ext uri="{FF2B5EF4-FFF2-40B4-BE49-F238E27FC236}">
                  <a16:creationId xmlns:a16="http://schemas.microsoft.com/office/drawing/2014/main" xmlns="" id="{3FF39FC5-16DB-47E4-9F65-3C52C4810B1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86" y="1797"/>
              <a:ext cx="720" cy="9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63" tIns="48432" rIns="96863" bIns="48432" anchor="ctr"/>
            <a:lstStyle/>
            <a:p>
              <a:endParaRPr lang="fr-FR" dirty="0"/>
            </a:p>
          </p:txBody>
        </p:sp>
        <p:sp>
          <p:nvSpPr>
            <p:cNvPr id="12" name="Line 9">
              <a:extLst>
                <a:ext uri="{FF2B5EF4-FFF2-40B4-BE49-F238E27FC236}">
                  <a16:creationId xmlns:a16="http://schemas.microsoft.com/office/drawing/2014/main" xmlns="" id="{E420473D-2E5C-4E7F-995C-94C35C1EE9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4" y="1777"/>
              <a:ext cx="726" cy="9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63" tIns="48432" rIns="96863" bIns="48432" anchor="ctr"/>
            <a:lstStyle/>
            <a:p>
              <a:endParaRPr lang="fr-FR" dirty="0"/>
            </a:p>
          </p:txBody>
        </p:sp>
        <p:sp>
          <p:nvSpPr>
            <p:cNvPr id="13" name="Text Box 10">
              <a:extLst>
                <a:ext uri="{FF2B5EF4-FFF2-40B4-BE49-F238E27FC236}">
                  <a16:creationId xmlns:a16="http://schemas.microsoft.com/office/drawing/2014/main" xmlns="" id="{1F3C961A-A200-467F-8F9D-D25BADB4E4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08" y="3761"/>
              <a:ext cx="576" cy="24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900" tIns="50950" rIns="101900" bIns="50950">
              <a:spAutoFit/>
            </a:bodyPr>
            <a:lstStyle>
              <a:lvl1pPr algn="l" defTabSz="9128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481013" algn="l" defTabSz="9128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962025" algn="l" defTabSz="9128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443038" algn="l" defTabSz="9128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1924050" algn="l" defTabSz="9128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381250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838450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295650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752850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fr-FR" sz="1800" dirty="0">
                  <a:latin typeface="Comic Sans MS" pitchFamily="66" charset="0"/>
                </a:rPr>
                <a:t>Milieu</a:t>
              </a:r>
            </a:p>
          </p:txBody>
        </p:sp>
        <p:sp>
          <p:nvSpPr>
            <p:cNvPr id="14" name="Text Box 11">
              <a:extLst>
                <a:ext uri="{FF2B5EF4-FFF2-40B4-BE49-F238E27FC236}">
                  <a16:creationId xmlns:a16="http://schemas.microsoft.com/office/drawing/2014/main" xmlns="" id="{AEBE5A0C-47A6-4655-991C-000943AEE8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6" y="3673"/>
              <a:ext cx="791" cy="24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900" tIns="50950" rIns="101900" bIns="50950">
              <a:spAutoFit/>
            </a:bodyPr>
            <a:lstStyle>
              <a:lvl1pPr algn="l" defTabSz="9128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481013" algn="l" defTabSz="9128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962025" algn="l" defTabSz="9128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443038" algn="l" defTabSz="9128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1924050" algn="l" defTabSz="9128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381250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838450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295650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752850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fr-FR" sz="1800" dirty="0">
                  <a:latin typeface="Comic Sans MS" pitchFamily="66" charset="0"/>
                </a:rPr>
                <a:t>Méthode</a:t>
              </a:r>
            </a:p>
          </p:txBody>
        </p:sp>
        <p:sp>
          <p:nvSpPr>
            <p:cNvPr id="15" name="Text Box 12">
              <a:extLst>
                <a:ext uri="{FF2B5EF4-FFF2-40B4-BE49-F238E27FC236}">
                  <a16:creationId xmlns:a16="http://schemas.microsoft.com/office/drawing/2014/main" xmlns="" id="{1F6EEF68-DC52-426B-822B-E22EE2A7E0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79" y="1584"/>
              <a:ext cx="1016" cy="22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900" tIns="50950" rIns="101900" bIns="50950">
              <a:spAutoFit/>
            </a:bodyPr>
            <a:lstStyle>
              <a:lvl1pPr algn="l" defTabSz="9128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481013" algn="l" defTabSz="9128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962025" algn="l" defTabSz="9128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443038" algn="l" defTabSz="9128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1924050" algn="l" defTabSz="9128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381250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838450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295650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752850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fr-FR" sz="1800" dirty="0">
                  <a:latin typeface="Comic Sans MS" pitchFamily="66" charset="0"/>
                </a:rPr>
                <a:t>Main d’œuvre</a:t>
              </a:r>
            </a:p>
          </p:txBody>
        </p:sp>
        <p:sp>
          <p:nvSpPr>
            <p:cNvPr id="16" name="Text Box 13">
              <a:extLst>
                <a:ext uri="{FF2B5EF4-FFF2-40B4-BE49-F238E27FC236}">
                  <a16:creationId xmlns:a16="http://schemas.microsoft.com/office/drawing/2014/main" xmlns="" id="{8E347807-083D-4150-8C34-4B7675BC33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36" y="1551"/>
              <a:ext cx="611" cy="24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900" tIns="50950" rIns="101900" bIns="50950">
              <a:spAutoFit/>
            </a:bodyPr>
            <a:lstStyle>
              <a:lvl1pPr algn="l" defTabSz="9128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481013" algn="l" defTabSz="9128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962025" algn="l" defTabSz="9128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443038" algn="l" defTabSz="9128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1924050" algn="l" defTabSz="9128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381250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838450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295650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752850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fr-FR" sz="1800" dirty="0">
                  <a:latin typeface="Comic Sans MS" pitchFamily="66" charset="0"/>
                </a:rPr>
                <a:t>Moyen</a:t>
              </a:r>
            </a:p>
          </p:txBody>
        </p:sp>
        <p:sp>
          <p:nvSpPr>
            <p:cNvPr id="17" name="Text Box 14">
              <a:extLst>
                <a:ext uri="{FF2B5EF4-FFF2-40B4-BE49-F238E27FC236}">
                  <a16:creationId xmlns:a16="http://schemas.microsoft.com/office/drawing/2014/main" xmlns="" id="{DA76C4C1-A95F-4CB8-8EB4-2E8AC80799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11" y="2122"/>
              <a:ext cx="970" cy="3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1900" tIns="50950" rIns="101900" bIns="50950">
              <a:spAutoFit/>
            </a:bodyPr>
            <a:lstStyle>
              <a:lvl1pPr algn="l" defTabSz="9128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481013" algn="l" defTabSz="9128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962025" algn="l" defTabSz="9128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443038" algn="l" defTabSz="9128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1924050" algn="l" defTabSz="9128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381250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838450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295650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752850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 eaLnBrk="1" hangingPunct="1"/>
              <a:r>
                <a:rPr lang="fr-FR" sz="1400" dirty="0">
                  <a:latin typeface="Comic Sans MS" pitchFamily="66" charset="0"/>
                </a:rPr>
                <a:t>Non respect du standard</a:t>
              </a:r>
            </a:p>
          </p:txBody>
        </p:sp>
        <p:sp>
          <p:nvSpPr>
            <p:cNvPr id="18" name="Text Box 15">
              <a:extLst>
                <a:ext uri="{FF2B5EF4-FFF2-40B4-BE49-F238E27FC236}">
                  <a16:creationId xmlns:a16="http://schemas.microsoft.com/office/drawing/2014/main" xmlns="" id="{2DED215C-DF8A-4EEB-B3F1-FA27F8A21B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09" y="1864"/>
              <a:ext cx="758" cy="3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1900" tIns="50950" rIns="101900" bIns="50950">
              <a:spAutoFit/>
            </a:bodyPr>
            <a:lstStyle>
              <a:lvl1pPr algn="l" defTabSz="9128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481013" algn="l" defTabSz="9128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962025" algn="l" defTabSz="9128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443038" algn="l" defTabSz="9128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1924050" algn="l" defTabSz="9128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381250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838450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295650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752850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fr-FR" sz="1400" dirty="0">
                  <a:latin typeface="Comic Sans MS" pitchFamily="66" charset="0"/>
                </a:rPr>
                <a:t>Manque de formation</a:t>
              </a:r>
            </a:p>
          </p:txBody>
        </p:sp>
        <p:sp>
          <p:nvSpPr>
            <p:cNvPr id="19" name="Line 16">
              <a:extLst>
                <a:ext uri="{FF2B5EF4-FFF2-40B4-BE49-F238E27FC236}">
                  <a16:creationId xmlns:a16="http://schemas.microsoft.com/office/drawing/2014/main" xmlns="" id="{D60B4F03-028A-427C-8D77-658AC04DD50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44" y="2744"/>
              <a:ext cx="817" cy="103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63" tIns="48432" rIns="96863" bIns="48432" anchor="ctr"/>
            <a:lstStyle/>
            <a:p>
              <a:endParaRPr lang="fr-FR" dirty="0"/>
            </a:p>
          </p:txBody>
        </p:sp>
        <p:sp>
          <p:nvSpPr>
            <p:cNvPr id="20" name="Text Box 17">
              <a:extLst>
                <a:ext uri="{FF2B5EF4-FFF2-40B4-BE49-F238E27FC236}">
                  <a16:creationId xmlns:a16="http://schemas.microsoft.com/office/drawing/2014/main" xmlns="" id="{31050F44-0453-46E4-8E41-109846A891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91" y="3772"/>
              <a:ext cx="724" cy="24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900" tIns="50950" rIns="101900" bIns="50950">
              <a:spAutoFit/>
            </a:bodyPr>
            <a:lstStyle>
              <a:lvl1pPr algn="l" defTabSz="9128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481013" algn="l" defTabSz="9128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962025" algn="l" defTabSz="9128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443038" algn="l" defTabSz="9128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1924050" algn="l" defTabSz="9128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381250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838450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295650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752850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fr-FR" sz="1800" dirty="0">
                  <a:latin typeface="Comic Sans MS" pitchFamily="66" charset="0"/>
                </a:rPr>
                <a:t>Matière</a:t>
              </a:r>
            </a:p>
          </p:txBody>
        </p:sp>
        <p:sp>
          <p:nvSpPr>
            <p:cNvPr id="21" name="Text Box 18">
              <a:extLst>
                <a:ext uri="{FF2B5EF4-FFF2-40B4-BE49-F238E27FC236}">
                  <a16:creationId xmlns:a16="http://schemas.microsoft.com/office/drawing/2014/main" xmlns="" id="{32511344-7DF3-41DE-9146-1206BE4B03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96" y="1850"/>
              <a:ext cx="969" cy="4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1900" tIns="50950" rIns="101900" bIns="50950">
              <a:spAutoFit/>
            </a:bodyPr>
            <a:lstStyle>
              <a:lvl1pPr algn="l" defTabSz="9128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481013" algn="l" defTabSz="9128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962025" algn="l" defTabSz="9128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443038" algn="l" defTabSz="9128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1924050" algn="l" defTabSz="9128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381250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838450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295650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752850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fr-FR" sz="1400" dirty="0">
                  <a:latin typeface="Comic Sans MS" pitchFamily="66" charset="0"/>
                </a:rPr>
                <a:t>Outil non adapté à l'opération</a:t>
              </a:r>
            </a:p>
          </p:txBody>
        </p:sp>
        <p:sp>
          <p:nvSpPr>
            <p:cNvPr id="22" name="Text Box 19">
              <a:extLst>
                <a:ext uri="{FF2B5EF4-FFF2-40B4-BE49-F238E27FC236}">
                  <a16:creationId xmlns:a16="http://schemas.microsoft.com/office/drawing/2014/main" xmlns="" id="{3C27D4BA-C487-4445-89DD-E87AFB8547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89" y="3025"/>
              <a:ext cx="969" cy="4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1900" tIns="50950" rIns="101900" bIns="50950">
              <a:spAutoFit/>
            </a:bodyPr>
            <a:lstStyle>
              <a:lvl1pPr algn="l" defTabSz="9128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481013" algn="l" defTabSz="9128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962025" algn="l" defTabSz="9128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443038" algn="l" defTabSz="9128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1924050" algn="l" defTabSz="9128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381250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838450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295650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752850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fr-FR" sz="1400" dirty="0">
                  <a:latin typeface="Comic Sans MS" pitchFamily="66" charset="0"/>
                </a:rPr>
                <a:t>Matière première hors norme</a:t>
              </a:r>
            </a:p>
          </p:txBody>
        </p:sp>
        <p:sp>
          <p:nvSpPr>
            <p:cNvPr id="23" name="Text Box 20">
              <a:extLst>
                <a:ext uri="{FF2B5EF4-FFF2-40B4-BE49-F238E27FC236}">
                  <a16:creationId xmlns:a16="http://schemas.microsoft.com/office/drawing/2014/main" xmlns="" id="{83F734C6-08A6-47DE-B5BA-C086D9B037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83" y="2058"/>
              <a:ext cx="970" cy="4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1900" tIns="50950" rIns="101900" bIns="50950">
              <a:spAutoFit/>
            </a:bodyPr>
            <a:lstStyle>
              <a:lvl1pPr algn="l" defTabSz="9128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481013" algn="l" defTabSz="9128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962025" algn="l" defTabSz="9128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443038" algn="l" defTabSz="9128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1924050" algn="l" defTabSz="9128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381250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838450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295650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752850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fr-FR" sz="1400" dirty="0">
                  <a:latin typeface="Comic Sans MS" pitchFamily="66" charset="0"/>
                </a:rPr>
                <a:t>Vitesse de coupe excessive</a:t>
              </a:r>
            </a:p>
          </p:txBody>
        </p:sp>
        <p:sp>
          <p:nvSpPr>
            <p:cNvPr id="24" name="Text Box 21">
              <a:extLst>
                <a:ext uri="{FF2B5EF4-FFF2-40B4-BE49-F238E27FC236}">
                  <a16:creationId xmlns:a16="http://schemas.microsoft.com/office/drawing/2014/main" xmlns="" id="{590D2FB4-EDAA-464F-8DBC-E8AF9512657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9" y="3171"/>
              <a:ext cx="1135" cy="3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01900" tIns="50950" rIns="101900" bIns="50950">
              <a:spAutoFit/>
            </a:bodyPr>
            <a:lstStyle>
              <a:lvl1pPr algn="l" defTabSz="9128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481013" algn="l" defTabSz="9128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962025" algn="l" defTabSz="9128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443038" algn="l" defTabSz="9128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1924050" algn="l" defTabSz="9128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381250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838450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295650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752850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 eaLnBrk="1" hangingPunct="1"/>
              <a:r>
                <a:rPr lang="fr-FR" sz="1400" dirty="0">
                  <a:latin typeface="Comic Sans MS" pitchFamily="66" charset="0"/>
                </a:rPr>
                <a:t>Refroidissement insuffisant</a:t>
              </a:r>
            </a:p>
          </p:txBody>
        </p:sp>
        <p:sp>
          <p:nvSpPr>
            <p:cNvPr id="25" name="Text Box 22">
              <a:extLst>
                <a:ext uri="{FF2B5EF4-FFF2-40B4-BE49-F238E27FC236}">
                  <a16:creationId xmlns:a16="http://schemas.microsoft.com/office/drawing/2014/main" xmlns="" id="{FB55500D-7B01-4D02-9409-4A9C88226D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" y="2915"/>
              <a:ext cx="907" cy="3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1900" tIns="50950" rIns="101900" bIns="50950">
              <a:spAutoFit/>
            </a:bodyPr>
            <a:lstStyle>
              <a:lvl1pPr algn="l" defTabSz="9128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481013" algn="l" defTabSz="9128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962025" algn="l" defTabSz="9128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443038" algn="l" defTabSz="9128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1924050" algn="l" defTabSz="9128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381250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838450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295650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752850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 eaLnBrk="1" hangingPunct="1"/>
              <a:r>
                <a:rPr lang="fr-FR" sz="1400" dirty="0">
                  <a:latin typeface="Comic Sans MS" pitchFamily="66" charset="0"/>
                </a:rPr>
                <a:t>Process mal adapté</a:t>
              </a:r>
            </a:p>
          </p:txBody>
        </p:sp>
        <p:sp>
          <p:nvSpPr>
            <p:cNvPr id="26" name="Line 23">
              <a:extLst>
                <a:ext uri="{FF2B5EF4-FFF2-40B4-BE49-F238E27FC236}">
                  <a16:creationId xmlns:a16="http://schemas.microsoft.com/office/drawing/2014/main" xmlns="" id="{BE1D3F84-B1AC-4E42-B525-198BB8C6E4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33" y="3521"/>
              <a:ext cx="72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63" tIns="48432" rIns="96863" bIns="48432" anchor="ctr"/>
            <a:lstStyle/>
            <a:p>
              <a:endParaRPr lang="fr-FR" dirty="0"/>
            </a:p>
          </p:txBody>
        </p:sp>
        <p:sp>
          <p:nvSpPr>
            <p:cNvPr id="27" name="Line 24">
              <a:extLst>
                <a:ext uri="{FF2B5EF4-FFF2-40B4-BE49-F238E27FC236}">
                  <a16:creationId xmlns:a16="http://schemas.microsoft.com/office/drawing/2014/main" xmlns="" id="{9C5CF075-06CD-4647-BE92-FF9C9111A40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92" y="2446"/>
              <a:ext cx="84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63" tIns="48432" rIns="96863" bIns="48432" anchor="ctr"/>
            <a:lstStyle/>
            <a:p>
              <a:endParaRPr lang="fr-FR" dirty="0"/>
            </a:p>
          </p:txBody>
        </p:sp>
        <p:sp>
          <p:nvSpPr>
            <p:cNvPr id="28" name="Line 25">
              <a:extLst>
                <a:ext uri="{FF2B5EF4-FFF2-40B4-BE49-F238E27FC236}">
                  <a16:creationId xmlns:a16="http://schemas.microsoft.com/office/drawing/2014/main" xmlns="" id="{87A3038E-4BD0-40DE-92DC-CD208D3FC6F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132" y="2198"/>
              <a:ext cx="5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63" tIns="48432" rIns="96863" bIns="48432" anchor="ctr"/>
            <a:lstStyle/>
            <a:p>
              <a:endParaRPr lang="fr-FR" dirty="0"/>
            </a:p>
          </p:txBody>
        </p:sp>
        <p:sp>
          <p:nvSpPr>
            <p:cNvPr id="29" name="Line 26">
              <a:extLst>
                <a:ext uri="{FF2B5EF4-FFF2-40B4-BE49-F238E27FC236}">
                  <a16:creationId xmlns:a16="http://schemas.microsoft.com/office/drawing/2014/main" xmlns="" id="{5681167B-4388-4669-AF1C-CE254098E47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848" y="2330"/>
              <a:ext cx="6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63" tIns="48432" rIns="96863" bIns="48432" anchor="ctr"/>
            <a:lstStyle/>
            <a:p>
              <a:endParaRPr lang="fr-FR" dirty="0"/>
            </a:p>
          </p:txBody>
        </p:sp>
        <p:sp>
          <p:nvSpPr>
            <p:cNvPr id="30" name="Line 27">
              <a:extLst>
                <a:ext uri="{FF2B5EF4-FFF2-40B4-BE49-F238E27FC236}">
                  <a16:creationId xmlns:a16="http://schemas.microsoft.com/office/drawing/2014/main" xmlns="" id="{62C7468A-8475-41E7-9F3A-39DF875778A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861" y="3487"/>
              <a:ext cx="8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63" tIns="48432" rIns="96863" bIns="48432" anchor="ctr"/>
            <a:lstStyle/>
            <a:p>
              <a:endParaRPr lang="fr-FR" dirty="0"/>
            </a:p>
          </p:txBody>
        </p:sp>
        <p:sp>
          <p:nvSpPr>
            <p:cNvPr id="31" name="Line 28">
              <a:extLst>
                <a:ext uri="{FF2B5EF4-FFF2-40B4-BE49-F238E27FC236}">
                  <a16:creationId xmlns:a16="http://schemas.microsoft.com/office/drawing/2014/main" xmlns="" id="{AADCA5C0-22B5-47EF-9DD7-7DC69640F3D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46" y="2454"/>
              <a:ext cx="116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63" tIns="48432" rIns="96863" bIns="48432" anchor="ctr"/>
            <a:lstStyle/>
            <a:p>
              <a:endParaRPr lang="fr-FR" dirty="0"/>
            </a:p>
          </p:txBody>
        </p:sp>
        <p:sp>
          <p:nvSpPr>
            <p:cNvPr id="32" name="Line 29">
              <a:extLst>
                <a:ext uri="{FF2B5EF4-FFF2-40B4-BE49-F238E27FC236}">
                  <a16:creationId xmlns:a16="http://schemas.microsoft.com/office/drawing/2014/main" xmlns="" id="{EF9145AD-9609-4535-96F4-DCDAE0B204A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9" y="3271"/>
              <a:ext cx="84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63" tIns="48432" rIns="96863" bIns="48432" anchor="ctr"/>
            <a:lstStyle/>
            <a:p>
              <a:endParaRPr lang="fr-FR" dirty="0"/>
            </a:p>
          </p:txBody>
        </p:sp>
      </p:grpSp>
      <p:sp>
        <p:nvSpPr>
          <p:cNvPr id="33" name="Espace réservé du numéro de diapositive 4">
            <a:extLst>
              <a:ext uri="{FF2B5EF4-FFF2-40B4-BE49-F238E27FC236}">
                <a16:creationId xmlns:a16="http://schemas.microsoft.com/office/drawing/2014/main" xmlns="" id="{4EB376F7-4450-4B54-B230-72859232A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8695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09800" y="484632"/>
            <a:ext cx="7772400" cy="784128"/>
          </a:xfrm>
        </p:spPr>
        <p:txBody>
          <a:bodyPr>
            <a:normAutofit/>
          </a:bodyPr>
          <a:lstStyle/>
          <a:p>
            <a:r>
              <a:rPr lang="fr-FR" dirty="0"/>
              <a:t>Les 5 Pourquoi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438400" y="1268761"/>
            <a:ext cx="8889999" cy="4867048"/>
          </a:xfrm>
        </p:spPr>
        <p:txBody>
          <a:bodyPr>
            <a:normAutofit fontScale="92500" lnSpcReduction="10000"/>
          </a:bodyPr>
          <a:lstStyle/>
          <a:p>
            <a:r>
              <a:rPr lang="fr-FR" sz="2200" dirty="0"/>
              <a:t>Pour poursuivre l’analyse il faut d’abord confirmer la </a:t>
            </a:r>
            <a:r>
              <a:rPr lang="fr-FR" sz="2200" b="1" dirty="0"/>
              <a:t>réalité</a:t>
            </a:r>
            <a:r>
              <a:rPr lang="fr-FR" sz="2200" dirty="0"/>
              <a:t> des causes issues du brainstorming 5M.</a:t>
            </a:r>
          </a:p>
          <a:p>
            <a:pPr lvl="1"/>
            <a:r>
              <a:rPr lang="fr-FR" sz="2200" dirty="0"/>
              <a:t> Se rendre sur le lieu réel</a:t>
            </a:r>
          </a:p>
          <a:p>
            <a:pPr lvl="1"/>
            <a:r>
              <a:rPr lang="fr-FR" sz="2200" dirty="0"/>
              <a:t> Observer le problème réel</a:t>
            </a:r>
          </a:p>
          <a:p>
            <a:pPr lvl="1"/>
            <a:r>
              <a:rPr lang="fr-FR" sz="2200" dirty="0"/>
              <a:t> Établir les faits réels</a:t>
            </a:r>
          </a:p>
          <a:p>
            <a:r>
              <a:rPr lang="fr-FR" sz="2200" dirty="0"/>
              <a:t>Les causes  peu probables ou impossibles éliminées, reste à analyser les causes certaines afin de trouver </a:t>
            </a:r>
            <a:r>
              <a:rPr lang="fr-FR" sz="2200" b="1" dirty="0"/>
              <a:t>la racine </a:t>
            </a:r>
            <a:r>
              <a:rPr lang="fr-FR" sz="2200" dirty="0"/>
              <a:t>du mal et de l’éradiquer.</a:t>
            </a:r>
          </a:p>
          <a:p>
            <a:r>
              <a:rPr lang="fr-FR" sz="2200" dirty="0"/>
              <a:t>Outil puissant mais pas si simple car la cause est bien cachée sous de multiples effets, il faut </a:t>
            </a:r>
            <a:r>
              <a:rPr lang="fr-FR" sz="2200" b="1" dirty="0"/>
              <a:t>s’entrainer</a:t>
            </a:r>
            <a:r>
              <a:rPr lang="fr-FR" sz="2200" dirty="0"/>
              <a:t> à la logique du 5 Pourquoi.</a:t>
            </a:r>
          </a:p>
          <a:p>
            <a:endParaRPr lang="fr-FR" sz="2200" dirty="0"/>
          </a:p>
          <a:p>
            <a:r>
              <a:rPr lang="fr-FR" sz="2200" dirty="0"/>
              <a:t>Les mesures palliatives, qui traitent le symptôme mais n’empêchent pas la récidive, seront remplacées par des </a:t>
            </a:r>
            <a:r>
              <a:rPr lang="fr-FR" sz="2200" b="1" dirty="0"/>
              <a:t>mesures correctives</a:t>
            </a:r>
            <a:r>
              <a:rPr lang="fr-FR" sz="2200" dirty="0"/>
              <a:t>.</a:t>
            </a:r>
            <a:endParaRPr lang="en-GB" sz="28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Joel Duflot 2022</a:t>
            </a:r>
            <a:endParaRPr lang="fr-FR" dirty="0"/>
          </a:p>
        </p:txBody>
      </p:sp>
      <p:pic>
        <p:nvPicPr>
          <p:cNvPr id="6" name="Picture 5" descr="enseignant">
            <a:extLst>
              <a:ext uri="{FF2B5EF4-FFF2-40B4-BE49-F238E27FC236}">
                <a16:creationId xmlns:a16="http://schemas.microsoft.com/office/drawing/2014/main" xmlns="" id="{F2B9223B-07A4-42F8-99B6-0FE6B4F9C6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755" y="4875894"/>
            <a:ext cx="1711034" cy="1710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Espace réservé du numéro de diapositive 2">
            <a:extLst>
              <a:ext uri="{FF2B5EF4-FFF2-40B4-BE49-F238E27FC236}">
                <a16:creationId xmlns:a16="http://schemas.microsoft.com/office/drawing/2014/main" xmlns="" id="{A8E2090F-8B0F-4220-84BA-09D750B0E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>
              <a:defRPr/>
            </a:pPr>
            <a:fld id="{DA679968-0ECE-4B5B-967F-A6A6ACE67DE8}" type="slidenum">
              <a:rPr lang="fr-FR" smtClean="0"/>
              <a:pPr>
                <a:defRPr/>
              </a:pPr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492210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09800" y="484632"/>
            <a:ext cx="7772400" cy="784128"/>
          </a:xfrm>
        </p:spPr>
        <p:txBody>
          <a:bodyPr>
            <a:normAutofit/>
          </a:bodyPr>
          <a:lstStyle/>
          <a:p>
            <a:r>
              <a:rPr lang="fr-FR" dirty="0"/>
              <a:t>Les 5 PQ  </a:t>
            </a:r>
            <a:r>
              <a:rPr lang="fr-FR" sz="2800" dirty="0"/>
              <a:t>Exemple technique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438400" y="1268761"/>
            <a:ext cx="8889999" cy="48670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200" dirty="0"/>
              <a:t>En bout de ligne certains boitiers électronique ne fonctionnent pas. Une poudre blanche pollue les contacts.</a:t>
            </a:r>
          </a:p>
          <a:p>
            <a:pPr marL="0" indent="0">
              <a:buNone/>
            </a:pPr>
            <a:r>
              <a:rPr lang="fr-FR" sz="2200" dirty="0"/>
              <a:t>Le 5M suspecte le produit bi-composant d’isolation</a:t>
            </a:r>
          </a:p>
          <a:p>
            <a:pPr marL="0" indent="0">
              <a:buNone/>
            </a:pPr>
            <a:r>
              <a:rPr lang="fr-FR" sz="2200" dirty="0"/>
              <a:t>Sur la machine on observe</a:t>
            </a:r>
            <a:endParaRPr lang="en-GB" sz="28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555345" y="6373368"/>
            <a:ext cx="7619999" cy="365125"/>
          </a:xfrm>
        </p:spPr>
        <p:txBody>
          <a:bodyPr/>
          <a:lstStyle/>
          <a:p>
            <a:r>
              <a:rPr lang="fr-FR" smtClean="0"/>
              <a:t>Joel Duflot 2022</a:t>
            </a:r>
            <a:endParaRPr lang="fr-FR" dirty="0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xmlns="" id="{16DC5DF6-D8DE-456B-8490-8781B67F50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7660" y="3046200"/>
            <a:ext cx="7915511" cy="3456199"/>
          </a:xfrm>
          <a:prstGeom prst="rect">
            <a:avLst/>
          </a:prstGeom>
        </p:spPr>
      </p:pic>
      <p:sp>
        <p:nvSpPr>
          <p:cNvPr id="9" name="Espace réservé du numéro de diapositive 2">
            <a:extLst>
              <a:ext uri="{FF2B5EF4-FFF2-40B4-BE49-F238E27FC236}">
                <a16:creationId xmlns:a16="http://schemas.microsoft.com/office/drawing/2014/main" xmlns="" id="{A286D782-1CAC-4840-A34F-41CE9E447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>
              <a:defRPr/>
            </a:pPr>
            <a:fld id="{DA679968-0ECE-4B5B-967F-A6A6ACE67DE8}" type="slidenum">
              <a:rPr lang="fr-FR" smtClean="0"/>
              <a:pPr>
                <a:defRPr/>
              </a:pPr>
              <a:t>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718776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09800" y="484632"/>
            <a:ext cx="7772400" cy="784128"/>
          </a:xfrm>
        </p:spPr>
        <p:txBody>
          <a:bodyPr>
            <a:normAutofit/>
          </a:bodyPr>
          <a:lstStyle/>
          <a:p>
            <a:r>
              <a:rPr lang="fr-FR" dirty="0"/>
              <a:t>Les 5 Pourquoi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438400" y="1268761"/>
            <a:ext cx="8889999" cy="4867048"/>
          </a:xfrm>
        </p:spPr>
        <p:txBody>
          <a:bodyPr>
            <a:normAutofit lnSpcReduction="10000"/>
          </a:bodyPr>
          <a:lstStyle/>
          <a:p>
            <a:r>
              <a:rPr lang="fr-FR" sz="2200" dirty="0"/>
              <a:t>Concrètement, on remplit une grille (cf. suite)</a:t>
            </a:r>
          </a:p>
          <a:p>
            <a:r>
              <a:rPr lang="fr-FR" sz="2200" dirty="0"/>
              <a:t>1</a:t>
            </a:r>
            <a:r>
              <a:rPr lang="fr-FR" sz="2200" baseline="30000" dirty="0"/>
              <a:t>ère</a:t>
            </a:r>
            <a:r>
              <a:rPr lang="fr-FR" sz="2200" dirty="0"/>
              <a:t> colonne : le symptôme (réel) observé</a:t>
            </a:r>
          </a:p>
          <a:p>
            <a:r>
              <a:rPr lang="fr-FR" sz="2200" dirty="0"/>
              <a:t>1</a:t>
            </a:r>
            <a:r>
              <a:rPr lang="fr-FR" sz="2200" baseline="30000" dirty="0"/>
              <a:t>er</a:t>
            </a:r>
            <a:r>
              <a:rPr lang="fr-FR" sz="2200" dirty="0"/>
              <a:t> Pourquoi : la cause probable sélectionnée</a:t>
            </a:r>
          </a:p>
          <a:p>
            <a:r>
              <a:rPr lang="fr-FR" sz="2200" dirty="0"/>
              <a:t>2</a:t>
            </a:r>
            <a:r>
              <a:rPr lang="fr-FR" sz="2200" baseline="30000" dirty="0"/>
              <a:t>ème</a:t>
            </a:r>
            <a:r>
              <a:rPr lang="fr-FR" sz="2200" dirty="0"/>
              <a:t> pourquoi, sur une ou plusieurs lignes, les causes possibles de la cause</a:t>
            </a:r>
            <a:br>
              <a:rPr lang="fr-FR" sz="2200" dirty="0"/>
            </a:br>
            <a:r>
              <a:rPr lang="fr-FR" sz="2200" dirty="0"/>
              <a:t>certaine retenues, d’autres rejetées</a:t>
            </a:r>
          </a:p>
          <a:p>
            <a:r>
              <a:rPr lang="fr-FR" sz="2200" dirty="0"/>
              <a:t>Etc.</a:t>
            </a:r>
          </a:p>
          <a:p>
            <a:endParaRPr lang="fr-FR" sz="2200" dirty="0"/>
          </a:p>
          <a:p>
            <a:r>
              <a:rPr lang="fr-FR" sz="2200" dirty="0"/>
              <a:t>Dernière colonne : Quand on atteint une cause simple, donc une action réalisable facilement, on retient cette action. </a:t>
            </a:r>
          </a:p>
          <a:p>
            <a:r>
              <a:rPr lang="fr-FR" sz="2200" dirty="0"/>
              <a:t>Remonter les pourquoi pour s’assurer de la qualité de la logique.</a:t>
            </a:r>
            <a:endParaRPr lang="en-GB" sz="28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Joel Duflot 2022</a:t>
            </a:r>
            <a:endParaRPr lang="fr-FR" dirty="0"/>
          </a:p>
        </p:txBody>
      </p:sp>
      <p:pic>
        <p:nvPicPr>
          <p:cNvPr id="6" name="Picture 5" descr="enseignant">
            <a:extLst>
              <a:ext uri="{FF2B5EF4-FFF2-40B4-BE49-F238E27FC236}">
                <a16:creationId xmlns:a16="http://schemas.microsoft.com/office/drawing/2014/main" xmlns="" id="{F2B9223B-07A4-42F8-99B6-0FE6B4F9C6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755" y="4875894"/>
            <a:ext cx="1711034" cy="1710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Espace réservé du numéro de diapositive 2">
            <a:extLst>
              <a:ext uri="{FF2B5EF4-FFF2-40B4-BE49-F238E27FC236}">
                <a16:creationId xmlns:a16="http://schemas.microsoft.com/office/drawing/2014/main" xmlns="" id="{1FA31BE0-0EF5-4E91-8CF2-C558F9F04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>
              <a:defRPr/>
            </a:pPr>
            <a:fld id="{DA679968-0ECE-4B5B-967F-A6A6ACE67DE8}" type="slidenum">
              <a:rPr lang="fr-FR" smtClean="0"/>
              <a:pPr>
                <a:defRPr/>
              </a:pPr>
              <a:t>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347129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555345" y="6373368"/>
            <a:ext cx="7619999" cy="365125"/>
          </a:xfrm>
        </p:spPr>
        <p:txBody>
          <a:bodyPr/>
          <a:lstStyle/>
          <a:p>
            <a:r>
              <a:rPr lang="fr-FR" smtClean="0"/>
              <a:t>Joel Duflot 2022</a:t>
            </a:r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xmlns="" id="{CCA7B2FA-80AF-4C3D-A03A-E75E2FFB51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74" y="1879599"/>
            <a:ext cx="12110726" cy="4325000"/>
          </a:xfrm>
          <a:prstGeom prst="rect">
            <a:avLst/>
          </a:prstGeom>
        </p:spPr>
      </p:pic>
      <p:sp>
        <p:nvSpPr>
          <p:cNvPr id="6" name="Espace réservé du numéro de diapositive 2">
            <a:extLst>
              <a:ext uri="{FF2B5EF4-FFF2-40B4-BE49-F238E27FC236}">
                <a16:creationId xmlns:a16="http://schemas.microsoft.com/office/drawing/2014/main" xmlns="" id="{0C2FCF3E-80CA-4382-A4E7-0396713B9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>
              <a:defRPr/>
            </a:pPr>
            <a:fld id="{DA679968-0ECE-4B5B-967F-A6A6ACE67DE8}" type="slidenum">
              <a:rPr lang="fr-FR" smtClean="0"/>
              <a:pPr>
                <a:defRPr/>
              </a:pPr>
              <a:t>9</a:t>
            </a:fld>
            <a:endParaRPr lang="fr-FR" dirty="0"/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xmlns="" id="{03163247-E29E-455C-B4CE-2251ABE48750}"/>
              </a:ext>
            </a:extLst>
          </p:cNvPr>
          <p:cNvSpPr txBox="1">
            <a:spLocks/>
          </p:cNvSpPr>
          <p:nvPr/>
        </p:nvSpPr>
        <p:spPr>
          <a:xfrm>
            <a:off x="2802466" y="578280"/>
            <a:ext cx="7772400" cy="78412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dirty="0"/>
              <a:t>Les 5 PQ  </a:t>
            </a:r>
            <a:r>
              <a:rPr lang="fr-FR" sz="2800" dirty="0"/>
              <a:t>Exemple technique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06846387"/>
      </p:ext>
    </p:extLst>
  </p:cSld>
  <p:clrMapOvr>
    <a:masterClrMapping/>
  </p:clrMapOvr>
</p:sld>
</file>

<file path=ppt/theme/theme1.xml><?xml version="1.0" encoding="utf-8"?>
<a:theme xmlns:a="http://schemas.openxmlformats.org/drawingml/2006/main" name="Brin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3213</TotalTime>
  <Words>906</Words>
  <Application>Microsoft Office PowerPoint</Application>
  <PresentationFormat>Grand écran</PresentationFormat>
  <Paragraphs>193</Paragraphs>
  <Slides>17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Century Gothic</vt:lpstr>
      <vt:lpstr>Comic Sans MS</vt:lpstr>
      <vt:lpstr>Wingdings 3</vt:lpstr>
      <vt:lpstr>Brin</vt:lpstr>
      <vt:lpstr>Fondamentaux du Lean</vt:lpstr>
      <vt:lpstr>Le Lean  en tant que système</vt:lpstr>
      <vt:lpstr>Amélioration continue</vt:lpstr>
      <vt:lpstr>Les 5M</vt:lpstr>
      <vt:lpstr>Les 5M</vt:lpstr>
      <vt:lpstr>Les 5 Pourquoi</vt:lpstr>
      <vt:lpstr>Les 5 PQ  Exemple technique</vt:lpstr>
      <vt:lpstr>Les 5 Pourquoi</vt:lpstr>
      <vt:lpstr>Présentation PowerPoint</vt:lpstr>
      <vt:lpstr>Plan Do Check Act (PDCA)</vt:lpstr>
      <vt:lpstr>5M, 5Pourquoi intégrés au PDCA</vt:lpstr>
      <vt:lpstr>Application standardisée du PDCA</vt:lpstr>
      <vt:lpstr>Palliatives, Act et Check</vt:lpstr>
      <vt:lpstr>Plan  5M 5PQ</vt:lpstr>
      <vt:lpstr>5M, 5 Pourquoi, PDCA</vt:lpstr>
      <vt:lpstr>PDAC et industrie 4.0</vt:lpstr>
      <vt:lpstr>Liens utiles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Fondamentaux du Lean</dc:title>
  <dc:creator>Joel Duflot</dc:creator>
  <cp:lastModifiedBy>Joel Duflot</cp:lastModifiedBy>
  <cp:revision>119</cp:revision>
  <dcterms:created xsi:type="dcterms:W3CDTF">2020-01-06T14:13:52Z</dcterms:created>
  <dcterms:modified xsi:type="dcterms:W3CDTF">2022-05-21T09:24:48Z</dcterms:modified>
</cp:coreProperties>
</file>