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1127" r:id="rId3"/>
    <p:sldId id="1134" r:id="rId4"/>
    <p:sldId id="1136" r:id="rId5"/>
    <p:sldId id="1137" r:id="rId6"/>
    <p:sldId id="1138" r:id="rId7"/>
    <p:sldId id="1140" r:id="rId8"/>
    <p:sldId id="1139" r:id="rId9"/>
    <p:sldId id="1141" r:id="rId10"/>
    <p:sldId id="1142" r:id="rId11"/>
    <p:sldId id="1143" r:id="rId12"/>
    <p:sldId id="1133" r:id="rId13"/>
    <p:sldId id="113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5F68-ECA8-46CA-BC59-65BDA7379827}" type="datetimeFigureOut">
              <a:rPr lang="fr-FR" smtClean="0"/>
              <a:t>21/05/2022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C715F-13DF-48A8-BA78-A060DBA78453}" type="slidenum">
              <a:rPr lang="fr-FR" smtClean="0"/>
              <a:t>‹N°›</a:t>
            </a:fld>
            <a:endParaRPr lang="fr-FR"/>
          </a:p>
        </p:txBody>
      </p:sp>
    </p:spTree>
    <p:extLst>
      <p:ext uri="{BB962C8B-B14F-4D97-AF65-F5344CB8AC3E}">
        <p14:creationId xmlns:p14="http://schemas.microsoft.com/office/powerpoint/2010/main" val="274076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3C715F-13DF-48A8-BA78-A060DBA78453}" type="slidenum">
              <a:rPr lang="fr-FR" smtClean="0"/>
              <a:t>2</a:t>
            </a:fld>
            <a:endParaRPr lang="fr-FR"/>
          </a:p>
        </p:txBody>
      </p:sp>
    </p:spTree>
    <p:extLst>
      <p:ext uri="{BB962C8B-B14F-4D97-AF65-F5344CB8AC3E}">
        <p14:creationId xmlns:p14="http://schemas.microsoft.com/office/powerpoint/2010/main" val="11345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a:t>Dans les standards de management, on peut trouver des indicateurs physiques.</a:t>
            </a:r>
          </a:p>
          <a:p>
            <a:pPr eaLnBrk="1" hangingPunct="1"/>
            <a:r>
              <a:rPr lang="fr-FR" sz="1700"/>
              <a:t>Par exemple, un tableau avec un suivi, heure à heure, de la production et de l'écart, avec identification des causes qui ne sont pas intrinsèques au processus mis en place. </a:t>
            </a:r>
          </a:p>
          <a:p>
            <a:pPr eaLnBrk="1" hangingPunct="1"/>
            <a:endParaRPr lang="fr-FR"/>
          </a:p>
        </p:txBody>
      </p:sp>
    </p:spTree>
    <p:extLst>
      <p:ext uri="{BB962C8B-B14F-4D97-AF65-F5344CB8AC3E}">
        <p14:creationId xmlns:p14="http://schemas.microsoft.com/office/powerpoint/2010/main" val="101104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FDD26A4-463E-4E51-820A-4CECEE38B1CB}"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9520D1A-126C-4E36-AFFE-2E195CAFF1D2}"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983FC7-3FF5-4248-9023-44170AB87FAE}"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363BCBC-EC36-4AFD-ACB5-D3C657879F23}"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795F82F-E0D1-47B0-8146-0D59F0C59640}"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12501C0-329C-4A9E-B152-B70495F17D7D}"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0019-CEE6-4D04-BBC9-412249EFD693}"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976A8E-5480-4337-8BE3-67CFEECCAC96}"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B465EA-EBE4-49BC-8356-0D5DAFFC12A9}"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2B67C29-FA48-4DFE-B4C7-25EB4FFCE247}"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137748A-61B9-4D42-BDE9-4009A2C8E39F}"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F6C020-4604-445B-AF0D-AE7E7AE8BCA8}" type="datetime1">
              <a:rPr lang="en-US" smtClean="0"/>
              <a:t>5/21/2022</a:t>
            </a:fld>
            <a:endParaRPr lang="en-US" dirty="0"/>
          </a:p>
        </p:txBody>
      </p:sp>
      <p:sp>
        <p:nvSpPr>
          <p:cNvPr id="8" name="Footer Placeholder 7"/>
          <p:cNvSpPr>
            <a:spLocks noGrp="1"/>
          </p:cNvSpPr>
          <p:nvPr>
            <p:ph type="ftr" sz="quarter" idx="11"/>
          </p:nvPr>
        </p:nvSpPr>
        <p:spPr/>
        <p:txBody>
          <a:bodyPr/>
          <a:lstStyle/>
          <a:p>
            <a:r>
              <a:rPr lang="en-US" smtClean="0"/>
              <a:t>Joel Duflot 2022</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0110E0A-4596-40ED-84F2-04937E40E8E3}" type="datetime1">
              <a:rPr lang="en-US" smtClean="0"/>
              <a:t>5/21/2022</a:t>
            </a:fld>
            <a:endParaRPr lang="en-US" dirty="0"/>
          </a:p>
        </p:txBody>
      </p:sp>
      <p:sp>
        <p:nvSpPr>
          <p:cNvPr id="4" name="Footer Placeholder 3"/>
          <p:cNvSpPr>
            <a:spLocks noGrp="1"/>
          </p:cNvSpPr>
          <p:nvPr>
            <p:ph type="ftr" sz="quarter" idx="11"/>
          </p:nvPr>
        </p:nvSpPr>
        <p:spPr/>
        <p:txBody>
          <a:bodyPr/>
          <a:lstStyle/>
          <a:p>
            <a:r>
              <a:rPr lang="en-US" smtClean="0"/>
              <a:t>Joel Duflot 2022</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87C63-9377-4B29-B159-76D0A989551C}" type="datetime1">
              <a:rPr lang="en-US" smtClean="0"/>
              <a:t>5/21/2022</a:t>
            </a:fld>
            <a:endParaRPr lang="en-US" dirty="0"/>
          </a:p>
        </p:txBody>
      </p:sp>
      <p:sp>
        <p:nvSpPr>
          <p:cNvPr id="3" name="Footer Placeholder 2"/>
          <p:cNvSpPr>
            <a:spLocks noGrp="1"/>
          </p:cNvSpPr>
          <p:nvPr>
            <p:ph type="ftr" sz="quarter" idx="11"/>
          </p:nvPr>
        </p:nvSpPr>
        <p:spPr/>
        <p:txBody>
          <a:bodyPr/>
          <a:lstStyle/>
          <a:p>
            <a:r>
              <a:rPr lang="en-US" smtClean="0"/>
              <a:t>Joel Duflot 2022</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9D55ACC-6EBC-4222-A22D-A3A549BDDBAF}"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540026-F950-466A-B0CA-6050840FF560}"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82FD27-C8B6-4AA1-8BD6-5081B0CDC1DB}" type="datetime1">
              <a:rPr lang="en-US" smtClean="0"/>
              <a:t>5/21/2022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Joel Duflot 2022</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vcu6T6z4CU" TargetMode="External"/><Relationship Id="rId2" Type="http://schemas.openxmlformats.org/officeDocument/2006/relationships/hyperlink" Target="https://www.youtube.com/watch?v=g48KBikSsXI&amp;feature=youtu.be" TargetMode="External"/><Relationship Id="rId1" Type="http://schemas.openxmlformats.org/officeDocument/2006/relationships/slideLayout" Target="../slideLayouts/slideLayout4.xml"/><Relationship Id="rId6" Type="http://schemas.openxmlformats.org/officeDocument/2006/relationships/hyperlink" Target="https://joelduflot-lean.fr/" TargetMode="External"/><Relationship Id="rId5" Type="http://schemas.openxmlformats.org/officeDocument/2006/relationships/image" Target="../media/image19.JPG"/><Relationship Id="rId4" Type="http://schemas.openxmlformats.org/officeDocument/2006/relationships/hyperlink" Target="https://izibook.eyrolles.com/produit/4557/9782212423235/Lusine%20du%20futu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lideshare.net/JoelDUFLOT/djlean226pdca5pq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9FDC573-0623-468F-A0CA-00E4C244DFFA}"/>
              </a:ext>
            </a:extLst>
          </p:cNvPr>
          <p:cNvSpPr>
            <a:spLocks noGrp="1"/>
          </p:cNvSpPr>
          <p:nvPr>
            <p:ph type="ctrTitle"/>
          </p:nvPr>
        </p:nvSpPr>
        <p:spPr>
          <a:xfrm>
            <a:off x="1638300" y="856701"/>
            <a:ext cx="8915399" cy="1012559"/>
          </a:xfrm>
        </p:spPr>
        <p:txBody>
          <a:bodyPr/>
          <a:lstStyle/>
          <a:p>
            <a:r>
              <a:rPr lang="fr-FR" dirty="0"/>
              <a:t>Fondamentaux du Lean</a:t>
            </a:r>
          </a:p>
        </p:txBody>
      </p:sp>
      <p:sp>
        <p:nvSpPr>
          <p:cNvPr id="3" name="Sous-titre 2">
            <a:extLst>
              <a:ext uri="{FF2B5EF4-FFF2-40B4-BE49-F238E27FC236}">
                <a16:creationId xmlns:a16="http://schemas.microsoft.com/office/drawing/2014/main" xmlns="" id="{4CA241BD-E25A-4F7D-B411-CDDA516B1E20}"/>
              </a:ext>
            </a:extLst>
          </p:cNvPr>
          <p:cNvSpPr>
            <a:spLocks noGrp="1"/>
          </p:cNvSpPr>
          <p:nvPr>
            <p:ph type="subTitle" idx="1"/>
          </p:nvPr>
        </p:nvSpPr>
        <p:spPr>
          <a:xfrm>
            <a:off x="2053255" y="3395094"/>
            <a:ext cx="8915399" cy="1134446"/>
          </a:xfrm>
        </p:spPr>
        <p:txBody>
          <a:bodyPr>
            <a:normAutofit fontScale="92500" lnSpcReduction="10000"/>
          </a:bodyPr>
          <a:lstStyle/>
          <a:p>
            <a:pPr>
              <a:lnSpc>
                <a:spcPct val="120000"/>
              </a:lnSpc>
            </a:pPr>
            <a:r>
              <a:rPr lang="fr-FR" sz="3200" dirty="0"/>
              <a:t>4 Amélioration continue</a:t>
            </a:r>
            <a:br>
              <a:rPr lang="fr-FR" sz="3200" dirty="0"/>
            </a:br>
            <a:r>
              <a:rPr lang="fr-FR" sz="3200" dirty="0"/>
              <a:t>    Chantier</a:t>
            </a:r>
          </a:p>
        </p:txBody>
      </p:sp>
      <p:sp>
        <p:nvSpPr>
          <p:cNvPr id="5" name="Espace réservé du numéro de diapositive 4">
            <a:extLst>
              <a:ext uri="{FF2B5EF4-FFF2-40B4-BE49-F238E27FC236}">
                <a16:creationId xmlns:a16="http://schemas.microsoft.com/office/drawing/2014/main" xmlns="" id="{C31284B1-C5CA-420E-B0AF-2D752DE3D19A}"/>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Image 5">
            <a:extLst>
              <a:ext uri="{FF2B5EF4-FFF2-40B4-BE49-F238E27FC236}">
                <a16:creationId xmlns:a16="http://schemas.microsoft.com/office/drawing/2014/main" xmlns="" id="{470157E8-22D9-4F1F-967A-27E2C0D19569}"/>
              </a:ext>
            </a:extLst>
          </p:cNvPr>
          <p:cNvPicPr>
            <a:picLocks noChangeAspect="1"/>
          </p:cNvPicPr>
          <p:nvPr/>
        </p:nvPicPr>
        <p:blipFill>
          <a:blip r:embed="rId2"/>
          <a:stretch>
            <a:fillRect/>
          </a:stretch>
        </p:blipFill>
        <p:spPr>
          <a:xfrm>
            <a:off x="6763618" y="2107147"/>
            <a:ext cx="5258070" cy="4083260"/>
          </a:xfrm>
          <a:prstGeom prst="rect">
            <a:avLst/>
          </a:prstGeom>
        </p:spPr>
      </p:pic>
      <p:sp>
        <p:nvSpPr>
          <p:cNvPr id="8" name="Espace réservé du pied de page 3">
            <a:extLst>
              <a:ext uri="{FF2B5EF4-FFF2-40B4-BE49-F238E27FC236}">
                <a16:creationId xmlns="" xmlns:a16="http://schemas.microsoft.com/office/drawing/2014/main" id="{8BC8FD67-A5E2-44FB-8AA7-6749CA154624}"/>
              </a:ext>
            </a:extLst>
          </p:cNvPr>
          <p:cNvSpPr>
            <a:spLocks noGrp="1"/>
          </p:cNvSpPr>
          <p:nvPr>
            <p:ph type="ftr" sz="quarter" idx="11"/>
          </p:nvPr>
        </p:nvSpPr>
        <p:spPr>
          <a:xfrm>
            <a:off x="1687170" y="5256871"/>
            <a:ext cx="5590960" cy="1205713"/>
          </a:xfrm>
        </p:spPr>
        <p:txBody>
          <a:bodyPr/>
          <a:lstStyle/>
          <a:p>
            <a:r>
              <a:rPr lang="fr-FR" sz="1600" dirty="0" smtClean="0"/>
              <a:t>Joel Duflot 2022 Conseil en Excellence opérationnelle Blog : https://joelduflot-lean.fr</a:t>
            </a:r>
            <a:endParaRPr lang="fr-FR" sz="1600" dirty="0"/>
          </a:p>
        </p:txBody>
      </p:sp>
    </p:spTree>
    <p:extLst>
      <p:ext uri="{BB962C8B-B14F-4D97-AF65-F5344CB8AC3E}">
        <p14:creationId xmlns:p14="http://schemas.microsoft.com/office/powerpoint/2010/main" val="382309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115495" y="461758"/>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825387" y="1401114"/>
            <a:ext cx="5017064" cy="4734694"/>
          </a:xfrm>
        </p:spPr>
        <p:txBody>
          <a:bodyPr>
            <a:normAutofit fontScale="92500" lnSpcReduction="20000"/>
          </a:bodyPr>
          <a:lstStyle/>
          <a:p>
            <a:pPr marL="0" indent="0">
              <a:buNone/>
            </a:pPr>
            <a:r>
              <a:rPr lang="fr-FR" sz="2000" b="1" dirty="0"/>
              <a:t>Les phases du chantier</a:t>
            </a:r>
          </a:p>
          <a:p>
            <a:pPr marL="0" indent="0">
              <a:buNone/>
            </a:pPr>
            <a:r>
              <a:rPr lang="fr-FR" sz="2000" b="1" dirty="0"/>
              <a:t>Réalisation</a:t>
            </a:r>
            <a:r>
              <a:rPr lang="fr-FR" sz="2000" dirty="0"/>
              <a:t> : Equipe sur le lieu à 100% pour 2 à 4 jours</a:t>
            </a:r>
          </a:p>
          <a:p>
            <a:pPr marL="0" indent="0">
              <a:buNone/>
            </a:pPr>
            <a:r>
              <a:rPr lang="fr-FR" sz="2000" dirty="0"/>
              <a:t>  Ouverture par le sponsor</a:t>
            </a:r>
          </a:p>
          <a:p>
            <a:pPr marL="0" indent="0">
              <a:buNone/>
            </a:pPr>
            <a:r>
              <a:rPr lang="fr-FR" sz="2000" dirty="0"/>
              <a:t>  Formation aux méthodologies utiles</a:t>
            </a:r>
          </a:p>
          <a:p>
            <a:pPr marL="0" indent="0">
              <a:buNone/>
            </a:pPr>
            <a:endParaRPr lang="fr-FR" sz="2000" dirty="0"/>
          </a:p>
          <a:p>
            <a:pPr marL="0" indent="0">
              <a:buNone/>
            </a:pPr>
            <a:r>
              <a:rPr lang="fr-FR" sz="2000" dirty="0"/>
              <a:t>  Observation de terrain</a:t>
            </a:r>
          </a:p>
          <a:p>
            <a:pPr marL="0" indent="0">
              <a:buNone/>
            </a:pPr>
            <a:r>
              <a:rPr lang="fr-FR" sz="2000" dirty="0"/>
              <a:t>  Synthèse, analyse problèmes, solutions</a:t>
            </a:r>
          </a:p>
          <a:p>
            <a:pPr marL="0" indent="0">
              <a:buNone/>
            </a:pPr>
            <a:r>
              <a:rPr lang="fr-FR" sz="2000" dirty="0"/>
              <a:t>  Partage en équipe</a:t>
            </a:r>
          </a:p>
          <a:p>
            <a:pPr marL="0" indent="0">
              <a:buNone/>
            </a:pPr>
            <a:r>
              <a:rPr lang="fr-FR" sz="2000" dirty="0"/>
              <a:t>  test de terrain</a:t>
            </a:r>
          </a:p>
          <a:p>
            <a:pPr marL="0" indent="0">
              <a:buNone/>
            </a:pPr>
            <a:r>
              <a:rPr lang="fr-FR" sz="2000" dirty="0"/>
              <a:t>Et on boucle</a:t>
            </a:r>
          </a:p>
          <a:p>
            <a:pPr marL="0" indent="0">
              <a:buNone/>
            </a:pPr>
            <a:endParaRPr lang="fr-FR" sz="2000" dirty="0"/>
          </a:p>
          <a:p>
            <a:pPr marL="0" indent="0">
              <a:buNone/>
            </a:pPr>
            <a:r>
              <a:rPr lang="fr-FR" sz="2000" dirty="0"/>
              <a:t>En fin de chaque jour point d’avancement avec le sponsor</a:t>
            </a:r>
          </a:p>
          <a:p>
            <a:pPr marL="0" indent="0">
              <a:buNone/>
            </a:pPr>
            <a:endParaRPr lang="fr-FR" sz="2000" dirty="0"/>
          </a:p>
          <a:p>
            <a:endParaRPr lang="fr-FR" sz="2000" dirty="0"/>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2" descr="IMG_2170">
            <a:extLst>
              <a:ext uri="{FF2B5EF4-FFF2-40B4-BE49-F238E27FC236}">
                <a16:creationId xmlns:a16="http://schemas.microsoft.com/office/drawing/2014/main" xmlns="" id="{51A82039-1F71-46E8-8D82-D5D80CD5E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194" y="1359243"/>
            <a:ext cx="3108904" cy="2216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18" descr="图片9">
            <a:extLst>
              <a:ext uri="{FF2B5EF4-FFF2-40B4-BE49-F238E27FC236}">
                <a16:creationId xmlns:a16="http://schemas.microsoft.com/office/drawing/2014/main" xmlns="" id="{AF24461D-CF71-41C3-A821-3337AAB77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50" r="51285" b="57143"/>
          <a:stretch/>
        </p:blipFill>
        <p:spPr bwMode="auto">
          <a:xfrm>
            <a:off x="6096000" y="1359243"/>
            <a:ext cx="6152645" cy="22166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G_0692">
            <a:extLst>
              <a:ext uri="{FF2B5EF4-FFF2-40B4-BE49-F238E27FC236}">
                <a16:creationId xmlns:a16="http://schemas.microsoft.com/office/drawing/2014/main" xmlns="" id="{24E5D13B-9DBE-4C6A-9C7E-0A8FB3E53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384" y="3768461"/>
            <a:ext cx="3571875"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6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115495" y="461758"/>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825387" y="1401114"/>
            <a:ext cx="6473629" cy="4734694"/>
          </a:xfrm>
        </p:spPr>
        <p:txBody>
          <a:bodyPr>
            <a:normAutofit fontScale="92500" lnSpcReduction="20000"/>
          </a:bodyPr>
          <a:lstStyle/>
          <a:p>
            <a:pPr marL="0" indent="0">
              <a:buNone/>
            </a:pPr>
            <a:r>
              <a:rPr lang="fr-FR" sz="2000" b="1" dirty="0"/>
              <a:t>Les phases du chantier</a:t>
            </a:r>
          </a:p>
          <a:p>
            <a:pPr marL="0" indent="0">
              <a:buNone/>
            </a:pPr>
            <a:r>
              <a:rPr lang="fr-FR" sz="2000" b="1" dirty="0"/>
              <a:t>Clôture et suivi </a:t>
            </a:r>
            <a:r>
              <a:rPr lang="fr-FR" sz="2000" dirty="0"/>
              <a:t>:</a:t>
            </a:r>
          </a:p>
          <a:p>
            <a:pPr marL="0" indent="0">
              <a:buNone/>
            </a:pPr>
            <a:r>
              <a:rPr lang="fr-FR" sz="2000" dirty="0"/>
              <a:t>Le dernier jour </a:t>
            </a:r>
          </a:p>
          <a:p>
            <a:pPr marL="0" indent="0">
              <a:buNone/>
            </a:pPr>
            <a:r>
              <a:rPr lang="fr-FR" sz="2000" dirty="0"/>
              <a:t>   Les nouveaux standards sont prêts, testés</a:t>
            </a:r>
          </a:p>
          <a:p>
            <a:pPr marL="0" indent="0">
              <a:buNone/>
            </a:pPr>
            <a:r>
              <a:rPr lang="fr-FR" sz="2000" dirty="0"/>
              <a:t>   Les modifications simples sont réalisées</a:t>
            </a:r>
          </a:p>
          <a:p>
            <a:pPr marL="0" indent="0">
              <a:buNone/>
            </a:pPr>
            <a:r>
              <a:rPr lang="fr-FR" sz="2000" dirty="0"/>
              <a:t>   Le tout est présenté et amendé par les opérateurs</a:t>
            </a:r>
          </a:p>
          <a:p>
            <a:pPr marL="0" indent="0">
              <a:buNone/>
            </a:pPr>
            <a:endParaRPr lang="fr-FR" sz="2000" dirty="0"/>
          </a:p>
          <a:p>
            <a:pPr marL="0" indent="0">
              <a:buNone/>
            </a:pPr>
            <a:r>
              <a:rPr lang="fr-FR" sz="2000" dirty="0"/>
              <a:t>Constat du résultat potentiellement atteint et félicitation par le sponsor</a:t>
            </a:r>
          </a:p>
          <a:p>
            <a:pPr marL="0" indent="0">
              <a:buNone/>
            </a:pPr>
            <a:endParaRPr lang="fr-FR" sz="2000" dirty="0"/>
          </a:p>
          <a:p>
            <a:pPr marL="0" indent="0">
              <a:buNone/>
            </a:pPr>
            <a:r>
              <a:rPr lang="fr-FR" sz="2000" dirty="0"/>
              <a:t>Installation d’un visuel de terrain pour le suivi. Il y aura forcément des ajustements</a:t>
            </a:r>
          </a:p>
          <a:p>
            <a:pPr marL="0" indent="0">
              <a:buNone/>
            </a:pPr>
            <a:endParaRPr lang="fr-FR" sz="2000" dirty="0"/>
          </a:p>
          <a:p>
            <a:pPr marL="0" indent="0">
              <a:buNone/>
            </a:pPr>
            <a:r>
              <a:rPr lang="fr-FR" sz="2000" dirty="0"/>
              <a:t>Bilan complet après quelques jours d’application</a:t>
            </a:r>
          </a:p>
          <a:p>
            <a:endParaRPr lang="fr-FR" sz="2000" dirty="0"/>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9" name="Picture 52" descr="IMG_3107">
            <a:extLst>
              <a:ext uri="{FF2B5EF4-FFF2-40B4-BE49-F238E27FC236}">
                <a16:creationId xmlns:a16="http://schemas.microsoft.com/office/drawing/2014/main" xmlns="" id="{3EF15B76-A35A-432B-9D05-3CE37DEE9F37}"/>
              </a:ext>
            </a:extLst>
          </p:cNvPr>
          <p:cNvPicPr/>
          <p:nvPr/>
        </p:nvPicPr>
        <p:blipFill rotWithShape="1">
          <a:blip r:embed="rId2">
            <a:extLst>
              <a:ext uri="{28A0092B-C50C-407E-A947-70E740481C1C}">
                <a14:useLocalDpi xmlns:a14="http://schemas.microsoft.com/office/drawing/2010/main" val="0"/>
              </a:ext>
            </a:extLst>
          </a:blip>
          <a:srcRect t="21883" r="31301" b="22824"/>
          <a:stretch/>
        </p:blipFill>
        <p:spPr bwMode="auto">
          <a:xfrm>
            <a:off x="7846328" y="1197110"/>
            <a:ext cx="3455300" cy="1954435"/>
          </a:xfrm>
          <a:prstGeom prst="rect">
            <a:avLst/>
          </a:prstGeom>
          <a:noFill/>
          <a:effectLst>
            <a:innerShdw blurRad="63500" dist="50800" dir="13500000">
              <a:schemeClr val="accent2">
                <a:lumMod val="75000"/>
                <a:alpha val="50000"/>
              </a:schemeClr>
            </a:innerShdw>
          </a:effectLst>
        </p:spPr>
      </p:pic>
      <p:pic>
        <p:nvPicPr>
          <p:cNvPr id="10" name="Image 9">
            <a:extLst>
              <a:ext uri="{FF2B5EF4-FFF2-40B4-BE49-F238E27FC236}">
                <a16:creationId xmlns:a16="http://schemas.microsoft.com/office/drawing/2014/main" xmlns="" id="{9BEC6C70-B5E2-4E09-81ED-51884C7C0BDE}"/>
              </a:ext>
            </a:extLst>
          </p:cNvPr>
          <p:cNvPicPr>
            <a:picLocks noChangeAspect="1"/>
          </p:cNvPicPr>
          <p:nvPr/>
        </p:nvPicPr>
        <p:blipFill>
          <a:blip r:embed="rId3"/>
          <a:stretch>
            <a:fillRect/>
          </a:stretch>
        </p:blipFill>
        <p:spPr>
          <a:xfrm>
            <a:off x="8562375" y="3307620"/>
            <a:ext cx="2205542" cy="3302082"/>
          </a:xfrm>
          <a:prstGeom prst="rect">
            <a:avLst/>
          </a:prstGeom>
        </p:spPr>
      </p:pic>
    </p:spTree>
    <p:extLst>
      <p:ext uri="{BB962C8B-B14F-4D97-AF65-F5344CB8AC3E}">
        <p14:creationId xmlns:p14="http://schemas.microsoft.com/office/powerpoint/2010/main" val="378959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43684" y="637780"/>
            <a:ext cx="7539298" cy="768336"/>
          </a:xfrm>
        </p:spPr>
        <p:txBody>
          <a:bodyPr>
            <a:normAutofit/>
          </a:bodyPr>
          <a:lstStyle/>
          <a:p>
            <a:pPr defTabSz="952607">
              <a:defRPr/>
            </a:pPr>
            <a:r>
              <a:rPr lang="fr-FR" sz="3000" dirty="0"/>
              <a:t>Kaisen et industrie 4.0</a:t>
            </a:r>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a:p>
        </p:txBody>
      </p:sp>
      <p:sp>
        <p:nvSpPr>
          <p:cNvPr id="3" name="Espace réservé du numéro de diapositive 2">
            <a:extLst>
              <a:ext uri="{FF2B5EF4-FFF2-40B4-BE49-F238E27FC236}">
                <a16:creationId xmlns:a16="http://schemas.microsoft.com/office/drawing/2014/main" xmlns=""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12</a:t>
            </a:fld>
            <a:endParaRPr lang="fr-FR"/>
          </a:p>
        </p:txBody>
      </p:sp>
      <p:sp>
        <p:nvSpPr>
          <p:cNvPr id="7" name="Rectangle 3">
            <a:extLst>
              <a:ext uri="{FF2B5EF4-FFF2-40B4-BE49-F238E27FC236}">
                <a16:creationId xmlns:a16="http://schemas.microsoft.com/office/drawing/2014/main" xmlns="" id="{64AC56D2-44B2-4DF0-8F08-80776250152A}"/>
              </a:ext>
            </a:extLst>
          </p:cNvPr>
          <p:cNvSpPr txBox="1">
            <a:spLocks noChangeArrowheads="1"/>
          </p:cNvSpPr>
          <p:nvPr/>
        </p:nvSpPr>
        <p:spPr>
          <a:xfrm>
            <a:off x="1510015" y="1723604"/>
            <a:ext cx="4397171" cy="3885199"/>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Les données plus nombreuses et leur analyse rapide permettront de mieux cibler les améliorations</a:t>
            </a:r>
          </a:p>
          <a:p>
            <a:r>
              <a:rPr lang="fr-FR" dirty="0"/>
              <a:t>Les résultats, statistiques, seront rapidement obtenus</a:t>
            </a:r>
          </a:p>
          <a:p>
            <a:endParaRPr lang="fr-FR" dirty="0"/>
          </a:p>
          <a:p>
            <a:r>
              <a:rPr lang="fr-FR" dirty="0"/>
              <a:t>Les simulations virtuelles permettront aux opérationnels de valider les solutions proposées avant leur application</a:t>
            </a:r>
          </a:p>
        </p:txBody>
      </p:sp>
      <p:pic>
        <p:nvPicPr>
          <p:cNvPr id="6" name="Image 5">
            <a:extLst>
              <a:ext uri="{FF2B5EF4-FFF2-40B4-BE49-F238E27FC236}">
                <a16:creationId xmlns:a16="http://schemas.microsoft.com/office/drawing/2014/main" xmlns="" id="{6656959D-168C-4397-B843-33F3F307BCBF}"/>
              </a:ext>
            </a:extLst>
          </p:cNvPr>
          <p:cNvPicPr>
            <a:picLocks noChangeAspect="1"/>
          </p:cNvPicPr>
          <p:nvPr/>
        </p:nvPicPr>
        <p:blipFill>
          <a:blip r:embed="rId3"/>
          <a:stretch>
            <a:fillRect/>
          </a:stretch>
        </p:blipFill>
        <p:spPr>
          <a:xfrm>
            <a:off x="6969372" y="1586446"/>
            <a:ext cx="3712613" cy="3440959"/>
          </a:xfrm>
          <a:prstGeom prst="rect">
            <a:avLst/>
          </a:prstGeom>
        </p:spPr>
      </p:pic>
    </p:spTree>
    <p:extLst>
      <p:ext uri="{BB962C8B-B14F-4D97-AF65-F5344CB8AC3E}">
        <p14:creationId xmlns:p14="http://schemas.microsoft.com/office/powerpoint/2010/main" val="149923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E39607-1455-4EFD-AF74-618410B5E2D0}"/>
              </a:ext>
            </a:extLst>
          </p:cNvPr>
          <p:cNvSpPr>
            <a:spLocks noGrp="1"/>
          </p:cNvSpPr>
          <p:nvPr>
            <p:ph type="title"/>
          </p:nvPr>
        </p:nvSpPr>
        <p:spPr>
          <a:xfrm>
            <a:off x="2592924" y="624110"/>
            <a:ext cx="8911687" cy="711076"/>
          </a:xfrm>
        </p:spPr>
        <p:txBody>
          <a:bodyPr/>
          <a:lstStyle/>
          <a:p>
            <a:r>
              <a:rPr lang="fr-FR" dirty="0"/>
              <a:t>Liens utiles</a:t>
            </a:r>
          </a:p>
        </p:txBody>
      </p:sp>
      <p:sp>
        <p:nvSpPr>
          <p:cNvPr id="3" name="Espace réservé du contenu 2">
            <a:extLst>
              <a:ext uri="{FF2B5EF4-FFF2-40B4-BE49-F238E27FC236}">
                <a16:creationId xmlns:a16="http://schemas.microsoft.com/office/drawing/2014/main" xmlns="" id="{8C24A7E6-7B8C-4E08-B168-822FFEDE1A0D}"/>
              </a:ext>
            </a:extLst>
          </p:cNvPr>
          <p:cNvSpPr>
            <a:spLocks noGrp="1"/>
          </p:cNvSpPr>
          <p:nvPr>
            <p:ph sz="half" idx="1"/>
          </p:nvPr>
        </p:nvSpPr>
        <p:spPr>
          <a:xfrm>
            <a:off x="1782136" y="2654337"/>
            <a:ext cx="4313864" cy="1877203"/>
          </a:xfrm>
        </p:spPr>
        <p:txBody>
          <a:bodyPr>
            <a:normAutofit/>
          </a:bodyPr>
          <a:lstStyle/>
          <a:p>
            <a:r>
              <a:rPr lang="fr-FR" dirty="0"/>
              <a:t>Kaisen et investissement consenti</a:t>
            </a:r>
            <a:endParaRPr lang="en-US" u="sng" dirty="0">
              <a:hlinkClick r:id="rId2"/>
            </a:endParaRPr>
          </a:p>
          <a:p>
            <a:pPr marL="0" indent="0">
              <a:buNone/>
            </a:pPr>
            <a:r>
              <a:rPr lang="en-US" u="sng" dirty="0">
                <a:hlinkClick r:id="rId2"/>
              </a:rPr>
              <a:t>https://www.youtube.com/watch?v=g48KBikSsXI&amp;feature=youtu.be</a:t>
            </a:r>
            <a:r>
              <a:rPr lang="fr-FR" dirty="0"/>
              <a:t> </a:t>
            </a:r>
          </a:p>
          <a:p>
            <a:pPr marL="0" indent="0">
              <a:buNone/>
            </a:pPr>
            <a:endParaRPr lang="fr-FR" dirty="0"/>
          </a:p>
          <a:p>
            <a:endParaRPr lang="fr-FR" dirty="0"/>
          </a:p>
        </p:txBody>
      </p:sp>
      <p:sp>
        <p:nvSpPr>
          <p:cNvPr id="4" name="Espace réservé du contenu 3">
            <a:extLst>
              <a:ext uri="{FF2B5EF4-FFF2-40B4-BE49-F238E27FC236}">
                <a16:creationId xmlns:a16="http://schemas.microsoft.com/office/drawing/2014/main" xmlns="" id="{AFBF048E-568D-4A84-A28C-FBA06202D015}"/>
              </a:ext>
            </a:extLst>
          </p:cNvPr>
          <p:cNvSpPr>
            <a:spLocks noGrp="1"/>
          </p:cNvSpPr>
          <p:nvPr>
            <p:ph sz="half" idx="2"/>
          </p:nvPr>
        </p:nvSpPr>
        <p:spPr>
          <a:xfrm>
            <a:off x="6845972" y="1001579"/>
            <a:ext cx="4313864" cy="1652759"/>
          </a:xfrm>
        </p:spPr>
        <p:txBody>
          <a:bodyPr>
            <a:normAutofit/>
          </a:bodyPr>
          <a:lstStyle/>
          <a:p>
            <a:r>
              <a:rPr lang="fr-FR" dirty="0"/>
              <a:t>Le PDCA</a:t>
            </a:r>
            <a:br>
              <a:rPr lang="fr-FR" dirty="0"/>
            </a:br>
            <a:r>
              <a:rPr lang="fr-FR" dirty="0">
                <a:hlinkClick r:id="rId3"/>
              </a:rPr>
              <a:t>https://www.youtube.com/watch?v=Wvcu6T6z4CU</a:t>
            </a:r>
            <a:endParaRPr lang="fr-FR" dirty="0"/>
          </a:p>
          <a:p>
            <a:r>
              <a:rPr lang="fr-FR" dirty="0"/>
              <a:t> </a:t>
            </a:r>
          </a:p>
          <a:p>
            <a:endParaRPr lang="fr-FR" dirty="0"/>
          </a:p>
        </p:txBody>
      </p:sp>
      <p:sp>
        <p:nvSpPr>
          <p:cNvPr id="5" name="Espace réservé du pied de page 4">
            <a:extLst>
              <a:ext uri="{FF2B5EF4-FFF2-40B4-BE49-F238E27FC236}">
                <a16:creationId xmlns:a16="http://schemas.microsoft.com/office/drawing/2014/main" xmlns="" id="{0776528E-8A71-44D0-A6EA-CF6DACE724E1}"/>
              </a:ext>
            </a:extLst>
          </p:cNvPr>
          <p:cNvSpPr>
            <a:spLocks noGrp="1"/>
          </p:cNvSpPr>
          <p:nvPr>
            <p:ph type="ftr" sz="quarter" idx="11"/>
          </p:nvPr>
        </p:nvSpPr>
        <p:spPr/>
        <p:txBody>
          <a:bodyPr/>
          <a:lstStyle/>
          <a:p>
            <a:r>
              <a:rPr lang="en-US" smtClean="0"/>
              <a:t>Joel Duflot 2022</a:t>
            </a:r>
            <a:endParaRPr lang="en-US" dirty="0"/>
          </a:p>
        </p:txBody>
      </p:sp>
      <p:sp>
        <p:nvSpPr>
          <p:cNvPr id="6" name="Espace réservé du numéro de diapositive 5">
            <a:extLst>
              <a:ext uri="{FF2B5EF4-FFF2-40B4-BE49-F238E27FC236}">
                <a16:creationId xmlns:a16="http://schemas.microsoft.com/office/drawing/2014/main" xmlns="" id="{F061A33D-5959-4E57-BD0D-F2269C31BBF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8" name="Image 7">
            <a:hlinkClick r:id="rId4"/>
            <a:extLst>
              <a:ext uri="{FF2B5EF4-FFF2-40B4-BE49-F238E27FC236}">
                <a16:creationId xmlns:a16="http://schemas.microsoft.com/office/drawing/2014/main" xmlns="" id="{A22050B9-211C-48F0-AEE5-72932AC9BBAD}"/>
              </a:ext>
            </a:extLst>
          </p:cNvPr>
          <p:cNvPicPr>
            <a:picLocks noChangeAspect="1"/>
          </p:cNvPicPr>
          <p:nvPr/>
        </p:nvPicPr>
        <p:blipFill>
          <a:blip r:embed="rId5"/>
          <a:stretch>
            <a:fillRect/>
          </a:stretch>
        </p:blipFill>
        <p:spPr>
          <a:xfrm>
            <a:off x="7743648" y="2805990"/>
            <a:ext cx="3014009" cy="3837571"/>
          </a:xfrm>
          <a:prstGeom prst="rect">
            <a:avLst/>
          </a:prstGeom>
        </p:spPr>
      </p:pic>
      <p:sp>
        <p:nvSpPr>
          <p:cNvPr id="9" name="Espace réservé du contenu 3">
            <a:extLst>
              <a:ext uri="{FF2B5EF4-FFF2-40B4-BE49-F238E27FC236}">
                <a16:creationId xmlns:a16="http://schemas.microsoft.com/office/drawing/2014/main" xmlns="" id="{F777E411-C538-4620-A637-2526B646B8BC}"/>
              </a:ext>
            </a:extLst>
          </p:cNvPr>
          <p:cNvSpPr txBox="1">
            <a:spLocks/>
          </p:cNvSpPr>
          <p:nvPr/>
        </p:nvSpPr>
        <p:spPr>
          <a:xfrm>
            <a:off x="4652920" y="5081798"/>
            <a:ext cx="3090728" cy="15617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t>Blog dédié au Lean</a:t>
            </a:r>
            <a:r>
              <a:rPr lang="fr-FR" dirty="0"/>
              <a:t/>
            </a:r>
            <a:br>
              <a:rPr lang="fr-FR" dirty="0"/>
            </a:br>
            <a:r>
              <a:rPr lang="fr-FR" dirty="0">
                <a:solidFill>
                  <a:srgbClr val="FF0000"/>
                </a:solidFill>
                <a:hlinkClick r:id="rId6"/>
              </a:rPr>
              <a:t>https://</a:t>
            </a:r>
            <a:r>
              <a:rPr lang="fr-FR" dirty="0" smtClean="0">
                <a:solidFill>
                  <a:srgbClr val="FF0000"/>
                </a:solidFill>
                <a:hlinkClick r:id="rId6"/>
              </a:rPr>
              <a:t>joelduflot-lean.fr</a:t>
            </a:r>
            <a:endParaRPr lang="fr-FR" dirty="0" smtClean="0"/>
          </a:p>
          <a:p>
            <a:r>
              <a:rPr lang="fr-FR" dirty="0" smtClean="0"/>
              <a:t>Et </a:t>
            </a:r>
            <a:r>
              <a:rPr lang="fr-FR" dirty="0"/>
              <a:t>en BD c’est plus </a:t>
            </a:r>
            <a:r>
              <a:rPr lang="fr-FR" dirty="0" smtClean="0"/>
              <a:t>clair</a:t>
            </a:r>
            <a:endParaRPr lang="fr-FR" dirty="0"/>
          </a:p>
          <a:p>
            <a:pPr marL="0" indent="0">
              <a:buNone/>
            </a:pPr>
            <a:r>
              <a:rPr lang="fr-FR" sz="1500" dirty="0">
                <a:hlinkClick r:id="rId4"/>
              </a:rPr>
              <a:t>https://izibook.eyrolles.com/produit/4557/9782212423235/Lusine%20du%20futur</a:t>
            </a:r>
            <a:endParaRPr lang="fr-FR" sz="1500" dirty="0"/>
          </a:p>
          <a:p>
            <a:pPr marL="0" indent="0">
              <a:buNone/>
            </a:pPr>
            <a:endParaRPr lang="fr-FR" sz="1500" dirty="0"/>
          </a:p>
          <a:p>
            <a:pPr marL="0" indent="0">
              <a:buNone/>
            </a:pPr>
            <a:endParaRPr lang="fr-FR" sz="1500" dirty="0"/>
          </a:p>
        </p:txBody>
      </p:sp>
    </p:spTree>
    <p:extLst>
      <p:ext uri="{BB962C8B-B14F-4D97-AF65-F5344CB8AC3E}">
        <p14:creationId xmlns:p14="http://schemas.microsoft.com/office/powerpoint/2010/main" val="9646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AF50CC-932F-40C7-8938-730F1A83C770}"/>
              </a:ext>
            </a:extLst>
          </p:cNvPr>
          <p:cNvSpPr>
            <a:spLocks noGrp="1"/>
          </p:cNvSpPr>
          <p:nvPr>
            <p:ph type="title"/>
          </p:nvPr>
        </p:nvSpPr>
        <p:spPr>
          <a:xfrm>
            <a:off x="2034575" y="304267"/>
            <a:ext cx="8911687" cy="848640"/>
          </a:xfrm>
        </p:spPr>
        <p:txBody>
          <a:bodyPr/>
          <a:lstStyle/>
          <a:p>
            <a:r>
              <a:rPr lang="fr-FR" dirty="0"/>
              <a:t>Le Lean  en tant que système</a:t>
            </a:r>
          </a:p>
        </p:txBody>
      </p:sp>
      <p:sp>
        <p:nvSpPr>
          <p:cNvPr id="3" name="Espace réservé du contenu 2">
            <a:extLst>
              <a:ext uri="{FF2B5EF4-FFF2-40B4-BE49-F238E27FC236}">
                <a16:creationId xmlns:a16="http://schemas.microsoft.com/office/drawing/2014/main" xmlns="" id="{9642FA43-785C-4347-82BE-54364FF43961}"/>
              </a:ext>
            </a:extLst>
          </p:cNvPr>
          <p:cNvSpPr>
            <a:spLocks noGrp="1"/>
          </p:cNvSpPr>
          <p:nvPr>
            <p:ph idx="1"/>
          </p:nvPr>
        </p:nvSpPr>
        <p:spPr>
          <a:xfrm>
            <a:off x="1591613" y="1294727"/>
            <a:ext cx="2828504" cy="5206206"/>
          </a:xfrm>
        </p:spPr>
        <p:txBody>
          <a:bodyPr>
            <a:normAutofit fontScale="92500" lnSpcReduction="10000"/>
          </a:bodyPr>
          <a:lstStyle/>
          <a:p>
            <a:r>
              <a:rPr lang="fr-FR" dirty="0"/>
              <a:t>Le But</a:t>
            </a:r>
          </a:p>
          <a:p>
            <a:endParaRPr lang="fr-FR" dirty="0"/>
          </a:p>
          <a:p>
            <a:endParaRPr lang="fr-FR" dirty="0"/>
          </a:p>
          <a:p>
            <a:r>
              <a:rPr lang="fr-FR" dirty="0"/>
              <a:t>Les deux piliers</a:t>
            </a:r>
          </a:p>
          <a:p>
            <a:pPr lvl="1"/>
            <a:r>
              <a:rPr lang="fr-FR" dirty="0"/>
              <a:t>Jidoka</a:t>
            </a:r>
          </a:p>
          <a:p>
            <a:pPr lvl="1"/>
            <a:r>
              <a:rPr lang="fr-FR" dirty="0"/>
              <a:t>Juste à temps</a:t>
            </a:r>
          </a:p>
          <a:p>
            <a:endParaRPr lang="fr-FR" dirty="0"/>
          </a:p>
          <a:p>
            <a:r>
              <a:rPr lang="fr-FR" dirty="0"/>
              <a:t>L’amélioration continue</a:t>
            </a:r>
          </a:p>
          <a:p>
            <a:pPr lvl="1"/>
            <a:r>
              <a:rPr lang="fr-FR" b="1" dirty="0"/>
              <a:t>Le chantier</a:t>
            </a:r>
          </a:p>
          <a:p>
            <a:pPr marL="457200" lvl="1" indent="0">
              <a:buNone/>
            </a:pPr>
            <a:endParaRPr lang="fr-FR" dirty="0"/>
          </a:p>
          <a:p>
            <a:r>
              <a:rPr lang="fr-FR" dirty="0"/>
              <a:t>La base</a:t>
            </a:r>
          </a:p>
          <a:p>
            <a:pPr lvl="1"/>
            <a:r>
              <a:rPr lang="fr-FR" dirty="0"/>
              <a:t>Standard</a:t>
            </a:r>
          </a:p>
          <a:p>
            <a:pPr lvl="1"/>
            <a:r>
              <a:rPr lang="fr-FR" dirty="0"/>
              <a:t>Visuel</a:t>
            </a:r>
          </a:p>
          <a:p>
            <a:pPr lvl="1"/>
            <a:r>
              <a:rPr lang="fr-FR" b="1" dirty="0"/>
              <a:t>Equipe</a:t>
            </a:r>
          </a:p>
        </p:txBody>
      </p:sp>
      <p:sp>
        <p:nvSpPr>
          <p:cNvPr id="4" name="Espace réservé du pied de page 3">
            <a:extLst>
              <a:ext uri="{FF2B5EF4-FFF2-40B4-BE49-F238E27FC236}">
                <a16:creationId xmlns:a16="http://schemas.microsoft.com/office/drawing/2014/main" xmlns="" id="{AA5E9A1A-75FC-47B9-9FC4-19BE320122ED}"/>
              </a:ext>
            </a:extLst>
          </p:cNvPr>
          <p:cNvSpPr>
            <a:spLocks noGrp="1"/>
          </p:cNvSpPr>
          <p:nvPr>
            <p:ph type="ftr" sz="quarter" idx="11"/>
          </p:nvPr>
        </p:nvSpPr>
        <p:spPr>
          <a:xfrm>
            <a:off x="2286000" y="6371170"/>
            <a:ext cx="7619999" cy="365125"/>
          </a:xfrm>
        </p:spPr>
        <p:txBody>
          <a:bodyPr/>
          <a:lstStyle/>
          <a:p>
            <a:r>
              <a:rPr lang="en-US" sz="1000" smtClean="0"/>
              <a:t>Joel Duflot 2022</a:t>
            </a:r>
            <a:endParaRPr lang="en-US" sz="1000" dirty="0"/>
          </a:p>
        </p:txBody>
      </p:sp>
      <p:sp>
        <p:nvSpPr>
          <p:cNvPr id="5" name="Espace réservé du numéro de diapositive 4">
            <a:extLst>
              <a:ext uri="{FF2B5EF4-FFF2-40B4-BE49-F238E27FC236}">
                <a16:creationId xmlns:a16="http://schemas.microsoft.com/office/drawing/2014/main" xmlns="" id="{8D0B962A-CF21-4074-8824-D98DA2D01804}"/>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a:extLst>
              <a:ext uri="{FF2B5EF4-FFF2-40B4-BE49-F238E27FC236}">
                <a16:creationId xmlns:a16="http://schemas.microsoft.com/office/drawing/2014/main" xmlns="" id="{55357900-D8E6-4A4E-AC87-189A3A43FE94}"/>
              </a:ext>
            </a:extLst>
          </p:cNvPr>
          <p:cNvPicPr/>
          <p:nvPr/>
        </p:nvPicPr>
        <p:blipFill>
          <a:blip r:embed="rId3"/>
          <a:stretch>
            <a:fillRect/>
          </a:stretch>
        </p:blipFill>
        <p:spPr>
          <a:xfrm>
            <a:off x="4082351" y="939049"/>
            <a:ext cx="7942415" cy="5797246"/>
          </a:xfrm>
          <a:prstGeom prst="rect">
            <a:avLst/>
          </a:prstGeom>
        </p:spPr>
      </p:pic>
      <p:sp>
        <p:nvSpPr>
          <p:cNvPr id="7" name="Ellipse 6">
            <a:extLst>
              <a:ext uri="{FF2B5EF4-FFF2-40B4-BE49-F238E27FC236}">
                <a16:creationId xmlns:a16="http://schemas.microsoft.com/office/drawing/2014/main" xmlns="" id="{D1BAE4A7-436A-401D-8198-CA1AD2D74381}"/>
              </a:ext>
            </a:extLst>
          </p:cNvPr>
          <p:cNvSpPr/>
          <p:nvPr/>
        </p:nvSpPr>
        <p:spPr>
          <a:xfrm>
            <a:off x="6708296" y="3078012"/>
            <a:ext cx="3317735" cy="1429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891D1B1A-B573-49E9-AE0A-FAD03E51555B}"/>
              </a:ext>
            </a:extLst>
          </p:cNvPr>
          <p:cNvSpPr/>
          <p:nvPr/>
        </p:nvSpPr>
        <p:spPr>
          <a:xfrm>
            <a:off x="5478308" y="5712977"/>
            <a:ext cx="5405480" cy="7193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661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455360" y="420106"/>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987905" y="1417469"/>
            <a:ext cx="8270061" cy="4669104"/>
          </a:xfrm>
        </p:spPr>
        <p:txBody>
          <a:bodyPr>
            <a:normAutofit/>
          </a:bodyPr>
          <a:lstStyle/>
          <a:p>
            <a:pPr marL="0" indent="0">
              <a:buNone/>
            </a:pPr>
            <a:r>
              <a:rPr lang="fr-FR" sz="2000" b="1" dirty="0"/>
              <a:t>Le Kaisen (changer pour mieux)</a:t>
            </a:r>
          </a:p>
          <a:p>
            <a:r>
              <a:rPr lang="fr-FR" sz="2000" dirty="0"/>
              <a:t>C’est un état d’esprit avant d’être une méthode, il y en a d’ailleurs plusieurs.</a:t>
            </a:r>
          </a:p>
          <a:p>
            <a:r>
              <a:rPr lang="fr-FR" sz="2000" dirty="0"/>
              <a:t>Tout est améliorable et d’abord par ceux qui touche de près le processus, l’équipe de terrain. C’est elle qui connait le mieux les problèmes et souvent la solution. Les services d’appuis sont là pour aider à la concrétisation.</a:t>
            </a:r>
          </a:p>
          <a:p>
            <a:r>
              <a:rPr lang="fr-FR" sz="2000" dirty="0"/>
              <a:t>Tout le monde participe donc au Kaisen, ce qui suppose que tous ait un objectif commun : satisfaire le client.</a:t>
            </a:r>
          </a:p>
          <a:p>
            <a:r>
              <a:rPr lang="fr-FR" sz="2000" dirty="0"/>
              <a:t>Les multiples actions sur des périmètres divers ne sont pas coordonnées, elles sont menées par des équipes en charge de production, il faut donc être patient pour en voir les résultats, mais alors tout le système aura progressé.</a:t>
            </a:r>
          </a:p>
          <a:p>
            <a:endParaRPr lang="fr-FR" sz="2000" dirty="0"/>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descr="enseignant">
            <a:extLst>
              <a:ext uri="{FF2B5EF4-FFF2-40B4-BE49-F238E27FC236}">
                <a16:creationId xmlns:a16="http://schemas.microsoft.com/office/drawing/2014/main" xmlns="" id="{61CE84E4-4D08-4916-B405-8885C5840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578" y="420106"/>
            <a:ext cx="1711034" cy="17100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xmlns="" id="{6A58EF24-DD6F-4D16-AF25-6E9A15D6488B}"/>
              </a:ext>
            </a:extLst>
          </p:cNvPr>
          <p:cNvPicPr/>
          <p:nvPr/>
        </p:nvPicPr>
        <p:blipFill>
          <a:blip r:embed="rId3">
            <a:extLst>
              <a:ext uri="{28A0092B-C50C-407E-A947-70E740481C1C}">
                <a14:useLocalDpi xmlns:a14="http://schemas.microsoft.com/office/drawing/2010/main" val="0"/>
              </a:ext>
            </a:extLst>
          </a:blip>
          <a:stretch>
            <a:fillRect/>
          </a:stretch>
        </p:blipFill>
        <p:spPr>
          <a:xfrm>
            <a:off x="8956398" y="3018330"/>
            <a:ext cx="3143969" cy="2604126"/>
          </a:xfrm>
          <a:prstGeom prst="rect">
            <a:avLst/>
          </a:prstGeom>
        </p:spPr>
      </p:pic>
    </p:spTree>
    <p:extLst>
      <p:ext uri="{BB962C8B-B14F-4D97-AF65-F5344CB8AC3E}">
        <p14:creationId xmlns:p14="http://schemas.microsoft.com/office/powerpoint/2010/main" val="329681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455360" y="420106"/>
            <a:ext cx="8911687" cy="735352"/>
          </a:xfrm>
        </p:spPr>
        <p:txBody>
          <a:bodyPr>
            <a:normAutofit/>
          </a:bodyPr>
          <a:lstStyle/>
          <a:p>
            <a:r>
              <a:rPr lang="fr-FR" dirty="0"/>
              <a:t>Le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1561762" y="1649923"/>
            <a:ext cx="3721909" cy="3884177"/>
          </a:xfrm>
        </p:spPr>
        <p:txBody>
          <a:bodyPr>
            <a:normAutofit/>
          </a:bodyPr>
          <a:lstStyle/>
          <a:p>
            <a:pPr marL="0" indent="0">
              <a:buNone/>
            </a:pPr>
            <a:r>
              <a:rPr lang="fr-FR" sz="2000" b="1" dirty="0"/>
              <a:t>Les étapes du progrès</a:t>
            </a:r>
          </a:p>
          <a:p>
            <a:pPr>
              <a:buFont typeface="Wingdings" panose="05000000000000000000" pitchFamily="2" charset="2"/>
              <a:buChar char="Ø"/>
            </a:pPr>
            <a:r>
              <a:rPr lang="fr-FR" sz="2000" dirty="0"/>
              <a:t>Le standard</a:t>
            </a:r>
            <a:br>
              <a:rPr lang="fr-FR" sz="2000" dirty="0"/>
            </a:br>
            <a:r>
              <a:rPr lang="fr-FR" sz="2000" dirty="0"/>
              <a:t>    Stabilité</a:t>
            </a:r>
          </a:p>
          <a:p>
            <a:pPr>
              <a:buFont typeface="Wingdings" panose="05000000000000000000" pitchFamily="2" charset="2"/>
              <a:buChar char="Ø"/>
            </a:pPr>
            <a:endParaRPr lang="fr-FR" sz="2000" dirty="0"/>
          </a:p>
          <a:p>
            <a:pPr>
              <a:buFont typeface="Wingdings" panose="05000000000000000000" pitchFamily="2" charset="2"/>
              <a:buChar char="Ø"/>
            </a:pPr>
            <a:r>
              <a:rPr lang="fr-FR" sz="2000" dirty="0"/>
              <a:t>L’amélioration continue</a:t>
            </a:r>
            <a:br>
              <a:rPr lang="fr-FR" sz="2000" dirty="0"/>
            </a:br>
            <a:r>
              <a:rPr lang="fr-FR" sz="2000" dirty="0"/>
              <a:t>    Pas à pas</a:t>
            </a:r>
          </a:p>
          <a:p>
            <a:pPr>
              <a:buFont typeface="Wingdings" panose="05000000000000000000" pitchFamily="2" charset="2"/>
              <a:buChar char="Ø"/>
            </a:pPr>
            <a:endParaRPr lang="fr-FR" sz="2000" dirty="0"/>
          </a:p>
          <a:p>
            <a:pPr>
              <a:buFont typeface="Wingdings" panose="05000000000000000000" pitchFamily="2" charset="2"/>
              <a:buChar char="Ø"/>
            </a:pPr>
            <a:r>
              <a:rPr lang="fr-FR" sz="2000" dirty="0"/>
              <a:t>Le chantier</a:t>
            </a:r>
            <a:br>
              <a:rPr lang="fr-FR" sz="2000" dirty="0"/>
            </a:br>
            <a:r>
              <a:rPr lang="fr-FR" sz="2000" dirty="0"/>
              <a:t>    Changement de processus</a:t>
            </a:r>
          </a:p>
          <a:p>
            <a:endParaRPr lang="fr-FR" sz="2000" dirty="0"/>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6">
            <a:extLst>
              <a:ext uri="{FF2B5EF4-FFF2-40B4-BE49-F238E27FC236}">
                <a16:creationId xmlns:a16="http://schemas.microsoft.com/office/drawing/2014/main" xmlns="" id="{6CAA9DFA-08A4-4778-9BA1-604B77D515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4994614" y="981075"/>
            <a:ext cx="6665574" cy="504749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71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455360" y="420106"/>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1723604" y="1359462"/>
            <a:ext cx="5891002" cy="4669104"/>
          </a:xfrm>
        </p:spPr>
        <p:txBody>
          <a:bodyPr>
            <a:normAutofit/>
          </a:bodyPr>
          <a:lstStyle/>
          <a:p>
            <a:pPr marL="0" indent="0">
              <a:buNone/>
            </a:pPr>
            <a:r>
              <a:rPr lang="fr-FR" sz="2000" b="1" dirty="0"/>
              <a:t>Le Kaisen par le standard</a:t>
            </a:r>
          </a:p>
          <a:p>
            <a:pPr marL="0" indent="0">
              <a:buNone/>
            </a:pPr>
            <a:r>
              <a:rPr lang="fr-FR" sz="2000" dirty="0"/>
              <a:t>Le standard stabilise les résultats d’un processus en éliminant la variable « opérateur » ou « paramètre non défini »</a:t>
            </a:r>
          </a:p>
          <a:p>
            <a:pPr marL="0" indent="0">
              <a:buNone/>
            </a:pPr>
            <a:endParaRPr lang="fr-FR" sz="2000" dirty="0"/>
          </a:p>
          <a:p>
            <a:pPr marL="0" indent="0">
              <a:buNone/>
            </a:pPr>
            <a:r>
              <a:rPr lang="fr-FR" sz="2000" dirty="0"/>
              <a:t>En cas d’anomalie, la cause étant connu, on modifie le standard pour que chacun l’évite</a:t>
            </a:r>
          </a:p>
          <a:p>
            <a:pPr marL="0" indent="0">
              <a:buNone/>
            </a:pPr>
            <a:r>
              <a:rPr lang="fr-FR" sz="2000" dirty="0"/>
              <a:t>   Exemple avec ajout de pictogramme</a:t>
            </a:r>
          </a:p>
          <a:p>
            <a:pPr marL="0" indent="0">
              <a:buNone/>
            </a:pPr>
            <a:endParaRPr lang="fr-FR" sz="2000" dirty="0"/>
          </a:p>
          <a:p>
            <a:pPr marL="0" indent="0">
              <a:buNone/>
            </a:pPr>
            <a:r>
              <a:rPr lang="fr-FR" sz="2000" dirty="0"/>
              <a:t>Durant la VRS, on constate des difficultés, de la pénibilité, on change le process</a:t>
            </a:r>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Picture 6">
            <a:extLst>
              <a:ext uri="{FF2B5EF4-FFF2-40B4-BE49-F238E27FC236}">
                <a16:creationId xmlns:a16="http://schemas.microsoft.com/office/drawing/2014/main" xmlns="" id="{58E36D0F-EB6D-4D5C-857C-18B468595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619" y="1359462"/>
            <a:ext cx="1566888" cy="981665"/>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a:extLst>
              <a:ext uri="{FF2B5EF4-FFF2-40B4-BE49-F238E27FC236}">
                <a16:creationId xmlns:a16="http://schemas.microsoft.com/office/drawing/2014/main" xmlns="" id="{5926E2F2-B209-4F73-8442-D4C4365ED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289" y="3073151"/>
            <a:ext cx="1566888" cy="912482"/>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Espace réservé du contenu 2">
            <a:extLst>
              <a:ext uri="{FF2B5EF4-FFF2-40B4-BE49-F238E27FC236}">
                <a16:creationId xmlns:a16="http://schemas.microsoft.com/office/drawing/2014/main" xmlns="" id="{12C9B5EA-5D3B-46C7-B1A6-2D12FAAF1CF9}"/>
              </a:ext>
            </a:extLst>
          </p:cNvPr>
          <p:cNvSpPr txBox="1">
            <a:spLocks/>
          </p:cNvSpPr>
          <p:nvPr/>
        </p:nvSpPr>
        <p:spPr>
          <a:xfrm>
            <a:off x="1786992" y="6415573"/>
            <a:ext cx="5891002" cy="500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Voir aussi DJLean_20_Standard</a:t>
            </a:r>
          </a:p>
        </p:txBody>
      </p:sp>
      <p:sp>
        <p:nvSpPr>
          <p:cNvPr id="10" name="Espace réservé du contenu 2">
            <a:extLst>
              <a:ext uri="{FF2B5EF4-FFF2-40B4-BE49-F238E27FC236}">
                <a16:creationId xmlns:a16="http://schemas.microsoft.com/office/drawing/2014/main" xmlns="" id="{A9B14742-CF93-4C60-B232-99200A3E2575}"/>
              </a:ext>
            </a:extLst>
          </p:cNvPr>
          <p:cNvSpPr txBox="1">
            <a:spLocks/>
          </p:cNvSpPr>
          <p:nvPr/>
        </p:nvSpPr>
        <p:spPr>
          <a:xfrm>
            <a:off x="8756690" y="4227185"/>
            <a:ext cx="2905041" cy="500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Résultat attendu</a:t>
            </a:r>
          </a:p>
        </p:txBody>
      </p:sp>
      <p:sp>
        <p:nvSpPr>
          <p:cNvPr id="11" name="Espace réservé du contenu 2">
            <a:extLst>
              <a:ext uri="{FF2B5EF4-FFF2-40B4-BE49-F238E27FC236}">
                <a16:creationId xmlns:a16="http://schemas.microsoft.com/office/drawing/2014/main" xmlns="" id="{D2EDE80B-99D9-4660-B8D1-C69927686A08}"/>
              </a:ext>
            </a:extLst>
          </p:cNvPr>
          <p:cNvSpPr txBox="1">
            <a:spLocks/>
          </p:cNvSpPr>
          <p:nvPr/>
        </p:nvSpPr>
        <p:spPr>
          <a:xfrm>
            <a:off x="8820316" y="2441059"/>
            <a:ext cx="2427613" cy="500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Pas de choc</a:t>
            </a:r>
          </a:p>
        </p:txBody>
      </p:sp>
      <p:pic>
        <p:nvPicPr>
          <p:cNvPr id="12" name="Image 11">
            <a:extLst>
              <a:ext uri="{FF2B5EF4-FFF2-40B4-BE49-F238E27FC236}">
                <a16:creationId xmlns:a16="http://schemas.microsoft.com/office/drawing/2014/main" xmlns="" id="{671330B2-23F7-413B-9D56-348715DBF334}"/>
              </a:ext>
            </a:extLst>
          </p:cNvPr>
          <p:cNvPicPr>
            <a:picLocks noChangeAspect="1"/>
          </p:cNvPicPr>
          <p:nvPr/>
        </p:nvPicPr>
        <p:blipFill>
          <a:blip r:embed="rId4"/>
          <a:stretch>
            <a:fillRect/>
          </a:stretch>
        </p:blipFill>
        <p:spPr>
          <a:xfrm>
            <a:off x="9189051" y="4858998"/>
            <a:ext cx="1594138" cy="1276810"/>
          </a:xfrm>
          <a:prstGeom prst="rect">
            <a:avLst/>
          </a:prstGeom>
        </p:spPr>
      </p:pic>
    </p:spTree>
    <p:extLst>
      <p:ext uri="{BB962C8B-B14F-4D97-AF65-F5344CB8AC3E}">
        <p14:creationId xmlns:p14="http://schemas.microsoft.com/office/powerpoint/2010/main" val="141000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455360" y="420106"/>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1723603" y="1359462"/>
            <a:ext cx="5081799" cy="4669104"/>
          </a:xfrm>
        </p:spPr>
        <p:txBody>
          <a:bodyPr>
            <a:normAutofit/>
          </a:bodyPr>
          <a:lstStyle/>
          <a:p>
            <a:pPr marL="0" indent="0">
              <a:buNone/>
            </a:pPr>
            <a:r>
              <a:rPr lang="fr-FR" sz="2000" b="1" dirty="0"/>
              <a:t>Le Kaisen par l’amélioration continue</a:t>
            </a:r>
          </a:p>
          <a:p>
            <a:pPr marL="0" indent="0">
              <a:buNone/>
            </a:pPr>
            <a:r>
              <a:rPr lang="fr-FR" sz="2000" dirty="0"/>
              <a:t>On utilise les outils de base : Standard, Visuel, Equipe</a:t>
            </a:r>
          </a:p>
          <a:p>
            <a:pPr marL="0" indent="0">
              <a:buNone/>
            </a:pPr>
            <a:r>
              <a:rPr lang="fr-FR" sz="2000" dirty="0"/>
              <a:t>D’abord voir les problèmes</a:t>
            </a:r>
          </a:p>
          <a:p>
            <a:pPr marL="0" indent="0">
              <a:buNone/>
            </a:pPr>
            <a:r>
              <a:rPr lang="fr-FR" sz="2000" dirty="0"/>
              <a:t>    Tableau visuel de résultat</a:t>
            </a:r>
          </a:p>
          <a:p>
            <a:pPr marL="0" indent="0">
              <a:buNone/>
            </a:pPr>
            <a:r>
              <a:rPr lang="fr-FR" sz="2000" dirty="0"/>
              <a:t>    Tour de terrain</a:t>
            </a:r>
          </a:p>
          <a:p>
            <a:pPr marL="0" indent="0">
              <a:buNone/>
            </a:pPr>
            <a:r>
              <a:rPr lang="fr-FR" sz="2000" dirty="0"/>
              <a:t>Puis les partager</a:t>
            </a:r>
          </a:p>
          <a:p>
            <a:pPr marL="0" indent="0">
              <a:buNone/>
            </a:pPr>
            <a:r>
              <a:rPr lang="fr-FR" sz="2000" dirty="0"/>
              <a:t>     Animation quotidienne</a:t>
            </a:r>
          </a:p>
          <a:p>
            <a:pPr marL="0" indent="0">
              <a:buNone/>
            </a:pPr>
            <a:r>
              <a:rPr lang="fr-FR" sz="2000" dirty="0"/>
              <a:t>Les analyser et les traiter avec méthode</a:t>
            </a:r>
          </a:p>
          <a:p>
            <a:pPr marL="0" indent="0">
              <a:buNone/>
            </a:pPr>
            <a:r>
              <a:rPr lang="fr-FR" sz="2000" dirty="0"/>
              <a:t>   PDCA</a:t>
            </a:r>
          </a:p>
          <a:p>
            <a:endParaRPr lang="fr-FR" sz="2000" dirty="0"/>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Espace réservé du contenu 2">
            <a:extLst>
              <a:ext uri="{FF2B5EF4-FFF2-40B4-BE49-F238E27FC236}">
                <a16:creationId xmlns:a16="http://schemas.microsoft.com/office/drawing/2014/main" xmlns="" id="{C6050353-1225-44CE-9233-29189AF89399}"/>
              </a:ext>
            </a:extLst>
          </p:cNvPr>
          <p:cNvSpPr txBox="1">
            <a:spLocks/>
          </p:cNvSpPr>
          <p:nvPr/>
        </p:nvSpPr>
        <p:spPr>
          <a:xfrm>
            <a:off x="1786992" y="6415573"/>
            <a:ext cx="5891002" cy="500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Voir aussi DJLean_20_VisuelEquipe</a:t>
            </a:r>
          </a:p>
        </p:txBody>
      </p:sp>
      <p:pic>
        <p:nvPicPr>
          <p:cNvPr id="9" name="Picture 3">
            <a:extLst>
              <a:ext uri="{FF2B5EF4-FFF2-40B4-BE49-F238E27FC236}">
                <a16:creationId xmlns:a16="http://schemas.microsoft.com/office/drawing/2014/main" xmlns="" id="{79C0E435-E720-4D19-838B-CDCFDAF405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67" r="22031"/>
          <a:stretch/>
        </p:blipFill>
        <p:spPr>
          <a:xfrm>
            <a:off x="6655515" y="1581994"/>
            <a:ext cx="5015103" cy="4553814"/>
          </a:xfrm>
          <a:prstGeom prst="rect">
            <a:avLst/>
          </a:prstGeom>
        </p:spPr>
      </p:pic>
    </p:spTree>
    <p:extLst>
      <p:ext uri="{BB962C8B-B14F-4D97-AF65-F5344CB8AC3E}">
        <p14:creationId xmlns:p14="http://schemas.microsoft.com/office/powerpoint/2010/main" val="204520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455360" y="420106"/>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1311578" y="1359462"/>
            <a:ext cx="6019805" cy="4669104"/>
          </a:xfrm>
        </p:spPr>
        <p:txBody>
          <a:bodyPr>
            <a:normAutofit fontScale="92500"/>
          </a:bodyPr>
          <a:lstStyle/>
          <a:p>
            <a:pPr marL="0" indent="0">
              <a:buNone/>
            </a:pPr>
            <a:r>
              <a:rPr lang="fr-FR" sz="2000" b="1" dirty="0"/>
              <a:t>Le PDCA</a:t>
            </a:r>
          </a:p>
          <a:p>
            <a:pPr marL="0" indent="0">
              <a:buNone/>
            </a:pPr>
            <a:r>
              <a:rPr lang="fr-FR" sz="2000" dirty="0"/>
              <a:t>C’est une démarche structurée, représentée par la roue de Deming</a:t>
            </a:r>
          </a:p>
          <a:p>
            <a:pPr marL="0" indent="0">
              <a:buNone/>
            </a:pPr>
            <a:r>
              <a:rPr lang="fr-FR" sz="2000" b="1" dirty="0"/>
              <a:t>Plan</a:t>
            </a:r>
            <a:r>
              <a:rPr lang="fr-FR" sz="2000" dirty="0"/>
              <a:t> : analyser, proposer des solutions</a:t>
            </a:r>
          </a:p>
          <a:p>
            <a:pPr marL="0" indent="0">
              <a:buNone/>
            </a:pPr>
            <a:r>
              <a:rPr lang="fr-FR" sz="2000" b="1" dirty="0"/>
              <a:t>Do</a:t>
            </a:r>
            <a:r>
              <a:rPr lang="fr-FR" sz="2000" dirty="0"/>
              <a:t> : appliquer les solutions</a:t>
            </a:r>
          </a:p>
          <a:p>
            <a:pPr marL="0" indent="0">
              <a:buNone/>
            </a:pPr>
            <a:r>
              <a:rPr lang="fr-FR" sz="2000" b="1" dirty="0"/>
              <a:t>Check</a:t>
            </a:r>
            <a:r>
              <a:rPr lang="fr-FR" sz="2000" dirty="0"/>
              <a:t> : valider le résultat obtenu</a:t>
            </a:r>
          </a:p>
          <a:p>
            <a:pPr marL="0" indent="0">
              <a:buNone/>
            </a:pPr>
            <a:r>
              <a:rPr lang="fr-FR" sz="2000" b="1" dirty="0" err="1"/>
              <a:t>Act</a:t>
            </a:r>
            <a:r>
              <a:rPr lang="fr-FR" sz="2000" dirty="0"/>
              <a:t> : entrer la solution dans les standards</a:t>
            </a:r>
          </a:p>
          <a:p>
            <a:pPr marL="0" indent="0">
              <a:buNone/>
            </a:pPr>
            <a:endParaRPr lang="fr-FR" sz="2000" dirty="0"/>
          </a:p>
          <a:p>
            <a:pPr marL="0" indent="0">
              <a:buNone/>
            </a:pPr>
            <a:r>
              <a:rPr lang="fr-FR" sz="2000" dirty="0"/>
              <a:t>   Et </a:t>
            </a:r>
            <a:r>
              <a:rPr lang="fr-FR" sz="2000" b="1" dirty="0"/>
              <a:t>recommencer</a:t>
            </a:r>
            <a:r>
              <a:rPr lang="fr-FR" sz="2000" dirty="0"/>
              <a:t>, l’amélioration n’a pas de fin</a:t>
            </a:r>
          </a:p>
          <a:p>
            <a:r>
              <a:rPr lang="fr-FR" sz="2000" dirty="0"/>
              <a:t>Le PDCA c’est ne pas se précipiter dans l’action et ne pas pour l’abandonner ensuite</a:t>
            </a:r>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dirty="0"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Espace réservé du contenu 2">
            <a:extLst>
              <a:ext uri="{FF2B5EF4-FFF2-40B4-BE49-F238E27FC236}">
                <a16:creationId xmlns:a16="http://schemas.microsoft.com/office/drawing/2014/main" xmlns="" id="{C6050353-1225-44CE-9233-29189AF89399}"/>
              </a:ext>
            </a:extLst>
          </p:cNvPr>
          <p:cNvSpPr txBox="1">
            <a:spLocks/>
          </p:cNvSpPr>
          <p:nvPr/>
        </p:nvSpPr>
        <p:spPr>
          <a:xfrm>
            <a:off x="1786992" y="6415573"/>
            <a:ext cx="5891002" cy="500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hlinkClick r:id="rId2"/>
              </a:rPr>
              <a:t>Voir aussi </a:t>
            </a:r>
            <a:r>
              <a:rPr lang="fr-FR" dirty="0" smtClean="0">
                <a:hlinkClick r:id="rId2"/>
              </a:rPr>
              <a:t>DJLean_22_6PDCA5PQ</a:t>
            </a:r>
            <a:endParaRPr lang="fr-FR" dirty="0"/>
          </a:p>
        </p:txBody>
      </p:sp>
      <p:pic>
        <p:nvPicPr>
          <p:cNvPr id="9" name="Image 8">
            <a:extLst>
              <a:ext uri="{FF2B5EF4-FFF2-40B4-BE49-F238E27FC236}">
                <a16:creationId xmlns:a16="http://schemas.microsoft.com/office/drawing/2014/main" xmlns="" id="{122AE109-ADE3-430F-A05E-4FF3CF4FF5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8958" y="1712263"/>
            <a:ext cx="4594695" cy="3786275"/>
          </a:xfrm>
          <a:prstGeom prst="rect">
            <a:avLst/>
          </a:prstGeom>
          <a:noFill/>
        </p:spPr>
      </p:pic>
      <p:sp>
        <p:nvSpPr>
          <p:cNvPr id="6" name="Flèche : courbe vers la gauche 5">
            <a:extLst>
              <a:ext uri="{FF2B5EF4-FFF2-40B4-BE49-F238E27FC236}">
                <a16:creationId xmlns:a16="http://schemas.microsoft.com/office/drawing/2014/main" xmlns="" id="{A5889FA0-2795-4869-B915-3F29F950136B}"/>
              </a:ext>
            </a:extLst>
          </p:cNvPr>
          <p:cNvSpPr/>
          <p:nvPr/>
        </p:nvSpPr>
        <p:spPr>
          <a:xfrm rot="2898530">
            <a:off x="10041363" y="2845280"/>
            <a:ext cx="854069" cy="3940340"/>
          </a:xfrm>
          <a:prstGeom prst="curvedLeftArrow">
            <a:avLst>
              <a:gd name="adj1" fmla="val 21083"/>
              <a:gd name="adj2" fmla="val 47122"/>
              <a:gd name="adj3" fmla="val 22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791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115495" y="461758"/>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825387" y="1401114"/>
            <a:ext cx="5623965" cy="4669104"/>
          </a:xfrm>
        </p:spPr>
        <p:txBody>
          <a:bodyPr>
            <a:normAutofit/>
          </a:bodyPr>
          <a:lstStyle/>
          <a:p>
            <a:pPr marL="0" indent="0">
              <a:buNone/>
            </a:pPr>
            <a:r>
              <a:rPr lang="fr-FR" sz="2000" b="1" dirty="0"/>
              <a:t>Le Kaisen par le chantier</a:t>
            </a:r>
          </a:p>
          <a:p>
            <a:pPr marL="0" indent="0">
              <a:buNone/>
            </a:pPr>
            <a:r>
              <a:rPr lang="fr-FR" sz="2000" dirty="0"/>
              <a:t>L’amélioration continue est lente, sa force réside dans la multiplicité des actions qui font progresser tous les processus</a:t>
            </a:r>
          </a:p>
          <a:p>
            <a:pPr marL="0" indent="0">
              <a:buNone/>
            </a:pPr>
            <a:r>
              <a:rPr lang="fr-FR" sz="2000" dirty="0"/>
              <a:t>Mais certains processus, souvent ceux aux résultats décalés, nécessitent une accélération de l’amélioration, c’est l’objet du chantier</a:t>
            </a:r>
          </a:p>
          <a:p>
            <a:pPr marL="0" indent="0">
              <a:buNone/>
            </a:pPr>
            <a:r>
              <a:rPr lang="fr-FR" sz="2000" dirty="0"/>
              <a:t>Le chantier utilise les même outils que le Kaisen, mais on concentre les efforts sur quelques jours intensifs</a:t>
            </a:r>
          </a:p>
          <a:p>
            <a:pPr marL="0" indent="0">
              <a:buNone/>
            </a:pPr>
            <a:r>
              <a:rPr lang="fr-FR" sz="2000" dirty="0"/>
              <a:t>Il se déroule sur le terrain</a:t>
            </a:r>
          </a:p>
          <a:p>
            <a:endParaRPr lang="fr-FR" sz="2000" dirty="0"/>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Picture 5" descr="enseignant">
            <a:extLst>
              <a:ext uri="{FF2B5EF4-FFF2-40B4-BE49-F238E27FC236}">
                <a16:creationId xmlns:a16="http://schemas.microsoft.com/office/drawing/2014/main" xmlns="" id="{61CE84E4-4D08-4916-B405-8885C5840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154" y="595207"/>
            <a:ext cx="1711034" cy="17100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xmlns="" id="{FA6787AD-518A-44B5-AED0-40E0A76CEAD9}"/>
              </a:ext>
            </a:extLst>
          </p:cNvPr>
          <p:cNvPicPr>
            <a:picLocks noChangeAspect="1"/>
          </p:cNvPicPr>
          <p:nvPr/>
        </p:nvPicPr>
        <p:blipFill>
          <a:blip r:embed="rId3"/>
          <a:stretch>
            <a:fillRect/>
          </a:stretch>
        </p:blipFill>
        <p:spPr>
          <a:xfrm>
            <a:off x="7185727" y="3248969"/>
            <a:ext cx="4947534" cy="3353146"/>
          </a:xfrm>
          <a:prstGeom prst="rect">
            <a:avLst/>
          </a:prstGeom>
        </p:spPr>
      </p:pic>
    </p:spTree>
    <p:extLst>
      <p:ext uri="{BB962C8B-B14F-4D97-AF65-F5344CB8AC3E}">
        <p14:creationId xmlns:p14="http://schemas.microsoft.com/office/powerpoint/2010/main" val="414280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0B97DB-81CC-43BD-9E79-83EAF6E91032}"/>
              </a:ext>
            </a:extLst>
          </p:cNvPr>
          <p:cNvSpPr>
            <a:spLocks noGrp="1"/>
          </p:cNvSpPr>
          <p:nvPr>
            <p:ph type="title"/>
          </p:nvPr>
        </p:nvSpPr>
        <p:spPr>
          <a:xfrm>
            <a:off x="2115495" y="461758"/>
            <a:ext cx="8911687" cy="735352"/>
          </a:xfrm>
        </p:spPr>
        <p:txBody>
          <a:bodyPr>
            <a:normAutofit/>
          </a:bodyPr>
          <a:lstStyle/>
          <a:p>
            <a:r>
              <a:rPr lang="fr-FR" dirty="0"/>
              <a:t>L’amélioration continue ou Kaisen</a:t>
            </a:r>
          </a:p>
        </p:txBody>
      </p:sp>
      <p:sp>
        <p:nvSpPr>
          <p:cNvPr id="3" name="Espace réservé du contenu 2">
            <a:extLst>
              <a:ext uri="{FF2B5EF4-FFF2-40B4-BE49-F238E27FC236}">
                <a16:creationId xmlns:a16="http://schemas.microsoft.com/office/drawing/2014/main" xmlns="" id="{C1160580-33ED-44D0-9C8A-5FE007D0F663}"/>
              </a:ext>
            </a:extLst>
          </p:cNvPr>
          <p:cNvSpPr>
            <a:spLocks noGrp="1"/>
          </p:cNvSpPr>
          <p:nvPr>
            <p:ph idx="1"/>
          </p:nvPr>
        </p:nvSpPr>
        <p:spPr>
          <a:xfrm>
            <a:off x="825387" y="1401114"/>
            <a:ext cx="7064348" cy="4669104"/>
          </a:xfrm>
        </p:spPr>
        <p:txBody>
          <a:bodyPr>
            <a:normAutofit/>
          </a:bodyPr>
          <a:lstStyle/>
          <a:p>
            <a:pPr marL="0" indent="0">
              <a:buNone/>
            </a:pPr>
            <a:r>
              <a:rPr lang="fr-FR" sz="2000" b="1" dirty="0"/>
              <a:t>Les phases du chantier</a:t>
            </a:r>
          </a:p>
          <a:p>
            <a:pPr marL="0" indent="0">
              <a:buNone/>
            </a:pPr>
            <a:r>
              <a:rPr lang="fr-FR" sz="2000" b="1" dirty="0"/>
              <a:t>Préparation</a:t>
            </a:r>
            <a:r>
              <a:rPr lang="fr-FR" sz="2000" dirty="0"/>
              <a:t> :</a:t>
            </a:r>
          </a:p>
          <a:p>
            <a:pPr marL="0" indent="0">
              <a:buNone/>
            </a:pPr>
            <a:r>
              <a:rPr lang="fr-FR" sz="2000" dirty="0"/>
              <a:t>  Un sponsor (donne objectif et moyens), un animateur, un des participants définissent</a:t>
            </a:r>
          </a:p>
          <a:p>
            <a:pPr marL="0" indent="0">
              <a:buNone/>
            </a:pPr>
            <a:r>
              <a:rPr lang="fr-FR" sz="2000" dirty="0"/>
              <a:t>	le défi</a:t>
            </a:r>
          </a:p>
          <a:p>
            <a:pPr marL="0" indent="0">
              <a:buNone/>
            </a:pPr>
            <a:r>
              <a:rPr lang="fr-FR" sz="2000" dirty="0"/>
              <a:t>	le périmètre du processus concerné</a:t>
            </a:r>
          </a:p>
          <a:p>
            <a:pPr marL="0" indent="0">
              <a:buNone/>
            </a:pPr>
            <a:r>
              <a:rPr lang="fr-FR" sz="2000" dirty="0"/>
              <a:t>	l’équipe poly compétente</a:t>
            </a:r>
          </a:p>
          <a:p>
            <a:pPr marL="0" indent="0">
              <a:buNone/>
            </a:pPr>
            <a:r>
              <a:rPr lang="fr-FR" sz="2000" dirty="0"/>
              <a:t>	la durée et le planning du chantier</a:t>
            </a:r>
          </a:p>
          <a:p>
            <a:pPr marL="0" indent="0">
              <a:buNone/>
            </a:pPr>
            <a:r>
              <a:rPr lang="fr-FR" sz="2000" dirty="0"/>
              <a:t>  Ils recueillent la documentation de base</a:t>
            </a:r>
          </a:p>
          <a:p>
            <a:pPr marL="0" indent="0">
              <a:buNone/>
            </a:pPr>
            <a:r>
              <a:rPr lang="fr-FR" sz="2000" dirty="0"/>
              <a:t>	Standards</a:t>
            </a:r>
          </a:p>
          <a:p>
            <a:pPr marL="0" indent="0">
              <a:buNone/>
            </a:pPr>
            <a:r>
              <a:rPr lang="fr-FR" sz="2000" dirty="0"/>
              <a:t>	Méthodes de travail utiles</a:t>
            </a:r>
          </a:p>
          <a:p>
            <a:pPr marL="0" indent="0">
              <a:buNone/>
            </a:pPr>
            <a:endParaRPr lang="fr-FR" sz="2000" dirty="0"/>
          </a:p>
          <a:p>
            <a:endParaRPr lang="fr-FR" sz="2000" dirty="0"/>
          </a:p>
          <a:p>
            <a:endParaRPr lang="fr-FR" dirty="0"/>
          </a:p>
        </p:txBody>
      </p:sp>
      <p:sp>
        <p:nvSpPr>
          <p:cNvPr id="4" name="Espace réservé du pied de page 3">
            <a:extLst>
              <a:ext uri="{FF2B5EF4-FFF2-40B4-BE49-F238E27FC236}">
                <a16:creationId xmlns:a16="http://schemas.microsoft.com/office/drawing/2014/main" xmlns=""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a16="http://schemas.microsoft.com/office/drawing/2014/main" xmlns="" id="{9A57555C-50A7-4D92-A98A-93410D3F2653}"/>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9" name="Picture 5" descr="tableau">
            <a:extLst>
              <a:ext uri="{FF2B5EF4-FFF2-40B4-BE49-F238E27FC236}">
                <a16:creationId xmlns:a16="http://schemas.microsoft.com/office/drawing/2014/main" xmlns="" id="{E5E7A1DF-6170-48C4-A3DA-E35B33BE6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325" y="2682397"/>
            <a:ext cx="2808288" cy="255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755231"/>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2295</TotalTime>
  <Words>720</Words>
  <Application>Microsoft Office PowerPoint</Application>
  <PresentationFormat>Grand écran</PresentationFormat>
  <Paragraphs>150</Paragraphs>
  <Slides>13</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Century Gothic</vt:lpstr>
      <vt:lpstr>Wingdings</vt:lpstr>
      <vt:lpstr>Wingdings 3</vt:lpstr>
      <vt:lpstr>Brin</vt:lpstr>
      <vt:lpstr>Fondamentaux du Lean</vt:lpstr>
      <vt:lpstr>Le Lean  en tant que système</vt:lpstr>
      <vt:lpstr>L’amélioration continue ou Kaisen</vt:lpstr>
      <vt:lpstr>Le Kaisen</vt:lpstr>
      <vt:lpstr>L’amélioration continue ou Kaisen</vt:lpstr>
      <vt:lpstr>L’amélioration continue ou Kaisen</vt:lpstr>
      <vt:lpstr>L’amélioration continue ou Kaisen</vt:lpstr>
      <vt:lpstr>L’amélioration continue ou Kaisen</vt:lpstr>
      <vt:lpstr>L’amélioration continue ou Kaisen</vt:lpstr>
      <vt:lpstr>L’amélioration continue ou Kaisen</vt:lpstr>
      <vt:lpstr>L’amélioration continue ou Kaisen</vt:lpstr>
      <vt:lpstr>Kaisen et industrie 4.0</vt:lpstr>
      <vt:lpstr>Liens utiles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du Lean</dc:title>
  <dc:creator>Joel Duflot</dc:creator>
  <cp:lastModifiedBy>Joel Duflot</cp:lastModifiedBy>
  <cp:revision>59</cp:revision>
  <dcterms:created xsi:type="dcterms:W3CDTF">2020-01-06T14:13:52Z</dcterms:created>
  <dcterms:modified xsi:type="dcterms:W3CDTF">2022-05-21T13:03:41Z</dcterms:modified>
</cp:coreProperties>
</file>