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1127" r:id="rId3"/>
    <p:sldId id="1135" r:id="rId4"/>
    <p:sldId id="1134" r:id="rId5"/>
    <p:sldId id="1124" r:id="rId6"/>
    <p:sldId id="1136" r:id="rId7"/>
    <p:sldId id="1137" r:id="rId8"/>
    <p:sldId id="1138" r:id="rId9"/>
    <p:sldId id="1139" r:id="rId10"/>
    <p:sldId id="1140" r:id="rId11"/>
    <p:sldId id="1129" r:id="rId12"/>
    <p:sldId id="1141" r:id="rId13"/>
    <p:sldId id="1133" r:id="rId14"/>
    <p:sldId id="113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D5F68-ECA8-46CA-BC59-65BDA7379827}" type="datetimeFigureOut">
              <a:rPr lang="fr-FR" smtClean="0"/>
              <a:t>21/05/2022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C715F-13DF-48A8-BA78-A060DBA784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766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C715F-13DF-48A8-BA78-A060DBA7845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22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1750" y="822325"/>
            <a:ext cx="6592888" cy="3709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700" dirty="0"/>
              <a:t>La répétition permet l’entrainement, l’observation.</a:t>
            </a:r>
          </a:p>
          <a:p>
            <a:r>
              <a:rPr lang="fr-FR" sz="1700" dirty="0"/>
              <a:t>Comprendre (clair) permet d’accepter la répétition</a:t>
            </a:r>
          </a:p>
          <a:p>
            <a:r>
              <a:rPr lang="fr-FR" sz="1700" dirty="0"/>
              <a:t>Copier le processus permet de restituer le résultat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777608" y="9428585"/>
            <a:ext cx="2889938" cy="496331"/>
          </a:xfrm>
          <a:prstGeom prst="rect">
            <a:avLst/>
          </a:prstGeom>
        </p:spPr>
        <p:txBody>
          <a:bodyPr/>
          <a:lstStyle/>
          <a:p>
            <a:fld id="{E090ADD6-3AE7-4B3E-BA31-D8E66822868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468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1750" y="822325"/>
            <a:ext cx="6592888" cy="3709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700" dirty="0"/>
              <a:t>La répétition permet l’entrainement, l’observation.</a:t>
            </a:r>
          </a:p>
          <a:p>
            <a:r>
              <a:rPr lang="fr-FR" sz="1700" dirty="0"/>
              <a:t>Comprendre (clair) permet d’accepter la répétition</a:t>
            </a:r>
          </a:p>
          <a:p>
            <a:r>
              <a:rPr lang="fr-FR" sz="1700" dirty="0"/>
              <a:t>Copier le processus permet de restituer le résultat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777608" y="9428585"/>
            <a:ext cx="2889938" cy="496331"/>
          </a:xfrm>
          <a:prstGeom prst="rect">
            <a:avLst/>
          </a:prstGeom>
        </p:spPr>
        <p:txBody>
          <a:bodyPr/>
          <a:lstStyle/>
          <a:p>
            <a:fld id="{E090ADD6-3AE7-4B3E-BA31-D8E66822868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78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1750" y="822325"/>
            <a:ext cx="6592888" cy="3709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700" dirty="0"/>
              <a:t>La répétition permet l’entrainement, l’observation.</a:t>
            </a:r>
          </a:p>
          <a:p>
            <a:r>
              <a:rPr lang="fr-FR" sz="1700" dirty="0"/>
              <a:t>Comprendre (clair) permet d’accepter la répétition</a:t>
            </a:r>
          </a:p>
          <a:p>
            <a:r>
              <a:rPr lang="fr-FR" sz="1700" dirty="0"/>
              <a:t>Copier le processus permet de restituer le résultat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777608" y="9428585"/>
            <a:ext cx="2889938" cy="496331"/>
          </a:xfrm>
          <a:prstGeom prst="rect">
            <a:avLst/>
          </a:prstGeom>
        </p:spPr>
        <p:txBody>
          <a:bodyPr/>
          <a:lstStyle/>
          <a:p>
            <a:fld id="{E090ADD6-3AE7-4B3E-BA31-D8E66822868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43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1750" y="822325"/>
            <a:ext cx="6592888" cy="3709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700" dirty="0"/>
              <a:t>La répétition permet l’entrainement, l’observation.</a:t>
            </a:r>
          </a:p>
          <a:p>
            <a:r>
              <a:rPr lang="fr-FR" sz="1700" dirty="0"/>
              <a:t>Comprendre (clair) permet d’accepter la répétition</a:t>
            </a:r>
          </a:p>
          <a:p>
            <a:r>
              <a:rPr lang="fr-FR" sz="1700" dirty="0"/>
              <a:t>Copier le processus permet de restituer le résultat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777608" y="9428585"/>
            <a:ext cx="2889938" cy="496331"/>
          </a:xfrm>
          <a:prstGeom prst="rect">
            <a:avLst/>
          </a:prstGeom>
        </p:spPr>
        <p:txBody>
          <a:bodyPr/>
          <a:lstStyle/>
          <a:p>
            <a:fld id="{E090ADD6-3AE7-4B3E-BA31-D8E66822868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297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1750" y="822325"/>
            <a:ext cx="6592888" cy="3709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700" dirty="0"/>
              <a:t>La répétition permet l’entrainement, l’observation.</a:t>
            </a:r>
          </a:p>
          <a:p>
            <a:r>
              <a:rPr lang="fr-FR" sz="1700" dirty="0"/>
              <a:t>Comprendre (clair) permet d’accepter la répétition</a:t>
            </a:r>
          </a:p>
          <a:p>
            <a:r>
              <a:rPr lang="fr-FR" sz="1700" dirty="0"/>
              <a:t>Copier le processus permet de restituer le résultat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777608" y="9428585"/>
            <a:ext cx="2889938" cy="496331"/>
          </a:xfrm>
          <a:prstGeom prst="rect">
            <a:avLst/>
          </a:prstGeom>
        </p:spPr>
        <p:txBody>
          <a:bodyPr/>
          <a:lstStyle/>
          <a:p>
            <a:fld id="{E090ADD6-3AE7-4B3E-BA31-D8E66822868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880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50" y="822325"/>
            <a:ext cx="6592888" cy="3709988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sz="1700"/>
              <a:t>Dans les standards de management, on peut trouver des indicateurs physiques.</a:t>
            </a:r>
          </a:p>
          <a:p>
            <a:pPr eaLnBrk="1" hangingPunct="1"/>
            <a:r>
              <a:rPr lang="fr-FR" sz="1700"/>
              <a:t>Par exemple, un tableau avec un suivi, heure à heure, de la production et de l'écart, avec identification des causes qui ne sont pas intrinsèques au processus mis en place. </a:t>
            </a:r>
          </a:p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04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A29A-A437-437C-8C07-3156404E4162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ED75-0B06-4AE2-8161-422071510F07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E7B4-5F3C-4C16-9469-A3486A9A4CD3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210D-BDA7-4C7C-81CD-FBD603C1CE6D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7C6E-3385-4817-AA9B-40B9AA091138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4682-1367-4EB5-B0D7-008E5E39672C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5CBF-52CF-4B5C-82BC-887D04452312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B453-E01C-4417-9CE4-EDAB69EF97D9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787E-BAC1-4BDC-B7A8-B11185F5A0E2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A780-B40C-415B-A8DA-D6B71BE55548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A6BA-2AAE-4A34-973C-8F9B2C1C4A73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9366-678D-455C-8D98-775C8B10D1CE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4717-27C7-4F67-BFD6-B89AD583D5F8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F091-514E-46C9-A69C-A4A46F6F8CC4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CDD-B587-48A7-85F6-71500F92E118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2793-70EA-41F9-8FB0-7140A1D0A278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4EEC4-8C00-41B4-AE0C-F30939D59CC4}" type="datetime1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4NYCPLUR5M&amp;t=6s" TargetMode="External"/><Relationship Id="rId2" Type="http://schemas.openxmlformats.org/officeDocument/2006/relationships/hyperlink" Target="https://www.youtube.com/watch?v=H-fxUDmigEI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joelduflot-lean.fr/" TargetMode="External"/><Relationship Id="rId5" Type="http://schemas.openxmlformats.org/officeDocument/2006/relationships/image" Target="../media/image17.JPG"/><Relationship Id="rId4" Type="http://schemas.openxmlformats.org/officeDocument/2006/relationships/hyperlink" Target="https://izibook.eyrolles.com/produit/4557/9782212423235/Lusine%20du%20futu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9FDC573-0623-468F-A0CA-00E4C244D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856701"/>
            <a:ext cx="8915399" cy="1012559"/>
          </a:xfrm>
        </p:spPr>
        <p:txBody>
          <a:bodyPr/>
          <a:lstStyle/>
          <a:p>
            <a:r>
              <a:rPr lang="fr-FR" dirty="0"/>
              <a:t>Fondamentaux du Lean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4CA241BD-E25A-4F7D-B411-CDDA516B1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9740" y="3395094"/>
            <a:ext cx="8915399" cy="911322"/>
          </a:xfrm>
        </p:spPr>
        <p:txBody>
          <a:bodyPr>
            <a:normAutofit/>
          </a:bodyPr>
          <a:lstStyle/>
          <a:p>
            <a:r>
              <a:rPr lang="fr-FR" sz="3200" dirty="0"/>
              <a:t>3 Les 5S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C31284B1-C5CA-420E-B0AF-2D752DE3D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137CC107-EDC4-4CF1-A64D-7DFE4D9DD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211" y="2209690"/>
            <a:ext cx="3511675" cy="4009037"/>
          </a:xfrm>
          <a:prstGeom prst="rect">
            <a:avLst/>
          </a:prstGeom>
        </p:spPr>
      </p:pic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xmlns="" id="{8BC8FD67-A5E2-44FB-8AA7-6749CA154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7170" y="5256871"/>
            <a:ext cx="5590960" cy="1205713"/>
          </a:xfrm>
        </p:spPr>
        <p:txBody>
          <a:bodyPr/>
          <a:lstStyle/>
          <a:p>
            <a:r>
              <a:rPr lang="fr-FR" sz="1600" dirty="0" smtClean="0"/>
              <a:t>Joel Duflot 2022 Conseil en Excellence opérationnelle Blog : https://joelduflot-lean.fr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823098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03C9D8A-AAC1-4F4E-AA9B-E5C6414AE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8180"/>
          </a:xfrm>
        </p:spPr>
        <p:txBody>
          <a:bodyPr/>
          <a:lstStyle/>
          <a:p>
            <a:r>
              <a:rPr lang="fr-FR" dirty="0"/>
              <a:t>5S et Performance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5C375003-222E-4FF1-B6C3-F91B80995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8206BE0A-5F42-4746-9654-B16FC7E8B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ED984A42-9AED-4446-A4B1-51E0DA9A38B0}"/>
              </a:ext>
            </a:extLst>
          </p:cNvPr>
          <p:cNvSpPr txBox="1">
            <a:spLocks noChangeArrowheads="1"/>
          </p:cNvSpPr>
          <p:nvPr/>
        </p:nvSpPr>
        <p:spPr>
          <a:xfrm>
            <a:off x="1081137" y="1602223"/>
            <a:ext cx="5214466" cy="4558672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2011" tIns="46006" rIns="92011" bIns="46006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Est on plus performant quand tout est clair, disponible ?</a:t>
            </a:r>
          </a:p>
          <a:p>
            <a:endParaRPr lang="fr-FR" dirty="0"/>
          </a:p>
          <a:p>
            <a:r>
              <a:rPr lang="fr-FR" dirty="0"/>
              <a:t>Un petit test :</a:t>
            </a:r>
            <a:br>
              <a:rPr lang="fr-FR" dirty="0"/>
            </a:br>
            <a:r>
              <a:rPr lang="fr-FR" dirty="0"/>
              <a:t>Trouver les chiffres qui manquent dans le premier tableau puis dans le deuxième…</a:t>
            </a:r>
          </a:p>
          <a:p>
            <a:endParaRPr lang="fr-FR" dirty="0"/>
          </a:p>
          <a:p>
            <a:r>
              <a:rPr lang="fr-FR" dirty="0"/>
              <a:t>Caricatural? Non! Observez votre environnement.</a:t>
            </a:r>
          </a:p>
          <a:p>
            <a:pPr lvl="1">
              <a:buFontTx/>
              <a:buNone/>
            </a:pPr>
            <a:endParaRPr lang="fr-FR" sz="2000" dirty="0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49C70299-DE57-4A1D-B708-DDAC203D4B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048768" y="787782"/>
            <a:ext cx="3954308" cy="247706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41D49E4-DDD3-4917-ADFC-95DCE3204E9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371056" y="3667942"/>
            <a:ext cx="3739807" cy="2650428"/>
          </a:xfrm>
          <a:prstGeom prst="rect">
            <a:avLst/>
          </a:prstGeom>
          <a:effectLst>
            <a:outerShdw blurRad="50800" dist="63500" dir="10800000" sx="102000" sy="102000" algn="r" rotWithShape="0">
              <a:prstClr val="black">
                <a:alpha val="54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675055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03C9D8A-AAC1-4F4E-AA9B-E5C6414AE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8180"/>
          </a:xfrm>
        </p:spPr>
        <p:txBody>
          <a:bodyPr/>
          <a:lstStyle/>
          <a:p>
            <a:r>
              <a:rPr lang="fr-FR" dirty="0"/>
              <a:t>5S et Performance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5C375003-222E-4FF1-B6C3-F91B80995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8206BE0A-5F42-4746-9654-B16FC7E8B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ED984A42-9AED-4446-A4B1-51E0DA9A38B0}"/>
              </a:ext>
            </a:extLst>
          </p:cNvPr>
          <p:cNvSpPr txBox="1">
            <a:spLocks noChangeArrowheads="1"/>
          </p:cNvSpPr>
          <p:nvPr/>
        </p:nvSpPr>
        <p:spPr>
          <a:xfrm>
            <a:off x="1643351" y="1504713"/>
            <a:ext cx="7735317" cy="4558672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2011" tIns="46006" rIns="92011" bIns="46006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 performance par le 5S vient de deux éléments</a:t>
            </a:r>
          </a:p>
          <a:p>
            <a:r>
              <a:rPr lang="fr-FR" dirty="0"/>
              <a:t>1 On n’est plus encombré, ralenti par ce qui ne sert à rien, c’est éliminé</a:t>
            </a:r>
          </a:p>
          <a:p>
            <a:r>
              <a:rPr lang="fr-FR" dirty="0"/>
              <a:t>2 Le rangement est adapté au besoin réel</a:t>
            </a:r>
          </a:p>
          <a:p>
            <a:pPr marL="0" indent="0">
              <a:buNone/>
            </a:pPr>
            <a:r>
              <a:rPr lang="fr-FR" dirty="0"/>
              <a:t>En phase rangement, n a maintenant une vision plus claire de ce est utile, on peut organiser son poste de travail.</a:t>
            </a:r>
          </a:p>
          <a:p>
            <a:pPr marL="0" indent="0">
              <a:buNone/>
            </a:pPr>
            <a:r>
              <a:rPr lang="fr-FR" dirty="0"/>
              <a:t>On pose une étiquette sur chaque objet :</a:t>
            </a:r>
          </a:p>
          <a:p>
            <a:r>
              <a:rPr lang="fr-FR" dirty="0"/>
              <a:t>A : à ranger à portée de main, en vue</a:t>
            </a:r>
          </a:p>
          <a:p>
            <a:r>
              <a:rPr lang="fr-FR" dirty="0"/>
              <a:t>B : à ranger dans un tiroir, une armoire proche</a:t>
            </a:r>
          </a:p>
          <a:p>
            <a:r>
              <a:rPr lang="fr-FR" dirty="0"/>
              <a:t>C : à conserver, savoir où car l’usage est peu fréquent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Ainsi les recherches, les doutes sont réduits, on se consacre aux tâches utiles pour le client</a:t>
            </a:r>
          </a:p>
          <a:p>
            <a:pPr lvl="1">
              <a:buFontTx/>
              <a:buNone/>
            </a:pPr>
            <a:endParaRPr lang="fr-FR" sz="2000" dirty="0"/>
          </a:p>
        </p:txBody>
      </p:sp>
      <p:pic>
        <p:nvPicPr>
          <p:cNvPr id="9" name="Picture 5" descr="enseignant">
            <a:extLst>
              <a:ext uri="{FF2B5EF4-FFF2-40B4-BE49-F238E27FC236}">
                <a16:creationId xmlns="" xmlns:a16="http://schemas.microsoft.com/office/drawing/2014/main" id="{20BA67A0-8D14-4585-AF04-925CF147E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232" y="527854"/>
            <a:ext cx="1711034" cy="17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451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03C9D8A-AAC1-4F4E-AA9B-E5C6414AE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8180"/>
          </a:xfrm>
        </p:spPr>
        <p:txBody>
          <a:bodyPr/>
          <a:lstStyle/>
          <a:p>
            <a:r>
              <a:rPr lang="fr-FR" dirty="0"/>
              <a:t>5S et Performance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5C375003-222E-4FF1-B6C3-F91B80995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8206BE0A-5F42-4746-9654-B16FC7E8B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ED984A42-9AED-4446-A4B1-51E0DA9A38B0}"/>
              </a:ext>
            </a:extLst>
          </p:cNvPr>
          <p:cNvSpPr txBox="1">
            <a:spLocks noChangeArrowheads="1"/>
          </p:cNvSpPr>
          <p:nvPr/>
        </p:nvSpPr>
        <p:spPr>
          <a:xfrm>
            <a:off x="1643351" y="1504713"/>
            <a:ext cx="7735317" cy="4558672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2011" tIns="46006" rIns="92011" bIns="46006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Les objets dans l’ordre du besoin</a:t>
            </a:r>
          </a:p>
          <a:p>
            <a:pPr lvl="1">
              <a:buFontTx/>
              <a:buNone/>
            </a:pPr>
            <a:endParaRPr lang="fr-FR" sz="2000" dirty="0"/>
          </a:p>
        </p:txBody>
      </p:sp>
      <p:pic>
        <p:nvPicPr>
          <p:cNvPr id="12" name="Picture 7" descr="PH000337">
            <a:extLst>
              <a:ext uri="{FF2B5EF4-FFF2-40B4-BE49-F238E27FC236}">
                <a16:creationId xmlns="" xmlns:a16="http://schemas.microsoft.com/office/drawing/2014/main" id="{C96B5BDC-3806-4481-B52C-0BC0D4A07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23" y="2040318"/>
            <a:ext cx="6830348" cy="455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769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3684" y="637780"/>
            <a:ext cx="7539298" cy="768336"/>
          </a:xfrm>
        </p:spPr>
        <p:txBody>
          <a:bodyPr>
            <a:normAutofit/>
          </a:bodyPr>
          <a:lstStyle/>
          <a:p>
            <a:pPr defTabSz="952607">
              <a:defRPr/>
            </a:pPr>
            <a:r>
              <a:rPr lang="fr-FR" sz="3000" dirty="0"/>
              <a:t>5S et industrie 4.0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Joel Duflot 2022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45268E6F-148F-4009-93F7-87E503A38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79968-0ECE-4B5B-967F-A6A6ACE67DE8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64AC56D2-44B2-4DF0-8F08-80776250152A}"/>
              </a:ext>
            </a:extLst>
          </p:cNvPr>
          <p:cNvSpPr txBox="1">
            <a:spLocks noChangeArrowheads="1"/>
          </p:cNvSpPr>
          <p:nvPr/>
        </p:nvSpPr>
        <p:spPr>
          <a:xfrm>
            <a:off x="1510015" y="1723604"/>
            <a:ext cx="4397171" cy="3885199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2011" tIns="46006" rIns="92011" bIns="46006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Il suffit de visiter les usines « high tech » pour comprendre que le 5S est acquis dès le départ.</a:t>
            </a:r>
          </a:p>
          <a:p>
            <a:r>
              <a:rPr lang="fr-FR" dirty="0"/>
              <a:t>Il est souvent nécessaire à la bonne qualité du produit.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D5958C8C-14A8-4FBB-BAE8-3046E09EB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44" t="28173"/>
          <a:stretch/>
        </p:blipFill>
        <p:spPr>
          <a:xfrm>
            <a:off x="5806626" y="2670373"/>
            <a:ext cx="5852527" cy="354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38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FE39607-1455-4EFD-AF74-618410B5E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11076"/>
          </a:xfrm>
        </p:spPr>
        <p:txBody>
          <a:bodyPr/>
          <a:lstStyle/>
          <a:p>
            <a:r>
              <a:rPr lang="fr-FR" dirty="0"/>
              <a:t>Liens utiles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C24A7E6-7B8C-4E08-B168-822FFEDE1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2136" y="2654337"/>
            <a:ext cx="4313864" cy="1877203"/>
          </a:xfrm>
        </p:spPr>
        <p:txBody>
          <a:bodyPr>
            <a:normAutofit/>
          </a:bodyPr>
          <a:lstStyle/>
          <a:p>
            <a:r>
              <a:rPr lang="fr-FR" dirty="0"/>
              <a:t>Apprendre à voir, hausser son niveau d’exigence.</a:t>
            </a:r>
            <a:br>
              <a:rPr lang="fr-FR" dirty="0"/>
            </a:br>
            <a:r>
              <a:rPr lang="fr-FR" dirty="0">
                <a:hlinkClick r:id="rId2"/>
              </a:rPr>
              <a:t>https://www.youtube.com/watch?v=H-fxUDmigEI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AFBF048E-568D-4A84-A28C-FBA06202D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5972" y="1001579"/>
            <a:ext cx="4313864" cy="1652759"/>
          </a:xfrm>
        </p:spPr>
        <p:txBody>
          <a:bodyPr>
            <a:normAutofit/>
          </a:bodyPr>
          <a:lstStyle/>
          <a:p>
            <a:r>
              <a:rPr lang="fr-FR"/>
              <a:t>5S en vidéo</a:t>
            </a:r>
            <a:br>
              <a:rPr lang="fr-FR"/>
            </a:br>
            <a:r>
              <a:rPr lang="fr-FR">
                <a:hlinkClick r:id="rId3"/>
              </a:rPr>
              <a:t>https://www.youtube.com/watch?v=Q4NYCPLUR5M&amp;t=6s</a:t>
            </a:r>
            <a:endParaRPr lang="fr-FR"/>
          </a:p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776528E-8A71-44D0-A6EA-CF6DACE7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061A33D-5959-4E57-BD0D-F2269C31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Image 7">
            <a:hlinkClick r:id="rId4"/>
            <a:extLst>
              <a:ext uri="{FF2B5EF4-FFF2-40B4-BE49-F238E27FC236}">
                <a16:creationId xmlns="" xmlns:a16="http://schemas.microsoft.com/office/drawing/2014/main" id="{A22050B9-211C-48F0-AEE5-72932AC9B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3648" y="2805990"/>
            <a:ext cx="3014009" cy="3837571"/>
          </a:xfrm>
          <a:prstGeom prst="rect">
            <a:avLst/>
          </a:prstGeom>
        </p:spPr>
      </p:pic>
      <p:sp>
        <p:nvSpPr>
          <p:cNvPr id="9" name="Espace réservé du contenu 3">
            <a:extLst>
              <a:ext uri="{FF2B5EF4-FFF2-40B4-BE49-F238E27FC236}">
                <a16:creationId xmlns="" xmlns:a16="http://schemas.microsoft.com/office/drawing/2014/main" id="{F777E411-C538-4620-A637-2526B646B8BC}"/>
              </a:ext>
            </a:extLst>
          </p:cNvPr>
          <p:cNvSpPr txBox="1">
            <a:spLocks/>
          </p:cNvSpPr>
          <p:nvPr/>
        </p:nvSpPr>
        <p:spPr>
          <a:xfrm>
            <a:off x="4652920" y="5081798"/>
            <a:ext cx="3090728" cy="1561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Blog dédié au Lean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solidFill>
                  <a:srgbClr val="FF0000"/>
                </a:solidFill>
                <a:hlinkClick r:id="rId6"/>
              </a:rPr>
              <a:t>https://joelduflot-lean.fr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b="1" dirty="0" smtClean="0"/>
              <a:t>Et </a:t>
            </a:r>
            <a:r>
              <a:rPr lang="fr-FR" b="1" dirty="0"/>
              <a:t>en BD </a:t>
            </a:r>
            <a:r>
              <a:rPr lang="fr-FR" dirty="0"/>
              <a:t>c’est plus </a:t>
            </a:r>
            <a:r>
              <a:rPr lang="fr-FR" dirty="0" smtClean="0"/>
              <a:t>clair</a:t>
            </a:r>
            <a:endParaRPr lang="fr-FR" dirty="0"/>
          </a:p>
          <a:p>
            <a:pPr marL="0" indent="0">
              <a:buNone/>
            </a:pPr>
            <a:r>
              <a:rPr lang="fr-FR" sz="1500" dirty="0">
                <a:hlinkClick r:id="rId4"/>
              </a:rPr>
              <a:t>https://izibook.eyrolles.com/produit/4557/9782212423235/Lusine%20du%20futur</a:t>
            </a:r>
            <a:endParaRPr lang="fr-FR" sz="1500" dirty="0"/>
          </a:p>
          <a:p>
            <a:pPr marL="0" indent="0">
              <a:buNone/>
            </a:pPr>
            <a:endParaRPr lang="fr-FR" sz="1500" dirty="0"/>
          </a:p>
          <a:p>
            <a:pPr marL="0" indent="0">
              <a:buNone/>
            </a:pP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96460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3AF50CC-932F-40C7-8938-730F1A83C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575" y="304267"/>
            <a:ext cx="8911687" cy="848640"/>
          </a:xfrm>
        </p:spPr>
        <p:txBody>
          <a:bodyPr/>
          <a:lstStyle/>
          <a:p>
            <a:r>
              <a:rPr lang="fr-FR" dirty="0"/>
              <a:t>Le Lean  en tant que système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642FA43-785C-4347-82BE-54364FF43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1613" y="1294727"/>
            <a:ext cx="2828504" cy="5206206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Le But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Les deux piliers</a:t>
            </a:r>
          </a:p>
          <a:p>
            <a:pPr lvl="1"/>
            <a:r>
              <a:rPr lang="fr-FR" dirty="0"/>
              <a:t>Jidoka</a:t>
            </a:r>
          </a:p>
          <a:p>
            <a:pPr lvl="1"/>
            <a:r>
              <a:rPr lang="fr-FR" dirty="0"/>
              <a:t>Juste à temps</a:t>
            </a:r>
          </a:p>
          <a:p>
            <a:endParaRPr lang="fr-FR" dirty="0"/>
          </a:p>
          <a:p>
            <a:r>
              <a:rPr lang="fr-FR" dirty="0"/>
              <a:t>L’amélioration continue</a:t>
            </a:r>
          </a:p>
          <a:p>
            <a:pPr lvl="1"/>
            <a:r>
              <a:rPr lang="fr-FR" b="1" dirty="0"/>
              <a:t>Les 5S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La base</a:t>
            </a:r>
          </a:p>
          <a:p>
            <a:pPr lvl="1"/>
            <a:r>
              <a:rPr lang="fr-FR" dirty="0"/>
              <a:t>Standard</a:t>
            </a:r>
          </a:p>
          <a:p>
            <a:pPr lvl="1"/>
            <a:r>
              <a:rPr lang="fr-FR" dirty="0"/>
              <a:t>Visuel</a:t>
            </a:r>
          </a:p>
          <a:p>
            <a:pPr lvl="1"/>
            <a:r>
              <a:rPr lang="fr-FR" dirty="0"/>
              <a:t>Equipe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AA5E9A1A-75FC-47B9-9FC4-19BE32012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0" y="6371170"/>
            <a:ext cx="7619999" cy="365125"/>
          </a:xfrm>
        </p:spPr>
        <p:txBody>
          <a:bodyPr/>
          <a:lstStyle/>
          <a:p>
            <a:r>
              <a:rPr lang="en-US" sz="1000" smtClean="0"/>
              <a:t>Joel Duflot 2022</a:t>
            </a:r>
            <a:endParaRPr lang="en-US" sz="1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8D0B962A-CF21-4074-8824-D98DA2D0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5357900-D8E6-4A4E-AC87-189A3A43FE9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082351" y="939049"/>
            <a:ext cx="7942415" cy="5797246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D1BAE4A7-436A-401D-8198-CA1AD2D74381}"/>
              </a:ext>
            </a:extLst>
          </p:cNvPr>
          <p:cNvSpPr/>
          <p:nvPr/>
        </p:nvSpPr>
        <p:spPr>
          <a:xfrm>
            <a:off x="6708296" y="3078012"/>
            <a:ext cx="3317735" cy="14292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617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80B97DB-81CC-43BD-9E79-83EAF6E9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360" y="420106"/>
            <a:ext cx="8911687" cy="735352"/>
          </a:xfrm>
        </p:spPr>
        <p:txBody>
          <a:bodyPr/>
          <a:lstStyle/>
          <a:p>
            <a:r>
              <a:rPr lang="fr-FR" dirty="0"/>
              <a:t>Les 5S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036391C5-7EDB-4470-8797-E8709AAD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9A57555C-50A7-4D92-A98A-93410D3F2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Espace réservé du texte 2">
            <a:extLst>
              <a:ext uri="{FF2B5EF4-FFF2-40B4-BE49-F238E27FC236}">
                <a16:creationId xmlns="" xmlns:a16="http://schemas.microsoft.com/office/drawing/2014/main" id="{F92D0981-F9B9-43E1-91E0-874C605F6036}"/>
              </a:ext>
            </a:extLst>
          </p:cNvPr>
          <p:cNvSpPr txBox="1">
            <a:spLocks/>
          </p:cNvSpPr>
          <p:nvPr/>
        </p:nvSpPr>
        <p:spPr>
          <a:xfrm>
            <a:off x="1559496" y="902789"/>
            <a:ext cx="4536504" cy="3354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sz="2800" dirty="0" err="1"/>
              <a:t>Seiri</a:t>
            </a:r>
            <a:r>
              <a:rPr lang="fr-FR" sz="2800" dirty="0"/>
              <a:t>:        </a:t>
            </a:r>
            <a:r>
              <a:rPr lang="fr-FR" sz="2800" b="1" dirty="0"/>
              <a:t>Eliminer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err="1"/>
              <a:t>Seiton</a:t>
            </a:r>
            <a:r>
              <a:rPr lang="fr-FR" sz="2800" dirty="0"/>
              <a:t>:    </a:t>
            </a:r>
            <a:r>
              <a:rPr lang="fr-FR" sz="2800" b="1" dirty="0"/>
              <a:t>Ranger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err="1"/>
              <a:t>Seisou</a:t>
            </a:r>
            <a:r>
              <a:rPr lang="fr-FR" sz="2800" dirty="0"/>
              <a:t>:    </a:t>
            </a:r>
            <a:r>
              <a:rPr lang="fr-FR" sz="2800" b="1" dirty="0"/>
              <a:t>Nettoyer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err="1"/>
              <a:t>Siketsu</a:t>
            </a:r>
            <a:r>
              <a:rPr lang="fr-FR" sz="2800" dirty="0"/>
              <a:t>:   </a:t>
            </a:r>
            <a:r>
              <a:rPr lang="fr-FR" sz="2800" b="1" dirty="0"/>
              <a:t>Standardiser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err="1"/>
              <a:t>Shitsuke</a:t>
            </a:r>
            <a:r>
              <a:rPr lang="fr-FR" sz="2800" dirty="0"/>
              <a:t>: </a:t>
            </a:r>
            <a:r>
              <a:rPr lang="fr-FR" sz="2800" b="1" dirty="0"/>
              <a:t>Respecter</a:t>
            </a:r>
          </a:p>
        </p:txBody>
      </p:sp>
      <p:sp>
        <p:nvSpPr>
          <p:cNvPr id="9" name="Espace réservé du contenu 3">
            <a:extLst>
              <a:ext uri="{FF2B5EF4-FFF2-40B4-BE49-F238E27FC236}">
                <a16:creationId xmlns="" xmlns:a16="http://schemas.microsoft.com/office/drawing/2014/main" id="{7DE39523-8234-431B-974A-1EC105A009C8}"/>
              </a:ext>
            </a:extLst>
          </p:cNvPr>
          <p:cNvSpPr txBox="1">
            <a:spLocks/>
          </p:cNvSpPr>
          <p:nvPr/>
        </p:nvSpPr>
        <p:spPr>
          <a:xfrm>
            <a:off x="6599339" y="1152907"/>
            <a:ext cx="5231217" cy="508440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A l’origine, 5 mots japonais qui commencent par S.</a:t>
            </a:r>
          </a:p>
          <a:p>
            <a:endParaRPr lang="fr-FR" sz="2400" dirty="0"/>
          </a:p>
          <a:p>
            <a:r>
              <a:rPr lang="fr-FR" sz="2400" dirty="0"/>
              <a:t>Qu’il faut comprendre comme   une </a:t>
            </a:r>
            <a:r>
              <a:rPr lang="fr-FR" sz="2400" b="1" dirty="0"/>
              <a:t>démarche ordonnée </a:t>
            </a:r>
            <a:r>
              <a:rPr lang="fr-FR" sz="2400" dirty="0"/>
              <a:t>pour obtenir et conserver un environnement de travail</a:t>
            </a:r>
          </a:p>
          <a:p>
            <a:pPr lvl="1"/>
            <a:r>
              <a:rPr lang="fr-FR" sz="2200" dirty="0"/>
              <a:t> Sûr, réduisant les risques</a:t>
            </a:r>
          </a:p>
          <a:p>
            <a:pPr lvl="1"/>
            <a:r>
              <a:rPr lang="fr-FR" sz="2200" dirty="0"/>
              <a:t>Agréable et propre</a:t>
            </a:r>
          </a:p>
          <a:p>
            <a:pPr lvl="1"/>
            <a:r>
              <a:rPr lang="fr-FR" sz="2200" dirty="0"/>
              <a:t>O</a:t>
            </a:r>
            <a:r>
              <a:rPr lang="fr-FR" sz="2000" dirty="0"/>
              <a:t>rganisé pour l’efficacité</a:t>
            </a:r>
          </a:p>
          <a:p>
            <a:pPr lvl="1"/>
            <a:r>
              <a:rPr lang="fr-FR" sz="2000" dirty="0"/>
              <a:t>Bonne image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849DEAA5-F3D6-461F-994C-413CE8ED5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840" y="4257675"/>
            <a:ext cx="20574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1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80B97DB-81CC-43BD-9E79-83EAF6E9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360" y="420106"/>
            <a:ext cx="8911687" cy="735352"/>
          </a:xfrm>
        </p:spPr>
        <p:txBody>
          <a:bodyPr>
            <a:normAutofit/>
          </a:bodyPr>
          <a:lstStyle/>
          <a:p>
            <a:r>
              <a:rPr lang="fr-FR" dirty="0"/>
              <a:t>Les 5S : </a:t>
            </a:r>
            <a:r>
              <a:rPr lang="fr-FR" sz="2700" dirty="0"/>
              <a:t>Premier pas vers le standard et le visuel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1160580-33ED-44D0-9C8A-5FE007D0F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3603" y="1359462"/>
            <a:ext cx="10001755" cy="4669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/>
              <a:t>Culture 5S</a:t>
            </a:r>
            <a:endParaRPr lang="fr-FR" sz="2000" dirty="0"/>
          </a:p>
          <a:p>
            <a:r>
              <a:rPr lang="fr-FR" sz="2000" dirty="0"/>
              <a:t>Souvent considéré comme mineur, le 5S est en fait un signe d’intégration de la culture de rigueur et d’amélioration propre au Lean.</a:t>
            </a:r>
          </a:p>
          <a:p>
            <a:r>
              <a:rPr lang="fr-FR" sz="2000" dirty="0"/>
              <a:t>Après des étapes techniques d’amélioration, il impose la standardisation, le visuel pour rendre évident le standard et enfin le respect au quotidien de ce standard.</a:t>
            </a:r>
          </a:p>
          <a:p>
            <a:r>
              <a:rPr lang="fr-FR" sz="2000" dirty="0"/>
              <a:t>Le 5S se met en place en chantier, avec l’équipe de terrain concernée. C’est motivant et rapide donc valorisant.</a:t>
            </a:r>
          </a:p>
          <a:p>
            <a:r>
              <a:rPr lang="fr-FR" sz="2000" dirty="0"/>
              <a:t>   Il commence par les bureaux des supérieurs hiérarchiques… C’est donc déjà un acte de management, d’exemplarité. </a:t>
            </a:r>
            <a:br>
              <a:rPr lang="fr-FR" sz="2000" dirty="0"/>
            </a:br>
            <a:r>
              <a:rPr lang="fr-FR" sz="2000" dirty="0"/>
              <a:t>  Les dirigeants d’une entreprise Lean n’hésitent jamais à ramasser un papier, remettre en ordre un objet déplacé par eux-mêmes, sans un mot de reproche, montrant ainsi l’importance du sujet et leur implication.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036391C5-7EDB-4470-8797-E8709AAD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Joel Duflot 2022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9A57555C-50A7-4D92-A98A-93410D3F2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enseignant">
            <a:extLst>
              <a:ext uri="{FF2B5EF4-FFF2-40B4-BE49-F238E27FC236}">
                <a16:creationId xmlns="" xmlns:a16="http://schemas.microsoft.com/office/drawing/2014/main" id="{61CE84E4-4D08-4916-B405-8885C5840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55" y="4875894"/>
            <a:ext cx="1711034" cy="17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14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666" y="454128"/>
            <a:ext cx="7024744" cy="864096"/>
          </a:xfrm>
        </p:spPr>
        <p:txBody>
          <a:bodyPr/>
          <a:lstStyle/>
          <a:p>
            <a:r>
              <a:rPr lang="fr-FR" dirty="0"/>
              <a:t>Le 5S : Eliminer</a:t>
            </a:r>
          </a:p>
        </p:txBody>
      </p:sp>
      <p:sp>
        <p:nvSpPr>
          <p:cNvPr id="17930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81137" y="1945041"/>
            <a:ext cx="5214466" cy="4149454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2011" tIns="46006" rIns="92011" bIns="46006" rtlCol="0">
            <a:normAutofit/>
          </a:bodyPr>
          <a:lstStyle/>
          <a:p>
            <a:r>
              <a:rPr lang="fr-FR" dirty="0"/>
              <a:t>Dans la zone définie, chacun fait l’inventaire des éléments qu’il y trouve. L’équipe se pose les questions :</a:t>
            </a:r>
          </a:p>
          <a:p>
            <a:pPr lvl="1"/>
            <a:r>
              <a:rPr lang="fr-FR" dirty="0"/>
              <a:t>Qui s’en sert ?  A quoi ça sert ?</a:t>
            </a:r>
          </a:p>
          <a:p>
            <a:pPr lvl="1"/>
            <a:r>
              <a:rPr lang="fr-FR" dirty="0"/>
              <a:t>La dernière fois qu’on s’en est servi ?</a:t>
            </a:r>
          </a:p>
          <a:p>
            <a:r>
              <a:rPr lang="fr-FR" dirty="0"/>
              <a:t>Et on décide, Poubelle ou revente, stock ou archive, conservé sur place.</a:t>
            </a:r>
          </a:p>
          <a:p>
            <a:pPr lvl="1"/>
            <a:r>
              <a:rPr lang="fr-FR" dirty="0"/>
              <a:t>Le mieux est de jeter immédiatement : on fait un tas au milieu de la zone, ça motive !</a:t>
            </a:r>
          </a:p>
          <a:p>
            <a:pPr lvl="1"/>
            <a:r>
              <a:rPr lang="fr-FR" dirty="0"/>
              <a:t>Et si on décide de stocker on évacue immédiatement vers le lieu de stockage.</a:t>
            </a:r>
          </a:p>
          <a:p>
            <a:pPr lvl="1">
              <a:buFontTx/>
              <a:buNone/>
            </a:pPr>
            <a:endParaRPr lang="fr-FR" sz="20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351585" y="6326212"/>
            <a:ext cx="3502152" cy="365125"/>
          </a:xfrm>
        </p:spPr>
        <p:txBody>
          <a:bodyPr/>
          <a:lstStyle/>
          <a:p>
            <a:r>
              <a:rPr lang="fr-FR" smtClean="0"/>
              <a:t>Joel Duflot 2022</a:t>
            </a:r>
            <a:endParaRPr lang="fr-FR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7970458" y="5828999"/>
            <a:ext cx="2833904" cy="441761"/>
          </a:xfrm>
          <a:prstGeom prst="rect">
            <a:avLst/>
          </a:prstGeom>
        </p:spPr>
        <p:txBody>
          <a:bodyPr vert="horz" lIns="82954" tIns="41477" rIns="82954" bIns="41477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Tout ça dans 30m² !!!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463F68B8-D96A-4914-AA96-834C06BCA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79968-0ECE-4B5B-967F-A6A6ACE67DE8}" type="slidenum">
              <a:rPr lang="fr-FR" sz="2269"/>
              <a:pPr>
                <a:defRPr/>
              </a:pPr>
              <a:t>5</a:t>
            </a:fld>
            <a:endParaRPr lang="fr-FR" sz="2269" dirty="0"/>
          </a:p>
        </p:txBody>
      </p:sp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8F948F9D-496A-4C2D-BB0D-A2627E18EE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928" y="1602223"/>
            <a:ext cx="5152546" cy="3878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96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666" y="454128"/>
            <a:ext cx="7024744" cy="864096"/>
          </a:xfrm>
        </p:spPr>
        <p:txBody>
          <a:bodyPr/>
          <a:lstStyle/>
          <a:p>
            <a:r>
              <a:rPr lang="fr-FR" dirty="0"/>
              <a:t>Le 5S : Ranger</a:t>
            </a:r>
          </a:p>
        </p:txBody>
      </p:sp>
      <p:sp>
        <p:nvSpPr>
          <p:cNvPr id="17930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95145" y="1534136"/>
            <a:ext cx="4932119" cy="4974638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2011" tIns="46006" rIns="92011" bIns="46006" rtlCol="0">
            <a:normAutofit/>
          </a:bodyPr>
          <a:lstStyle/>
          <a:p>
            <a:r>
              <a:rPr lang="fr-FR" dirty="0"/>
              <a:t>Classer les objets utiles dans l'ordre pour qu'ils soient facilement accessibles </a:t>
            </a:r>
          </a:p>
          <a:p>
            <a:pPr marL="311079" indent="-311079" defTabSz="829544">
              <a:lnSpc>
                <a:spcPct val="90000"/>
              </a:lnSpc>
            </a:pPr>
            <a:r>
              <a:rPr lang="fr-FR" dirty="0"/>
              <a:t>Définir une place pour chaque chose. On a maintenant une vision plus claire de ce qui est utile, on peut organiser son poste de travail.</a:t>
            </a:r>
          </a:p>
          <a:p>
            <a:pPr marL="311079" indent="-311079" defTabSz="829544">
              <a:lnSpc>
                <a:spcPct val="90000"/>
              </a:lnSpc>
            </a:pPr>
            <a:endParaRPr lang="fr-FR" dirty="0"/>
          </a:p>
          <a:p>
            <a:pPr marL="674004" lvl="1" indent="-259232" defTabSz="829544">
              <a:lnSpc>
                <a:spcPct val="90000"/>
              </a:lnSpc>
            </a:pPr>
            <a:r>
              <a:rPr lang="fr-FR" sz="1800" dirty="0"/>
              <a:t>Mettre à portée de main ou dans une armoire</a:t>
            </a:r>
          </a:p>
          <a:p>
            <a:pPr marL="674004" lvl="1" indent="-259232" defTabSz="829544">
              <a:lnSpc>
                <a:spcPct val="90000"/>
              </a:lnSpc>
            </a:pPr>
            <a:r>
              <a:rPr lang="fr-FR" sz="1800" dirty="0"/>
              <a:t>Faciliter la prise en main des objets</a:t>
            </a:r>
          </a:p>
          <a:p>
            <a:pPr marL="674004" lvl="1" indent="-259232" defTabSz="829544">
              <a:lnSpc>
                <a:spcPct val="90000"/>
              </a:lnSpc>
            </a:pPr>
            <a:r>
              <a:rPr lang="fr-FR" sz="1800" dirty="0"/>
              <a:t>Protéger</a:t>
            </a:r>
          </a:p>
          <a:p>
            <a:pPr marL="674004" lvl="1" indent="-259232" defTabSz="829544">
              <a:lnSpc>
                <a:spcPct val="90000"/>
              </a:lnSpc>
            </a:pPr>
            <a:r>
              <a:rPr lang="fr-FR" sz="1800" dirty="0"/>
              <a:t>Permettre de repérer facilement ce que l'on cherche</a:t>
            </a:r>
          </a:p>
          <a:p>
            <a:pPr marL="674004" lvl="1" indent="-259232" defTabSz="829544">
              <a:lnSpc>
                <a:spcPct val="90000"/>
              </a:lnSpc>
            </a:pPr>
            <a:r>
              <a:rPr lang="fr-FR" sz="1800" dirty="0"/>
              <a:t>Définir des moyens de stockage</a:t>
            </a:r>
          </a:p>
          <a:p>
            <a:pPr lvl="1">
              <a:buFontTx/>
              <a:buNone/>
            </a:pPr>
            <a:endParaRPr lang="fr-FR" sz="20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351585" y="6326212"/>
            <a:ext cx="3502152" cy="365125"/>
          </a:xfrm>
        </p:spPr>
        <p:txBody>
          <a:bodyPr/>
          <a:lstStyle/>
          <a:p>
            <a:r>
              <a:rPr lang="fr-FR" smtClean="0"/>
              <a:t>Joel Duflot 2022</a:t>
            </a:r>
            <a:endParaRPr lang="fr-FR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511814" y="3429000"/>
            <a:ext cx="1270579" cy="441761"/>
          </a:xfrm>
          <a:prstGeom prst="rect">
            <a:avLst/>
          </a:prstGeom>
        </p:spPr>
        <p:txBody>
          <a:bodyPr vert="horz" lIns="82954" tIns="41477" rIns="82954" bIns="41477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Avant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463F68B8-D96A-4914-AA96-834C06BCA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79968-0ECE-4B5B-967F-A6A6ACE67DE8}" type="slidenum">
              <a:rPr lang="fr-FR" sz="2269"/>
              <a:pPr>
                <a:defRPr/>
              </a:pPr>
              <a:t>6</a:t>
            </a:fld>
            <a:endParaRPr lang="fr-FR" sz="2269" dirty="0"/>
          </a:p>
        </p:txBody>
      </p:sp>
      <p:pic>
        <p:nvPicPr>
          <p:cNvPr id="10" name="Picture 6" descr="SNV31679">
            <a:extLst>
              <a:ext uri="{FF2B5EF4-FFF2-40B4-BE49-F238E27FC236}">
                <a16:creationId xmlns="" xmlns:a16="http://schemas.microsoft.com/office/drawing/2014/main" id="{CD9D2C3F-43F2-4FFF-A556-7B7A8CE4E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383" y="1152907"/>
            <a:ext cx="2846956" cy="213455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IMG_0077">
            <a:extLst>
              <a:ext uri="{FF2B5EF4-FFF2-40B4-BE49-F238E27FC236}">
                <a16:creationId xmlns="" xmlns:a16="http://schemas.microsoft.com/office/drawing/2014/main" id="{F980D594-5DE7-4297-8B1B-E1DCD1FA1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9" t="34418"/>
          <a:stretch/>
        </p:blipFill>
        <p:spPr bwMode="auto">
          <a:xfrm>
            <a:off x="2087746" y="3844822"/>
            <a:ext cx="4361523" cy="255905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8201833C-59D1-44E4-B2C6-8C0693328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8534" y="1095809"/>
            <a:ext cx="2974152" cy="2248749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="" xmlns:a16="http://schemas.microsoft.com/office/drawing/2014/main" id="{C2BED5E4-F847-4D95-AFB7-0E755D79446F}"/>
              </a:ext>
            </a:extLst>
          </p:cNvPr>
          <p:cNvSpPr txBox="1">
            <a:spLocks noChangeArrowheads="1"/>
          </p:cNvSpPr>
          <p:nvPr/>
        </p:nvSpPr>
        <p:spPr>
          <a:xfrm>
            <a:off x="3396049" y="6496614"/>
            <a:ext cx="1270579" cy="441761"/>
          </a:xfrm>
          <a:prstGeom prst="rect">
            <a:avLst/>
          </a:prstGeom>
        </p:spPr>
        <p:txBody>
          <a:bodyPr vert="horz" lIns="82954" tIns="41477" rIns="82954" bIns="41477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Après</a:t>
            </a:r>
          </a:p>
        </p:txBody>
      </p:sp>
    </p:spTree>
    <p:extLst>
      <p:ext uri="{BB962C8B-B14F-4D97-AF65-F5344CB8AC3E}">
        <p14:creationId xmlns:p14="http://schemas.microsoft.com/office/powerpoint/2010/main" val="191851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666" y="454128"/>
            <a:ext cx="7024744" cy="864096"/>
          </a:xfrm>
        </p:spPr>
        <p:txBody>
          <a:bodyPr/>
          <a:lstStyle/>
          <a:p>
            <a:r>
              <a:rPr lang="fr-FR" dirty="0"/>
              <a:t>Le 5S : Nettoyer</a:t>
            </a:r>
          </a:p>
        </p:txBody>
      </p:sp>
      <p:sp>
        <p:nvSpPr>
          <p:cNvPr id="17930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63654" y="1252711"/>
            <a:ext cx="5878014" cy="5438626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2011" tIns="46006" rIns="92011" bIns="46006" rtlCol="0">
            <a:normAutofit/>
          </a:bodyPr>
          <a:lstStyle/>
          <a:p>
            <a:r>
              <a:rPr lang="fr-FR" dirty="0"/>
              <a:t>On profite du mouvement général pour tout nettoyer.</a:t>
            </a:r>
          </a:p>
          <a:p>
            <a:r>
              <a:rPr lang="fr-FR" dirty="0"/>
              <a:t>On ne range rien dans un endroit sale</a:t>
            </a:r>
          </a:p>
          <a:p>
            <a:r>
              <a:rPr lang="fr-FR" dirty="0"/>
              <a:t> on ne range rien en mauvais état… a quoi peut bien servir une machine en panne !</a:t>
            </a:r>
          </a:p>
          <a:p>
            <a:r>
              <a:rPr lang="fr-FR" dirty="0"/>
              <a:t>Mais il faut que cela soit pérenne: c’est le moment de modifier l’environnement pour que tous les « nids à poussière » soient accessibles facilement.</a:t>
            </a:r>
          </a:p>
          <a:p>
            <a:pPr lvl="1"/>
            <a:r>
              <a:rPr lang="fr-FR" dirty="0"/>
              <a:t>Rien sur le haut des armoires</a:t>
            </a:r>
          </a:p>
          <a:p>
            <a:pPr lvl="1"/>
            <a:r>
              <a:rPr lang="fr-FR" dirty="0"/>
              <a:t>De l’espace en dessous pour l’aspirateur</a:t>
            </a:r>
          </a:p>
          <a:p>
            <a:pPr lvl="1"/>
            <a:r>
              <a:rPr lang="fr-FR" dirty="0"/>
              <a:t>Des carters démontables, transparents</a:t>
            </a:r>
          </a:p>
          <a:p>
            <a:pPr lvl="1"/>
            <a:r>
              <a:rPr lang="fr-FR" dirty="0"/>
              <a:t>Le vrac dans les tiroirs est à proscrire</a:t>
            </a:r>
          </a:p>
          <a:p>
            <a:pPr lvl="1"/>
            <a:r>
              <a:rPr lang="fr-FR" dirty="0"/>
              <a:t>Une goutte tombe on essuie et on répare la fuite</a:t>
            </a:r>
          </a:p>
          <a:p>
            <a:pPr lvl="1"/>
            <a:r>
              <a:rPr lang="fr-FR" dirty="0"/>
              <a:t>On installe un récupérateur au cas ou etc.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351585" y="6326212"/>
            <a:ext cx="3502152" cy="365125"/>
          </a:xfrm>
        </p:spPr>
        <p:txBody>
          <a:bodyPr/>
          <a:lstStyle/>
          <a:p>
            <a:r>
              <a:rPr lang="fr-FR" smtClean="0"/>
              <a:t>Joel Duflot 2022</a:t>
            </a:r>
            <a:endParaRPr lang="fr-FR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8561177" y="5707336"/>
            <a:ext cx="2833904" cy="441761"/>
          </a:xfrm>
          <a:prstGeom prst="rect">
            <a:avLst/>
          </a:prstGeom>
        </p:spPr>
        <p:txBody>
          <a:bodyPr vert="horz" lIns="82954" tIns="41477" rIns="82954" bIns="41477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Sale et dangereux !!!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463F68B8-D96A-4914-AA96-834C06BCA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79968-0ECE-4B5B-967F-A6A6ACE67DE8}" type="slidenum">
              <a:rPr lang="fr-FR" sz="2269"/>
              <a:pPr>
                <a:defRPr/>
              </a:pPr>
              <a:t>7</a:t>
            </a:fld>
            <a:endParaRPr lang="fr-FR" sz="2269" dirty="0"/>
          </a:p>
        </p:txBody>
      </p:sp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20E941B1-AA11-4501-908B-D4EF283F59D9}"/>
              </a:ext>
            </a:extLst>
          </p:cNvPr>
          <p:cNvPicPr>
            <a:picLocks noGrp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6580" y="1318225"/>
            <a:ext cx="4515355" cy="41666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997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59771" y="271565"/>
            <a:ext cx="7024744" cy="698779"/>
          </a:xfrm>
        </p:spPr>
        <p:txBody>
          <a:bodyPr/>
          <a:lstStyle/>
          <a:p>
            <a:r>
              <a:rPr lang="fr-FR" dirty="0"/>
              <a:t>Le 5S : Standardiser</a:t>
            </a:r>
          </a:p>
        </p:txBody>
      </p:sp>
      <p:sp>
        <p:nvSpPr>
          <p:cNvPr id="17930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853737" y="970344"/>
            <a:ext cx="6094018" cy="3747313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2011" tIns="46006" rIns="92011" bIns="46006" rtlCol="0">
            <a:normAutofit/>
          </a:bodyPr>
          <a:lstStyle/>
          <a:p>
            <a:r>
              <a:rPr lang="fr-FR" dirty="0"/>
              <a:t>C’est l’étape à atteindre on la réalise en même temps que le nettoyage, sans standard on va revenir à l’état initial. C’est certain?</a:t>
            </a:r>
          </a:p>
          <a:p>
            <a:r>
              <a:rPr lang="fr-FR" dirty="0"/>
              <a:t>Le meilleur standard est celui qui s’inscrit sur le terrain:</a:t>
            </a:r>
          </a:p>
          <a:p>
            <a:pPr lvl="1"/>
            <a:r>
              <a:rPr lang="fr-FR" dirty="0"/>
              <a:t>Zoning (marquage de position)</a:t>
            </a:r>
          </a:p>
          <a:p>
            <a:pPr lvl="1"/>
            <a:r>
              <a:rPr lang="fr-FR" dirty="0"/>
              <a:t>Etiquette, photo</a:t>
            </a:r>
          </a:p>
          <a:p>
            <a:r>
              <a:rPr lang="fr-FR" dirty="0"/>
              <a:t>Chaque chose retrouve sans ambiguïté sa place et qu’on puisse se dire : si elle n’est pas là c’est que quelqu’un est en train de s’en servir.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351585" y="6326212"/>
            <a:ext cx="3502152" cy="365125"/>
          </a:xfrm>
        </p:spPr>
        <p:txBody>
          <a:bodyPr/>
          <a:lstStyle/>
          <a:p>
            <a:r>
              <a:rPr lang="fr-FR" smtClean="0"/>
              <a:t>Joel Duflot 2022</a:t>
            </a:r>
            <a:endParaRPr lang="fr-FR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9064081" y="5509081"/>
            <a:ext cx="2295771" cy="887673"/>
          </a:xfrm>
          <a:prstGeom prst="rect">
            <a:avLst/>
          </a:prstGeom>
        </p:spPr>
        <p:txBody>
          <a:bodyPr vert="horz" lIns="82954" tIns="41477" rIns="82954" bIns="41477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r-FR" sz="1800" dirty="0"/>
              <a:t>Quelques jours après le nettoyage, les inutiles reviennent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463F68B8-D96A-4914-AA96-834C06BCA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79968-0ECE-4B5B-967F-A6A6ACE67DE8}" type="slidenum">
              <a:rPr lang="fr-FR" sz="2269"/>
              <a:pPr>
                <a:defRPr/>
              </a:pPr>
              <a:t>8</a:t>
            </a:fld>
            <a:endParaRPr lang="fr-FR" sz="2269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="" xmlns:a16="http://schemas.microsoft.com/office/drawing/2014/main" id="{DD0CDE14-8276-470C-B619-66274D0E74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13555" r="34298"/>
          <a:stretch/>
        </p:blipFill>
        <p:spPr>
          <a:xfrm>
            <a:off x="6801975" y="4596277"/>
            <a:ext cx="2464546" cy="2167483"/>
          </a:xfrm>
        </p:spPr>
      </p:pic>
      <p:pic>
        <p:nvPicPr>
          <p:cNvPr id="12" name="Picture 4" descr="P2230004">
            <a:extLst>
              <a:ext uri="{FF2B5EF4-FFF2-40B4-BE49-F238E27FC236}">
                <a16:creationId xmlns="" xmlns:a16="http://schemas.microsoft.com/office/drawing/2014/main" id="{85526C8C-8485-474A-BF1B-0F5F98AE0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1"/>
          <a:stretch/>
        </p:blipFill>
        <p:spPr bwMode="auto">
          <a:xfrm>
            <a:off x="531812" y="1255469"/>
            <a:ext cx="5340743" cy="3511243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>
            <a:extLst>
              <a:ext uri="{FF2B5EF4-FFF2-40B4-BE49-F238E27FC236}">
                <a16:creationId xmlns="" xmlns:a16="http://schemas.microsoft.com/office/drawing/2014/main" id="{DC1E1A38-CBF7-4E7A-B42E-635E7920C497}"/>
              </a:ext>
            </a:extLst>
          </p:cNvPr>
          <p:cNvSpPr txBox="1">
            <a:spLocks noChangeArrowheads="1"/>
          </p:cNvSpPr>
          <p:nvPr/>
        </p:nvSpPr>
        <p:spPr>
          <a:xfrm>
            <a:off x="2153885" y="5051837"/>
            <a:ext cx="2295771" cy="887673"/>
          </a:xfrm>
          <a:prstGeom prst="rect">
            <a:avLst/>
          </a:prstGeom>
        </p:spPr>
        <p:txBody>
          <a:bodyPr vert="horz" lIns="82954" tIns="41477" rIns="82954" bIns="41477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r-FR" sz="1800" dirty="0"/>
              <a:t>Zoning en blanc et rouge</a:t>
            </a:r>
          </a:p>
        </p:txBody>
      </p:sp>
    </p:spTree>
    <p:extLst>
      <p:ext uri="{BB962C8B-B14F-4D97-AF65-F5344CB8AC3E}">
        <p14:creationId xmlns:p14="http://schemas.microsoft.com/office/powerpoint/2010/main" val="2058492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666" y="454128"/>
            <a:ext cx="7024744" cy="864096"/>
          </a:xfrm>
        </p:spPr>
        <p:txBody>
          <a:bodyPr/>
          <a:lstStyle/>
          <a:p>
            <a:r>
              <a:rPr lang="fr-FR" dirty="0"/>
              <a:t>Le 5S : Respecter</a:t>
            </a:r>
          </a:p>
        </p:txBody>
      </p:sp>
      <p:sp>
        <p:nvSpPr>
          <p:cNvPr id="17930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21597" y="1318224"/>
            <a:ext cx="5878014" cy="4751994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2011" tIns="46006" rIns="92011" bIns="46006" rtlCol="0">
            <a:normAutofit/>
          </a:bodyPr>
          <a:lstStyle/>
          <a:p>
            <a:r>
              <a:rPr lang="fr-FR" dirty="0"/>
              <a:t>Le standard visuel rend évidentes les dérives, au manager d’entrainer son équipe vers le retour systématique au nominal</a:t>
            </a:r>
          </a:p>
          <a:p>
            <a:r>
              <a:rPr lang="fr-FR" dirty="0"/>
              <a:t>En la matière imposer sert peu, proposer, démontrer est nécessaire. Le manager remettra lui-même en ordre ce qu’il trouve anormal, donnant l’exemple;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Quand sait-on que la culture est en place, qu’il sera alors impossible de revenir à l’état initial ?</a:t>
            </a:r>
          </a:p>
          <a:p>
            <a:r>
              <a:rPr lang="fr-FR" dirty="0"/>
              <a:t>  Si à la fin d’une réunion, ou au départ du travail généralement tout est à sa place et propre, alors qui peut s’en aller en laissant les choses en désordre.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351585" y="6326212"/>
            <a:ext cx="3502152" cy="365125"/>
          </a:xfrm>
        </p:spPr>
        <p:txBody>
          <a:bodyPr/>
          <a:lstStyle/>
          <a:p>
            <a:r>
              <a:rPr lang="fr-FR" smtClean="0"/>
              <a:t>Joel Duflot 2022</a:t>
            </a:r>
            <a:endParaRPr lang="fr-FR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8561177" y="5707336"/>
            <a:ext cx="2833904" cy="441761"/>
          </a:xfrm>
          <a:prstGeom prst="rect">
            <a:avLst/>
          </a:prstGeom>
        </p:spPr>
        <p:txBody>
          <a:bodyPr vert="horz" lIns="82954" tIns="41477" rIns="82954" bIns="41477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463F68B8-D96A-4914-AA96-834C06BCA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79968-0ECE-4B5B-967F-A6A6ACE67DE8}" type="slidenum">
              <a:rPr lang="fr-FR" sz="2269"/>
              <a:pPr>
                <a:defRPr/>
              </a:pPr>
              <a:t>9</a:t>
            </a:fld>
            <a:endParaRPr lang="fr-FR" sz="2269" dirty="0"/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06FB6B8D-706C-4AB7-85FE-91D72CF84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091" y="1481674"/>
            <a:ext cx="481012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1217</TotalTime>
  <Words>846</Words>
  <Application>Microsoft Office PowerPoint</Application>
  <PresentationFormat>Grand écran</PresentationFormat>
  <Paragraphs>161</Paragraphs>
  <Slides>14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Wingdings</vt:lpstr>
      <vt:lpstr>Wingdings 3</vt:lpstr>
      <vt:lpstr>Brin</vt:lpstr>
      <vt:lpstr>Fondamentaux du Lean</vt:lpstr>
      <vt:lpstr>Le Lean  en tant que système</vt:lpstr>
      <vt:lpstr>Les 5S</vt:lpstr>
      <vt:lpstr>Les 5S : Premier pas vers le standard et le visuel</vt:lpstr>
      <vt:lpstr>Le 5S : Eliminer</vt:lpstr>
      <vt:lpstr>Le 5S : Ranger</vt:lpstr>
      <vt:lpstr>Le 5S : Nettoyer</vt:lpstr>
      <vt:lpstr>Le 5S : Standardiser</vt:lpstr>
      <vt:lpstr>Le 5S : Respecter</vt:lpstr>
      <vt:lpstr>5S et Performance</vt:lpstr>
      <vt:lpstr>5S et Performance</vt:lpstr>
      <vt:lpstr>5S et Performance</vt:lpstr>
      <vt:lpstr>5S et industrie 4.0</vt:lpstr>
      <vt:lpstr>Liens utiles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Fondamentaux du Lean</dc:title>
  <dc:creator>Joel Duflot</dc:creator>
  <cp:lastModifiedBy>Joel Duflot</cp:lastModifiedBy>
  <cp:revision>35</cp:revision>
  <dcterms:created xsi:type="dcterms:W3CDTF">2020-01-06T14:13:52Z</dcterms:created>
  <dcterms:modified xsi:type="dcterms:W3CDTF">2022-05-21T12:41:46Z</dcterms:modified>
</cp:coreProperties>
</file>