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1127" r:id="rId3"/>
    <p:sldId id="257" r:id="rId4"/>
    <p:sldId id="1141" r:id="rId5"/>
    <p:sldId id="1124" r:id="rId6"/>
    <p:sldId id="1134" r:id="rId7"/>
    <p:sldId id="1135" r:id="rId8"/>
    <p:sldId id="1042" r:id="rId9"/>
    <p:sldId id="1136" r:id="rId10"/>
    <p:sldId id="1137" r:id="rId11"/>
    <p:sldId id="1139" r:id="rId12"/>
    <p:sldId id="1138" r:id="rId13"/>
    <p:sldId id="1140" r:id="rId14"/>
    <p:sldId id="1133" r:id="rId15"/>
    <p:sldId id="113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5F68-ECA8-46CA-BC59-65BDA7379827}" type="datetimeFigureOut">
              <a:rPr lang="fr-FR" smtClean="0"/>
              <a:t>21/05/2022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C715F-13DF-48A8-BA78-A060DBA78453}" type="slidenum">
              <a:rPr lang="fr-FR" smtClean="0"/>
              <a:t>‹N°›</a:t>
            </a:fld>
            <a:endParaRPr lang="fr-FR" dirty="0"/>
          </a:p>
        </p:txBody>
      </p:sp>
    </p:spTree>
    <p:extLst>
      <p:ext uri="{BB962C8B-B14F-4D97-AF65-F5344CB8AC3E}">
        <p14:creationId xmlns:p14="http://schemas.microsoft.com/office/powerpoint/2010/main" val="274076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750" y="822325"/>
            <a:ext cx="6592888" cy="3709988"/>
          </a:xfrm>
        </p:spPr>
      </p:sp>
      <p:sp>
        <p:nvSpPr>
          <p:cNvPr id="3" name="Espace réservé des commentaires 2"/>
          <p:cNvSpPr>
            <a:spLocks noGrp="1"/>
          </p:cNvSpPr>
          <p:nvPr>
            <p:ph type="body" idx="1"/>
          </p:nvPr>
        </p:nvSpPr>
        <p:spPr/>
        <p:txBody>
          <a:bodyPr/>
          <a:lstStyle/>
          <a:p>
            <a:r>
              <a:rPr lang="fr-FR" sz="1700" dirty="0"/>
              <a:t>La répétition permet l’entrainement, l’observation.</a:t>
            </a:r>
          </a:p>
          <a:p>
            <a:r>
              <a:rPr lang="fr-FR" sz="1700" dirty="0"/>
              <a:t>Comprendre (clair) permet d’accepter la répétition</a:t>
            </a:r>
          </a:p>
          <a:p>
            <a:r>
              <a:rPr lang="fr-FR" sz="1700" dirty="0"/>
              <a:t>Copier le processus permet de restituer le résultat</a:t>
            </a:r>
          </a:p>
        </p:txBody>
      </p:sp>
      <p:sp>
        <p:nvSpPr>
          <p:cNvPr id="4" name="Espace réservé du numéro de diapositive 3"/>
          <p:cNvSpPr>
            <a:spLocks noGrp="1"/>
          </p:cNvSpPr>
          <p:nvPr>
            <p:ph type="sldNum" sz="quarter" idx="10"/>
          </p:nvPr>
        </p:nvSpPr>
        <p:spPr>
          <a:xfrm>
            <a:off x="3777608" y="9428585"/>
            <a:ext cx="2889938" cy="496331"/>
          </a:xfrm>
          <a:prstGeom prst="rect">
            <a:avLst/>
          </a:prstGeom>
        </p:spPr>
        <p:txBody>
          <a:bodyPr/>
          <a:lstStyle/>
          <a:p>
            <a:fld id="{E090ADD6-3AE7-4B3E-BA31-D8E668228686}" type="slidenum">
              <a:rPr lang="fr-FR" smtClean="0"/>
              <a:t>5</a:t>
            </a:fld>
            <a:endParaRPr lang="fr-FR" dirty="0"/>
          </a:p>
        </p:txBody>
      </p:sp>
    </p:spTree>
    <p:extLst>
      <p:ext uri="{BB962C8B-B14F-4D97-AF65-F5344CB8AC3E}">
        <p14:creationId xmlns:p14="http://schemas.microsoft.com/office/powerpoint/2010/main" val="303946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148868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194090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334690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224288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37923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1750" y="822325"/>
            <a:ext cx="6592888" cy="3709988"/>
          </a:xfrm>
          <a:ln/>
        </p:spPr>
      </p:sp>
      <p:sp>
        <p:nvSpPr>
          <p:cNvPr id="47107" name="Rectangle 3"/>
          <p:cNvSpPr>
            <a:spLocks noGrp="1" noChangeArrowheads="1"/>
          </p:cNvSpPr>
          <p:nvPr>
            <p:ph type="body" idx="1"/>
          </p:nvPr>
        </p:nvSpPr>
        <p:spPr>
          <a:noFill/>
        </p:spPr>
        <p:txBody>
          <a:bodyPr/>
          <a:lstStyle/>
          <a:p>
            <a:pPr eaLnBrk="1" hangingPunct="1"/>
            <a:r>
              <a:rPr lang="fr-FR" sz="1700" dirty="0"/>
              <a:t>Dans les standards de management, on peut trouver des indicateurs physiques.</a:t>
            </a:r>
          </a:p>
          <a:p>
            <a:pPr eaLnBrk="1" hangingPunct="1"/>
            <a:r>
              <a:rPr lang="fr-FR" sz="1700" dirty="0"/>
              <a:t>Par exemple, un tableau avec un suivi, heure à heure, de la production et de l'écart, avec identification des causes qui ne sont pas intrinsèques au processus mis en place. </a:t>
            </a:r>
          </a:p>
          <a:p>
            <a:pPr eaLnBrk="1" hangingPunct="1"/>
            <a:endParaRPr lang="fr-FR" dirty="0"/>
          </a:p>
        </p:txBody>
      </p:sp>
    </p:spTree>
    <p:extLst>
      <p:ext uri="{BB962C8B-B14F-4D97-AF65-F5344CB8AC3E}">
        <p14:creationId xmlns:p14="http://schemas.microsoft.com/office/powerpoint/2010/main" val="101104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3C715F-13DF-48A8-BA78-A060DBA78453}" type="slidenum">
              <a:rPr lang="fr-FR" smtClean="0"/>
              <a:t>15</a:t>
            </a:fld>
            <a:endParaRPr lang="fr-FR" dirty="0"/>
          </a:p>
        </p:txBody>
      </p:sp>
    </p:spTree>
    <p:extLst>
      <p:ext uri="{BB962C8B-B14F-4D97-AF65-F5344CB8AC3E}">
        <p14:creationId xmlns:p14="http://schemas.microsoft.com/office/powerpoint/2010/main" val="405599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0056B5-15A8-4775-99BB-BB36A4709BDE}"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1BD2363-C32D-479D-B5B1-84A6C3C6846E}"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72E8BC9-7042-4FA2-9CFE-ED410680B0E2}"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F6163FAA-7D6A-4B57-9C3E-1ED28D403FB2}"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1C0774D-64D9-4AC2-8F2C-7D49799AC797}"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8554573-8BF7-48E7-A207-B5030118CE5F}"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132E1F-A6E8-4DAC-8948-9347082B52F2}"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4599A1-60A2-4F1C-B7CD-8A89BA063FF5}"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0928849-915F-40C4-B965-6EB9B179F999}"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F135194-EBB6-4D73-A657-D298F456E724}" type="datetime1">
              <a:rPr lang="en-US" smtClean="0"/>
              <a:t>5/21/2022</a:t>
            </a:fld>
            <a:endParaRPr lang="en-US" dirty="0"/>
          </a:p>
        </p:txBody>
      </p:sp>
      <p:sp>
        <p:nvSpPr>
          <p:cNvPr id="5" name="Footer Placeholder 4"/>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6E79DB9-1121-4F8F-8731-6606AB13DD1C}"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05795EF-8D42-4019-9B68-DDD5B02E1A00}" type="datetime1">
              <a:rPr lang="en-US" smtClean="0"/>
              <a:t>5/21/2022</a:t>
            </a:fld>
            <a:endParaRPr lang="en-US" dirty="0"/>
          </a:p>
        </p:txBody>
      </p:sp>
      <p:sp>
        <p:nvSpPr>
          <p:cNvPr id="8" name="Footer Placeholder 7"/>
          <p:cNvSpPr>
            <a:spLocks noGrp="1"/>
          </p:cNvSpPr>
          <p:nvPr>
            <p:ph type="ftr" sz="quarter" idx="11"/>
          </p:nvPr>
        </p:nvSpPr>
        <p:spPr/>
        <p:txBody>
          <a:bodyPr/>
          <a:lstStyle/>
          <a:p>
            <a:r>
              <a:rPr lang="en-US" smtClean="0"/>
              <a:t>Joel Duflot 2022</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E77A9C5-F78C-4EA5-8C22-5BE4CCFFC885}" type="datetime1">
              <a:rPr lang="en-US" smtClean="0"/>
              <a:t>5/21/2022</a:t>
            </a:fld>
            <a:endParaRPr lang="en-US" dirty="0"/>
          </a:p>
        </p:txBody>
      </p:sp>
      <p:sp>
        <p:nvSpPr>
          <p:cNvPr id="4" name="Footer Placeholder 3"/>
          <p:cNvSpPr>
            <a:spLocks noGrp="1"/>
          </p:cNvSpPr>
          <p:nvPr>
            <p:ph type="ftr" sz="quarter" idx="11"/>
          </p:nvPr>
        </p:nvSpPr>
        <p:spPr/>
        <p:txBody>
          <a:bodyPr/>
          <a:lstStyle/>
          <a:p>
            <a:r>
              <a:rPr lang="en-US" smtClean="0"/>
              <a:t>Joel Duflot 2022</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72505-49DB-4357-BC39-0A946331EB3F}" type="datetime1">
              <a:rPr lang="en-US" smtClean="0"/>
              <a:t>5/21/2022</a:t>
            </a:fld>
            <a:endParaRPr lang="en-US" dirty="0"/>
          </a:p>
        </p:txBody>
      </p:sp>
      <p:sp>
        <p:nvSpPr>
          <p:cNvPr id="3" name="Footer Placeholder 2"/>
          <p:cNvSpPr>
            <a:spLocks noGrp="1"/>
          </p:cNvSpPr>
          <p:nvPr>
            <p:ph type="ftr" sz="quarter" idx="11"/>
          </p:nvPr>
        </p:nvSpPr>
        <p:spPr/>
        <p:txBody>
          <a:bodyPr/>
          <a:lstStyle/>
          <a:p>
            <a:r>
              <a:rPr lang="en-US" smtClean="0"/>
              <a:t>Joel Duflot 2022</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BAA28D2-45DB-44FF-B398-788679CD3B69}"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9160F35-79E4-4398-8954-E28DDF4EFCF9}" type="datetime1">
              <a:rPr lang="en-US" smtClean="0"/>
              <a:t>5/21/2022</a:t>
            </a:fld>
            <a:endParaRPr lang="en-US" dirty="0"/>
          </a:p>
        </p:txBody>
      </p:sp>
      <p:sp>
        <p:nvSpPr>
          <p:cNvPr id="6" name="Footer Placeholder 5"/>
          <p:cNvSpPr>
            <a:spLocks noGrp="1"/>
          </p:cNvSpPr>
          <p:nvPr>
            <p:ph type="ftr" sz="quarter" idx="11"/>
          </p:nvPr>
        </p:nvSpPr>
        <p:spPr/>
        <p:txBody>
          <a:bodyPr/>
          <a:lstStyle/>
          <a:p>
            <a:r>
              <a:rPr lang="en-US" smtClean="0"/>
              <a:t>Joel Duflot 2022</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233A83-8707-4CDF-A9AD-7F3945E6335A}" type="datetime1">
              <a:rPr lang="en-US" smtClean="0"/>
              <a:t>5/21/2022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Joel Duflot 2022</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FnKpeMwEx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hyperlink" Target="https://joelduflot-lean.fr/" TargetMode="External"/><Relationship Id="rId3" Type="http://schemas.openxmlformats.org/officeDocument/2006/relationships/hyperlink" Target="https://www.youtube.com/watch?v=qlBOGXRc70c" TargetMode="External"/><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izibook.eyrolles.com/produit/4557/9782212423235/Lusine%20du%20futur" TargetMode="External"/><Relationship Id="rId5" Type="http://schemas.openxmlformats.org/officeDocument/2006/relationships/hyperlink" Target="https://www.youtube.com/watch?v=OA7diiyo3DM" TargetMode="External"/><Relationship Id="rId4" Type="http://schemas.openxmlformats.org/officeDocument/2006/relationships/hyperlink" Target="http://www.revue-banque.fr/management-fonctions-supports/article/management-visuel-retour-aux-fondamentau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FDC573-0623-468F-A0CA-00E4C244DFFA}"/>
              </a:ext>
            </a:extLst>
          </p:cNvPr>
          <p:cNvSpPr>
            <a:spLocks noGrp="1"/>
          </p:cNvSpPr>
          <p:nvPr>
            <p:ph type="ctrTitle"/>
          </p:nvPr>
        </p:nvSpPr>
        <p:spPr>
          <a:xfrm>
            <a:off x="1638300" y="856701"/>
            <a:ext cx="8915399" cy="1012559"/>
          </a:xfrm>
        </p:spPr>
        <p:txBody>
          <a:bodyPr/>
          <a:lstStyle/>
          <a:p>
            <a:r>
              <a:rPr lang="fr-FR" dirty="0"/>
              <a:t>Fondamentaux du Lean</a:t>
            </a:r>
          </a:p>
        </p:txBody>
      </p:sp>
      <p:sp>
        <p:nvSpPr>
          <p:cNvPr id="3" name="Sous-titre 2">
            <a:extLst>
              <a:ext uri="{FF2B5EF4-FFF2-40B4-BE49-F238E27FC236}">
                <a16:creationId xmlns="" xmlns:a16="http://schemas.microsoft.com/office/drawing/2014/main" id="{4CA241BD-E25A-4F7D-B411-CDDA516B1E20}"/>
              </a:ext>
            </a:extLst>
          </p:cNvPr>
          <p:cNvSpPr>
            <a:spLocks noGrp="1"/>
          </p:cNvSpPr>
          <p:nvPr>
            <p:ph type="subTitle" idx="1"/>
          </p:nvPr>
        </p:nvSpPr>
        <p:spPr>
          <a:xfrm>
            <a:off x="2459740" y="2937409"/>
            <a:ext cx="8915399" cy="1369007"/>
          </a:xfrm>
        </p:spPr>
        <p:txBody>
          <a:bodyPr>
            <a:normAutofit/>
          </a:bodyPr>
          <a:lstStyle/>
          <a:p>
            <a:pPr>
              <a:lnSpc>
                <a:spcPct val="120000"/>
              </a:lnSpc>
            </a:pPr>
            <a:r>
              <a:rPr lang="fr-FR" sz="3200" dirty="0"/>
              <a:t>2 Le Management Visuel</a:t>
            </a:r>
            <a:br>
              <a:rPr lang="fr-FR" sz="3200" dirty="0"/>
            </a:br>
            <a:r>
              <a:rPr lang="fr-FR" sz="3200" dirty="0"/>
              <a:t>   Le travail en équipe</a:t>
            </a:r>
          </a:p>
        </p:txBody>
      </p:sp>
      <p:sp>
        <p:nvSpPr>
          <p:cNvPr id="4" name="Espace réservé du pied de page 3">
            <a:extLst>
              <a:ext uri="{FF2B5EF4-FFF2-40B4-BE49-F238E27FC236}">
                <a16:creationId xmlns="" xmlns:a16="http://schemas.microsoft.com/office/drawing/2014/main" id="{8BC8FD67-A5E2-44FB-8AA7-6749CA154624}"/>
              </a:ext>
            </a:extLst>
          </p:cNvPr>
          <p:cNvSpPr>
            <a:spLocks noGrp="1"/>
          </p:cNvSpPr>
          <p:nvPr>
            <p:ph type="ftr" sz="quarter" idx="11"/>
          </p:nvPr>
        </p:nvSpPr>
        <p:spPr>
          <a:xfrm>
            <a:off x="2228265" y="4996725"/>
            <a:ext cx="7619999" cy="1205713"/>
          </a:xfrm>
        </p:spPr>
        <p:txBody>
          <a:bodyPr/>
          <a:lstStyle/>
          <a:p>
            <a:r>
              <a:rPr lang="fr-FR" sz="1600" dirty="0"/>
              <a:t>Joel Duflot 2022 Conseil en </a:t>
            </a:r>
            <a:r>
              <a:rPr lang="fr-FR" sz="1600"/>
              <a:t>Excellence </a:t>
            </a:r>
            <a:r>
              <a:rPr lang="fr-FR" sz="1600" smtClean="0"/>
              <a:t>opérationnelle</a:t>
            </a:r>
          </a:p>
          <a:p>
            <a:r>
              <a:rPr lang="fr-FR" sz="1600" smtClean="0"/>
              <a:t> </a:t>
            </a:r>
            <a:r>
              <a:rPr lang="fr-FR" sz="1600" dirty="0"/>
              <a:t>Blog : https://joelduflot-lean.fr</a:t>
            </a:r>
          </a:p>
        </p:txBody>
      </p:sp>
      <p:sp>
        <p:nvSpPr>
          <p:cNvPr id="5" name="Espace réservé du numéro de diapositive 4">
            <a:extLst>
              <a:ext uri="{FF2B5EF4-FFF2-40B4-BE49-F238E27FC236}">
                <a16:creationId xmlns="" xmlns:a16="http://schemas.microsoft.com/office/drawing/2014/main" id="{C31284B1-C5CA-420E-B0AF-2D752DE3D19A}"/>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Image 6">
            <a:extLst>
              <a:ext uri="{FF2B5EF4-FFF2-40B4-BE49-F238E27FC236}">
                <a16:creationId xmlns="" xmlns:a16="http://schemas.microsoft.com/office/drawing/2014/main" id="{3ADC42F2-6EB3-49D6-9851-38D9F735C402}"/>
              </a:ext>
            </a:extLst>
          </p:cNvPr>
          <p:cNvPicPr>
            <a:picLocks noChangeAspect="1"/>
          </p:cNvPicPr>
          <p:nvPr/>
        </p:nvPicPr>
        <p:blipFill>
          <a:blip r:embed="rId2"/>
          <a:stretch>
            <a:fillRect/>
          </a:stretch>
        </p:blipFill>
        <p:spPr>
          <a:xfrm>
            <a:off x="7738812" y="1869260"/>
            <a:ext cx="3524250" cy="3924300"/>
          </a:xfrm>
          <a:prstGeom prst="rect">
            <a:avLst/>
          </a:prstGeom>
        </p:spPr>
      </p:pic>
    </p:spTree>
    <p:extLst>
      <p:ext uri="{BB962C8B-B14F-4D97-AF65-F5344CB8AC3E}">
        <p14:creationId xmlns:p14="http://schemas.microsoft.com/office/powerpoint/2010/main" val="382309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777162" y="309079"/>
            <a:ext cx="8689252" cy="652019"/>
          </a:xfrm>
        </p:spPr>
        <p:txBody>
          <a:bodyPr>
            <a:normAutofit/>
          </a:bodyPr>
          <a:lstStyle/>
          <a:p>
            <a:pPr defTabSz="952607">
              <a:defRPr/>
            </a:pPr>
            <a:r>
              <a:rPr lang="fr-FR" sz="3000" dirty="0"/>
              <a:t>Management Visuel et AIC</a:t>
            </a:r>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10</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235768" y="1594131"/>
            <a:ext cx="3818342" cy="4790485"/>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800" dirty="0"/>
              <a:t>Tableau visuel et incontournables</a:t>
            </a:r>
          </a:p>
          <a:p>
            <a:r>
              <a:rPr lang="fr-FR" sz="2000" dirty="0"/>
              <a:t> Définir la mission, la valeur ajoutée de l’équipe</a:t>
            </a:r>
          </a:p>
          <a:p>
            <a:r>
              <a:rPr lang="fr-FR" sz="2000" dirty="0"/>
              <a:t>Choisir les indicateurs</a:t>
            </a:r>
          </a:p>
          <a:p>
            <a:r>
              <a:rPr lang="fr-FR" sz="2000" dirty="0"/>
              <a:t>Définir l’heure de réunion et sa durée (courte : 15 à 30mn)</a:t>
            </a:r>
          </a:p>
          <a:p>
            <a:r>
              <a:rPr lang="fr-FR" sz="2000" dirty="0"/>
              <a:t>Ne pas tout traiter</a:t>
            </a:r>
          </a:p>
          <a:p>
            <a:r>
              <a:rPr lang="fr-FR" sz="2000" dirty="0"/>
              <a:t>Passer les actions dans les standards et le visuel</a:t>
            </a:r>
          </a:p>
        </p:txBody>
      </p:sp>
      <p:pic>
        <p:nvPicPr>
          <p:cNvPr id="6" name="Image 5">
            <a:extLst>
              <a:ext uri="{FF2B5EF4-FFF2-40B4-BE49-F238E27FC236}">
                <a16:creationId xmlns="" xmlns:a16="http://schemas.microsoft.com/office/drawing/2014/main" id="{2CE4AE3D-1611-4A7B-B4A6-3079BF13908B}"/>
              </a:ext>
            </a:extLst>
          </p:cNvPr>
          <p:cNvPicPr>
            <a:picLocks noChangeAspect="1"/>
          </p:cNvPicPr>
          <p:nvPr/>
        </p:nvPicPr>
        <p:blipFill>
          <a:blip r:embed="rId3"/>
          <a:stretch>
            <a:fillRect/>
          </a:stretch>
        </p:blipFill>
        <p:spPr>
          <a:xfrm>
            <a:off x="3965097" y="1021948"/>
            <a:ext cx="8155874" cy="5666667"/>
          </a:xfrm>
          <a:prstGeom prst="rect">
            <a:avLst/>
          </a:prstGeom>
        </p:spPr>
      </p:pic>
      <p:sp>
        <p:nvSpPr>
          <p:cNvPr id="8" name="Zone de texte 2">
            <a:extLst>
              <a:ext uri="{FF2B5EF4-FFF2-40B4-BE49-F238E27FC236}">
                <a16:creationId xmlns="" xmlns:a16="http://schemas.microsoft.com/office/drawing/2014/main" id="{13F21316-8470-47EF-8061-FB7E8158F858}"/>
              </a:ext>
            </a:extLst>
          </p:cNvPr>
          <p:cNvSpPr txBox="1">
            <a:spLocks noChangeArrowheads="1"/>
          </p:cNvSpPr>
          <p:nvPr/>
        </p:nvSpPr>
        <p:spPr bwMode="auto">
          <a:xfrm>
            <a:off x="3965097" y="1181710"/>
            <a:ext cx="7986839" cy="365125"/>
          </a:xfrm>
          <a:prstGeom prst="rect">
            <a:avLst/>
          </a:prstGeom>
          <a:solidFill>
            <a:schemeClr val="bg1">
              <a:lumMod val="85000"/>
            </a:schemeClr>
          </a:solidFill>
          <a:ln w="6350">
            <a:solidFill>
              <a:srgbClr val="000000"/>
            </a:solid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800" b="0" i="0" u="none" strike="noStrike" baseline="0" dirty="0">
                <a:solidFill>
                  <a:srgbClr val="000000"/>
                </a:solidFill>
                <a:latin typeface="Calibri"/>
                <a:cs typeface="Calibri"/>
              </a:rPr>
              <a:t>Indicateurs S</a:t>
            </a:r>
            <a:r>
              <a:rPr lang="fr-FR" sz="1800" dirty="0">
                <a:solidFill>
                  <a:srgbClr val="000000"/>
                </a:solidFill>
                <a:latin typeface="Calibri"/>
                <a:cs typeface="Calibri"/>
              </a:rPr>
              <a:t>écurité                                 Qualité                                               Délais</a:t>
            </a:r>
            <a:endParaRPr lang="fr-FR" sz="1800" b="0" i="0" u="none" strike="noStrike" baseline="0" dirty="0">
              <a:solidFill>
                <a:srgbClr val="000000"/>
              </a:solidFill>
              <a:latin typeface="Calibri"/>
              <a:cs typeface="Calibri"/>
            </a:endParaRPr>
          </a:p>
        </p:txBody>
      </p:sp>
      <p:sp>
        <p:nvSpPr>
          <p:cNvPr id="10" name="Zone de texte 2">
            <a:extLst>
              <a:ext uri="{FF2B5EF4-FFF2-40B4-BE49-F238E27FC236}">
                <a16:creationId xmlns="" xmlns:a16="http://schemas.microsoft.com/office/drawing/2014/main" id="{1EB46708-630E-4ADE-B287-A39380627B5B}"/>
              </a:ext>
            </a:extLst>
          </p:cNvPr>
          <p:cNvSpPr txBox="1">
            <a:spLocks noChangeArrowheads="1"/>
          </p:cNvSpPr>
          <p:nvPr/>
        </p:nvSpPr>
        <p:spPr bwMode="auto">
          <a:xfrm>
            <a:off x="3990724" y="3246437"/>
            <a:ext cx="7986839" cy="365125"/>
          </a:xfrm>
          <a:prstGeom prst="rect">
            <a:avLst/>
          </a:prstGeom>
          <a:solidFill>
            <a:schemeClr val="bg1">
              <a:lumMod val="85000"/>
            </a:schemeClr>
          </a:solidFill>
          <a:ln w="6350">
            <a:solidFill>
              <a:srgbClr val="000000"/>
            </a:solid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800" dirty="0">
                <a:solidFill>
                  <a:srgbClr val="000000"/>
                </a:solidFill>
                <a:latin typeface="Calibri"/>
                <a:cs typeface="Calibri"/>
              </a:rPr>
              <a:t>Suivi des actions</a:t>
            </a:r>
            <a:endParaRPr lang="fr-FR" sz="1800" b="0" i="0" u="none" strike="noStrike" baseline="0" dirty="0">
              <a:solidFill>
                <a:srgbClr val="000000"/>
              </a:solidFill>
              <a:latin typeface="Calibri"/>
              <a:cs typeface="Calibri"/>
            </a:endParaRPr>
          </a:p>
        </p:txBody>
      </p:sp>
    </p:spTree>
    <p:extLst>
      <p:ext uri="{BB962C8B-B14F-4D97-AF65-F5344CB8AC3E}">
        <p14:creationId xmlns:p14="http://schemas.microsoft.com/office/powerpoint/2010/main" val="223294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11314" y="253612"/>
            <a:ext cx="7799127" cy="652019"/>
          </a:xfrm>
        </p:spPr>
        <p:txBody>
          <a:bodyPr>
            <a:normAutofit/>
          </a:bodyPr>
          <a:lstStyle/>
          <a:p>
            <a:pPr defTabSz="952607">
              <a:defRPr/>
            </a:pPr>
            <a:r>
              <a:rPr lang="fr-FR" sz="3000" dirty="0"/>
              <a:t>Management Visuel et travail en équipe</a:t>
            </a:r>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11</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6873694" y="1241868"/>
            <a:ext cx="5347736" cy="4790485"/>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800" dirty="0"/>
              <a:t>Le rituel de management</a:t>
            </a:r>
          </a:p>
          <a:p>
            <a:r>
              <a:rPr lang="fr-FR" sz="2000" dirty="0"/>
              <a:t> Le Rituel évite que le Visuel ne soit qu’un décor</a:t>
            </a:r>
          </a:p>
          <a:p>
            <a:r>
              <a:rPr lang="fr-FR" sz="2000" dirty="0"/>
              <a:t>Le tableau est à jour avant le rituel</a:t>
            </a:r>
          </a:p>
          <a:p>
            <a:r>
              <a:rPr lang="fr-FR" sz="2000" dirty="0"/>
              <a:t>On commence et on finit à l’heure</a:t>
            </a:r>
          </a:p>
          <a:p>
            <a:r>
              <a:rPr lang="fr-FR" sz="2000" dirty="0"/>
              <a:t>On passe en revue tous les indicateurs dans l’ordre (pas d’oubli)</a:t>
            </a:r>
          </a:p>
          <a:p>
            <a:r>
              <a:rPr lang="fr-FR" sz="2000" dirty="0"/>
              <a:t>Le manager écoute, oriente et ne s’impose pas</a:t>
            </a:r>
          </a:p>
          <a:p>
            <a:r>
              <a:rPr lang="fr-FR" sz="2000" dirty="0"/>
              <a:t>On décide des actions à suivre, on les affiche</a:t>
            </a:r>
            <a:endParaRPr lang="fr-FR" sz="2400" dirty="0"/>
          </a:p>
          <a:p>
            <a:endParaRPr lang="fr-FR" sz="2000" dirty="0"/>
          </a:p>
        </p:txBody>
      </p:sp>
      <p:pic>
        <p:nvPicPr>
          <p:cNvPr id="9" name="Image 8">
            <a:extLst>
              <a:ext uri="{FF2B5EF4-FFF2-40B4-BE49-F238E27FC236}">
                <a16:creationId xmlns="" xmlns:a16="http://schemas.microsoft.com/office/drawing/2014/main" id="{DAC69501-2980-432E-85A0-3F944DBF71DD}"/>
              </a:ext>
            </a:extLst>
          </p:cNvPr>
          <p:cNvPicPr>
            <a:picLocks noChangeAspect="1"/>
          </p:cNvPicPr>
          <p:nvPr/>
        </p:nvPicPr>
        <p:blipFill>
          <a:blip r:embed="rId3"/>
          <a:stretch>
            <a:fillRect/>
          </a:stretch>
        </p:blipFill>
        <p:spPr>
          <a:xfrm>
            <a:off x="161209" y="1763832"/>
            <a:ext cx="6679968" cy="4840556"/>
          </a:xfrm>
          <a:prstGeom prst="rect">
            <a:avLst/>
          </a:prstGeom>
        </p:spPr>
      </p:pic>
    </p:spTree>
    <p:extLst>
      <p:ext uri="{BB962C8B-B14F-4D97-AF65-F5344CB8AC3E}">
        <p14:creationId xmlns:p14="http://schemas.microsoft.com/office/powerpoint/2010/main" val="367289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BC9872F-3077-4CB2-9774-A410D7F0EF8E}"/>
              </a:ext>
            </a:extLst>
          </p:cNvPr>
          <p:cNvSpPr>
            <a:spLocks noGrp="1"/>
          </p:cNvSpPr>
          <p:nvPr>
            <p:ph type="title"/>
          </p:nvPr>
        </p:nvSpPr>
        <p:spPr>
          <a:xfrm>
            <a:off x="1943367" y="432277"/>
            <a:ext cx="8911687" cy="638248"/>
          </a:xfrm>
        </p:spPr>
        <p:txBody>
          <a:bodyPr>
            <a:normAutofit fontScale="90000"/>
          </a:bodyPr>
          <a:lstStyle/>
          <a:p>
            <a:r>
              <a:rPr lang="fr-FR" dirty="0"/>
              <a:t>Rituel d’animation standard en AIC</a:t>
            </a:r>
          </a:p>
        </p:txBody>
      </p:sp>
      <p:sp>
        <p:nvSpPr>
          <p:cNvPr id="5" name="Espace réservé du pied de page 4">
            <a:extLst>
              <a:ext uri="{FF2B5EF4-FFF2-40B4-BE49-F238E27FC236}">
                <a16:creationId xmlns="" xmlns:a16="http://schemas.microsoft.com/office/drawing/2014/main" id="{97E9F883-66B1-4079-9CC1-F6AA9D40011F}"/>
              </a:ext>
            </a:extLst>
          </p:cNvPr>
          <p:cNvSpPr>
            <a:spLocks noGrp="1"/>
          </p:cNvSpPr>
          <p:nvPr>
            <p:ph type="ftr" sz="quarter" idx="11"/>
          </p:nvPr>
        </p:nvSpPr>
        <p:spPr/>
        <p:txBody>
          <a:bodyPr/>
          <a:lstStyle/>
          <a:p>
            <a:r>
              <a:rPr lang="en-US" smtClean="0"/>
              <a:t>Joel Duflot 2022</a:t>
            </a:r>
            <a:endParaRPr lang="en-US" dirty="0"/>
          </a:p>
        </p:txBody>
      </p:sp>
      <p:sp>
        <p:nvSpPr>
          <p:cNvPr id="6" name="Espace réservé du numéro de diapositive 5">
            <a:extLst>
              <a:ext uri="{FF2B5EF4-FFF2-40B4-BE49-F238E27FC236}">
                <a16:creationId xmlns="" xmlns:a16="http://schemas.microsoft.com/office/drawing/2014/main" id="{87D76425-75D1-4943-AC5A-4AF5471F890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8" name="Espace réservé du contenu 2">
            <a:extLst>
              <a:ext uri="{FF2B5EF4-FFF2-40B4-BE49-F238E27FC236}">
                <a16:creationId xmlns="" xmlns:a16="http://schemas.microsoft.com/office/drawing/2014/main" id="{37B30D9A-352D-4064-B0C5-AE540B580B24}"/>
              </a:ext>
            </a:extLst>
          </p:cNvPr>
          <p:cNvSpPr txBox="1">
            <a:spLocks/>
          </p:cNvSpPr>
          <p:nvPr/>
        </p:nvSpPr>
        <p:spPr>
          <a:xfrm>
            <a:off x="1311579" y="1070525"/>
            <a:ext cx="10754314" cy="55956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1600" dirty="0"/>
              <a:t>L’animation proprement dite est souvent partagée.</a:t>
            </a:r>
          </a:p>
          <a:p>
            <a:pPr marL="0" indent="0">
              <a:spcBef>
                <a:spcPts val="0"/>
              </a:spcBef>
              <a:buFont typeface="Wingdings 3" charset="2"/>
              <a:buNone/>
            </a:pPr>
            <a:r>
              <a:rPr lang="fr-FR" sz="1600" dirty="0"/>
              <a:t>    Le </a:t>
            </a:r>
            <a:r>
              <a:rPr lang="fr-FR" sz="1600" b="1" dirty="0"/>
              <a:t>responsable</a:t>
            </a:r>
            <a:r>
              <a:rPr lang="fr-FR" sz="1600" dirty="0"/>
              <a:t> ouvre le rituel en constatant la présence des participants</a:t>
            </a:r>
          </a:p>
          <a:p>
            <a:pPr marL="0" indent="0">
              <a:spcBef>
                <a:spcPts val="0"/>
              </a:spcBef>
              <a:buFont typeface="Wingdings 3" charset="2"/>
              <a:buNone/>
            </a:pPr>
            <a:r>
              <a:rPr lang="fr-FR" sz="1600" dirty="0"/>
              <a:t>    Il commente, éventuellement, le premier indicateur.</a:t>
            </a:r>
          </a:p>
          <a:p>
            <a:pPr marL="0" indent="0">
              <a:spcBef>
                <a:spcPts val="0"/>
              </a:spcBef>
              <a:buFont typeface="Wingdings 3" charset="2"/>
              <a:buNone/>
            </a:pPr>
            <a:endParaRPr lang="fr-FR" sz="1600" dirty="0"/>
          </a:p>
          <a:p>
            <a:pPr marL="0" indent="0">
              <a:spcBef>
                <a:spcPts val="0"/>
              </a:spcBef>
              <a:buFont typeface="Wingdings 3" charset="2"/>
              <a:buNone/>
            </a:pPr>
            <a:r>
              <a:rPr lang="fr-FR" sz="1600" dirty="0"/>
              <a:t>     Chaque </a:t>
            </a:r>
            <a:r>
              <a:rPr lang="fr-FR" sz="1600" b="1" dirty="0"/>
              <a:t>membre</a:t>
            </a:r>
            <a:r>
              <a:rPr lang="fr-FR" sz="1600" dirty="0"/>
              <a:t> commente les éléments qui le concernent.</a:t>
            </a:r>
          </a:p>
          <a:p>
            <a:pPr marL="0" indent="0">
              <a:spcBef>
                <a:spcPts val="0"/>
              </a:spcBef>
              <a:buFont typeface="Wingdings 3" charset="2"/>
              <a:buNone/>
            </a:pPr>
            <a:r>
              <a:rPr lang="fr-FR" sz="1600" dirty="0"/>
              <a:t>	Indicateur vert : RAS, on se félicite et on passe</a:t>
            </a:r>
          </a:p>
          <a:p>
            <a:pPr marL="0" indent="0">
              <a:spcBef>
                <a:spcPts val="0"/>
              </a:spcBef>
              <a:buFont typeface="Wingdings 3" charset="2"/>
              <a:buNone/>
            </a:pPr>
            <a:r>
              <a:rPr lang="fr-FR" sz="1600" dirty="0"/>
              <a:t>	Indicateur rouge : on décide de l’action palliative (Urgente) et de l’analyse des causes à engager</a:t>
            </a:r>
          </a:p>
          <a:p>
            <a:pPr marL="0" indent="0">
              <a:spcBef>
                <a:spcPts val="0"/>
              </a:spcBef>
              <a:buFont typeface="Wingdings 3" charset="2"/>
              <a:buNone/>
            </a:pPr>
            <a:r>
              <a:rPr lang="fr-FR" sz="1600" dirty="0"/>
              <a:t>	Action réalisée ou non et résultat</a:t>
            </a:r>
          </a:p>
          <a:p>
            <a:pPr marL="0" indent="0">
              <a:buFont typeface="Wingdings 3" charset="2"/>
              <a:buNone/>
            </a:pPr>
            <a:r>
              <a:rPr lang="fr-FR" sz="1600" dirty="0"/>
              <a:t>    Durant cette phase le responsable écoute, ne commente pas, il favorise l’expression de tous sur le sujet.</a:t>
            </a:r>
          </a:p>
          <a:p>
            <a:pPr marL="0" indent="0">
              <a:buFont typeface="Wingdings 3" charset="2"/>
              <a:buNone/>
            </a:pPr>
            <a:r>
              <a:rPr lang="fr-FR" sz="1600" dirty="0"/>
              <a:t>     Le responsable conclut en donnant son sentiment sur la marche de l’AIC (faire passer le message de sérénité ou d’urgence etc.) il récapitule les actions décidées et insiste sur le point crucial du moment.</a:t>
            </a:r>
          </a:p>
          <a:p>
            <a:pPr marL="0" indent="0">
              <a:buFont typeface="Wingdings 3" charset="2"/>
              <a:buNone/>
            </a:pPr>
            <a:endParaRPr lang="fr-FR" sz="1600" dirty="0"/>
          </a:p>
          <a:p>
            <a:pPr marL="0" indent="0">
              <a:buFont typeface="Wingdings 3" charset="2"/>
              <a:buNone/>
            </a:pPr>
            <a:r>
              <a:rPr lang="fr-FR" sz="1600" dirty="0"/>
              <a:t> </a:t>
            </a:r>
            <a:r>
              <a:rPr lang="fr-FR" sz="1600" b="1" dirty="0"/>
              <a:t>Suivi des actions :   </a:t>
            </a:r>
            <a:r>
              <a:rPr lang="fr-FR" sz="1600" dirty="0"/>
              <a:t>Les actions décidées sont affichées sur le tableau. </a:t>
            </a:r>
          </a:p>
          <a:p>
            <a:pPr marL="0" indent="0">
              <a:buFont typeface="Wingdings 3" charset="2"/>
              <a:buNone/>
            </a:pPr>
            <a:r>
              <a:rPr lang="fr-FR" sz="1600" dirty="0"/>
              <a:t>   Plusieurs formes sont possibles : Liste effaçable ou Post it</a:t>
            </a:r>
          </a:p>
          <a:p>
            <a:pPr marL="0" indent="0">
              <a:buFont typeface="Wingdings 3" charset="2"/>
              <a:buNone/>
            </a:pPr>
            <a:r>
              <a:rPr lang="fr-FR" sz="1600" dirty="0"/>
              <a:t>   Dans tous les cas on indique une date de fin ou de révision de l’action. Le jour venu on examinera le résultat obtenu (action réalisée, résultat atteint) lors du rituel.</a:t>
            </a:r>
          </a:p>
          <a:p>
            <a:pPr marL="0" indent="0">
              <a:buFont typeface="Wingdings 3" charset="2"/>
              <a:buNone/>
            </a:pPr>
            <a:r>
              <a:rPr lang="fr-FR" sz="1600" dirty="0"/>
              <a:t>  Une fois l’action terminée, elle est effacée ou le post-it jeté (penser à la traçabilité éventuelle). Idéalement son résultat enrichit un des standards afin d’assurer la pérennité.</a:t>
            </a:r>
          </a:p>
          <a:p>
            <a:pPr marL="0" indent="0">
              <a:buFont typeface="Wingdings 3" charset="2"/>
              <a:buNone/>
            </a:pPr>
            <a:r>
              <a:rPr lang="fr-FR" sz="1400" dirty="0"/>
              <a:t> </a:t>
            </a:r>
          </a:p>
          <a:p>
            <a:pPr marL="0" indent="0">
              <a:buFont typeface="Wingdings 3" charset="2"/>
              <a:buNone/>
            </a:pPr>
            <a:endParaRPr lang="fr-FR" sz="1400" dirty="0"/>
          </a:p>
        </p:txBody>
      </p:sp>
      <p:pic>
        <p:nvPicPr>
          <p:cNvPr id="7" name="Picture 5" descr="enseignant">
            <a:extLst>
              <a:ext uri="{FF2B5EF4-FFF2-40B4-BE49-F238E27FC236}">
                <a16:creationId xmlns="" xmlns:a16="http://schemas.microsoft.com/office/drawing/2014/main" id="{CDED7561-9F28-469E-AA47-5A0D9DC7F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4309" y="298540"/>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8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11314" y="253612"/>
            <a:ext cx="7799127" cy="652019"/>
          </a:xfrm>
        </p:spPr>
        <p:txBody>
          <a:bodyPr>
            <a:normAutofit/>
          </a:bodyPr>
          <a:lstStyle/>
          <a:p>
            <a:pPr defTabSz="952607">
              <a:defRPr/>
            </a:pPr>
            <a:r>
              <a:rPr lang="fr-FR" sz="3000" dirty="0"/>
              <a:t>Management Visuel et travail en équipe</a:t>
            </a:r>
          </a:p>
        </p:txBody>
      </p:sp>
      <p:sp>
        <p:nvSpPr>
          <p:cNvPr id="2" name="Espace réservé du pied de page 1"/>
          <p:cNvSpPr>
            <a:spLocks noGrp="1"/>
          </p:cNvSpPr>
          <p:nvPr>
            <p:ph type="ftr" sz="quarter" idx="11"/>
          </p:nvPr>
        </p:nvSpPr>
        <p:spPr>
          <a:xfrm>
            <a:off x="7388028" y="6135808"/>
            <a:ext cx="2821183" cy="365125"/>
          </a:xfrm>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13</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1544443" y="1033757"/>
            <a:ext cx="5347736" cy="2038591"/>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800" dirty="0"/>
              <a:t>Les résultats</a:t>
            </a:r>
          </a:p>
          <a:p>
            <a:pPr lvl="1"/>
            <a:r>
              <a:rPr lang="fr-FR" sz="2000" dirty="0"/>
              <a:t>Implication plus facile</a:t>
            </a:r>
          </a:p>
          <a:p>
            <a:pPr lvl="1"/>
            <a:r>
              <a:rPr lang="fr-FR" sz="2000" dirty="0"/>
              <a:t>Entraide mutuelle</a:t>
            </a:r>
          </a:p>
          <a:p>
            <a:pPr lvl="1"/>
            <a:r>
              <a:rPr lang="fr-FR" sz="2000" dirty="0"/>
              <a:t>Résultats visibles et progrès rapides</a:t>
            </a:r>
          </a:p>
          <a:p>
            <a:endParaRPr lang="fr-FR" sz="2000" dirty="0"/>
          </a:p>
        </p:txBody>
      </p:sp>
      <p:sp>
        <p:nvSpPr>
          <p:cNvPr id="8" name="ZoneTexte 7">
            <a:extLst>
              <a:ext uri="{FF2B5EF4-FFF2-40B4-BE49-F238E27FC236}">
                <a16:creationId xmlns="" xmlns:a16="http://schemas.microsoft.com/office/drawing/2014/main" id="{15889D1E-7841-4195-86B6-759188923A3E}"/>
              </a:ext>
            </a:extLst>
          </p:cNvPr>
          <p:cNvSpPr txBox="1"/>
          <p:nvPr/>
        </p:nvSpPr>
        <p:spPr>
          <a:xfrm>
            <a:off x="6666268" y="1333410"/>
            <a:ext cx="5423234" cy="3477875"/>
          </a:xfrm>
          <a:prstGeom prst="rect">
            <a:avLst/>
          </a:prstGeom>
          <a:solidFill>
            <a:schemeClr val="tx2">
              <a:lumMod val="40000"/>
              <a:lumOff val="60000"/>
            </a:schemeClr>
          </a:solidFill>
          <a:ln w="28575">
            <a:solidFill>
              <a:srgbClr val="FFC000"/>
            </a:solidFill>
          </a:ln>
        </p:spPr>
        <p:txBody>
          <a:bodyPr wrap="square" rtlCol="0">
            <a:spAutoFit/>
          </a:bodyPr>
          <a:lstStyle/>
          <a:p>
            <a:r>
              <a:rPr lang="fr-FR" sz="2000" b="1" dirty="0"/>
              <a:t>Verbatim (service gestion)</a:t>
            </a:r>
          </a:p>
          <a:p>
            <a:r>
              <a:rPr lang="fr-FR" sz="2000" dirty="0"/>
              <a:t>« chaque matin l’équipe sait ce qu’elle doit faire pour le résultat client »</a:t>
            </a:r>
          </a:p>
          <a:p>
            <a:endParaRPr lang="fr-FR" sz="2000" dirty="0"/>
          </a:p>
          <a:p>
            <a:r>
              <a:rPr lang="fr-FR" sz="2000" dirty="0"/>
              <a:t>« je vois le progrès chaque semaine »</a:t>
            </a:r>
          </a:p>
          <a:p>
            <a:endParaRPr lang="fr-FR" sz="2000" dirty="0"/>
          </a:p>
          <a:p>
            <a:r>
              <a:rPr lang="fr-FR" sz="2000" dirty="0"/>
              <a:t>« j’ai vraiment l’impression d’être utile »</a:t>
            </a:r>
          </a:p>
          <a:p>
            <a:r>
              <a:rPr lang="fr-FR" sz="2000" dirty="0"/>
              <a:t>  ( je ne fais plus des calculs, je participe au progrès…) »</a:t>
            </a:r>
          </a:p>
          <a:p>
            <a:endParaRPr lang="fr-FR" sz="2000" dirty="0"/>
          </a:p>
          <a:p>
            <a:r>
              <a:rPr lang="fr-FR" sz="2000" dirty="0"/>
              <a:t>« Maintenant le chef est parmi nous !!! »</a:t>
            </a:r>
            <a:endParaRPr lang="fr-FR" sz="2400" dirty="0"/>
          </a:p>
        </p:txBody>
      </p:sp>
      <p:sp>
        <p:nvSpPr>
          <p:cNvPr id="10" name="ZoneTexte 9">
            <a:extLst>
              <a:ext uri="{FF2B5EF4-FFF2-40B4-BE49-F238E27FC236}">
                <a16:creationId xmlns="" xmlns:a16="http://schemas.microsoft.com/office/drawing/2014/main" id="{4B5449E6-CC77-4CE2-8FF8-48C6A953C16C}"/>
              </a:ext>
            </a:extLst>
          </p:cNvPr>
          <p:cNvSpPr txBox="1"/>
          <p:nvPr/>
        </p:nvSpPr>
        <p:spPr>
          <a:xfrm>
            <a:off x="307932" y="3072348"/>
            <a:ext cx="5564188" cy="3785652"/>
          </a:xfrm>
          <a:prstGeom prst="rect">
            <a:avLst/>
          </a:prstGeom>
          <a:solidFill>
            <a:schemeClr val="tx2">
              <a:lumMod val="40000"/>
              <a:lumOff val="60000"/>
            </a:schemeClr>
          </a:solidFill>
          <a:ln w="28575">
            <a:solidFill>
              <a:srgbClr val="FFC000"/>
            </a:solidFill>
          </a:ln>
        </p:spPr>
        <p:txBody>
          <a:bodyPr wrap="square" rtlCol="0">
            <a:spAutoFit/>
          </a:bodyPr>
          <a:lstStyle/>
          <a:p>
            <a:r>
              <a:rPr lang="fr-FR" sz="2000" b="1" dirty="0"/>
              <a:t>Verbatim (service assistance production)</a:t>
            </a:r>
          </a:p>
          <a:p>
            <a:r>
              <a:rPr lang="fr-FR" sz="2000" dirty="0"/>
              <a:t>« On a plus de temps pour parler finalement, car on sait qu’on aura toujours nos 30mn»</a:t>
            </a:r>
          </a:p>
          <a:p>
            <a:endParaRPr lang="fr-FR" sz="2000" dirty="0"/>
          </a:p>
          <a:p>
            <a:r>
              <a:rPr lang="fr-FR" sz="2000" dirty="0"/>
              <a:t>« Avant c’était 80% du temps pour trouver l’info et 20% de temps pour améliorer. Aujourd’hui l’info est disponible»</a:t>
            </a:r>
          </a:p>
          <a:p>
            <a:endParaRPr lang="fr-FR" sz="2000" dirty="0"/>
          </a:p>
          <a:p>
            <a:r>
              <a:rPr lang="fr-FR" sz="2000" dirty="0"/>
              <a:t>« On se comprend mieux »</a:t>
            </a:r>
          </a:p>
          <a:p>
            <a:endParaRPr lang="fr-FR" sz="2000" dirty="0"/>
          </a:p>
          <a:p>
            <a:r>
              <a:rPr lang="fr-FR" sz="2000" dirty="0"/>
              <a:t>« Le résultat est celui de l’équipe»</a:t>
            </a:r>
            <a:endParaRPr lang="fr-FR" sz="2400" dirty="0"/>
          </a:p>
        </p:txBody>
      </p:sp>
    </p:spTree>
    <p:extLst>
      <p:ext uri="{BB962C8B-B14F-4D97-AF65-F5344CB8AC3E}">
        <p14:creationId xmlns:p14="http://schemas.microsoft.com/office/powerpoint/2010/main" val="327968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43684" y="637780"/>
            <a:ext cx="7539298" cy="768336"/>
          </a:xfrm>
        </p:spPr>
        <p:txBody>
          <a:bodyPr>
            <a:normAutofit/>
          </a:bodyPr>
          <a:lstStyle/>
          <a:p>
            <a:pPr defTabSz="952607">
              <a:defRPr/>
            </a:pPr>
            <a:r>
              <a:rPr lang="fr-FR" sz="3000" dirty="0"/>
              <a:t>Visuel et industrie 4.0</a:t>
            </a:r>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14</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1574751" y="1531440"/>
            <a:ext cx="6023670" cy="4604368"/>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 Le visuel ne quitte pas le terrain, il ne retourne pas se cacher dans les ordinateurs mais il s’affiche sur des écrans, dans des lunettes, sur les smartphones en temps réel.</a:t>
            </a:r>
          </a:p>
          <a:p>
            <a:r>
              <a:rPr lang="fr-FR" dirty="0"/>
              <a:t> Les pièges à éviter : la surabondance d’information si des algorithmes appropriés ne la simplifient pas, et l’absence de lieu de partage si on dématérialise à l’excès.</a:t>
            </a:r>
          </a:p>
          <a:p>
            <a:pPr marL="0" indent="0">
              <a:buNone/>
            </a:pPr>
            <a:r>
              <a:rPr lang="fr-FR" dirty="0">
                <a:hlinkClick r:id="rId3"/>
              </a:rPr>
              <a:t>https://www.youtube.com/watch?v=qFnKpeMwExE</a:t>
            </a:r>
            <a:endParaRPr lang="fr-FR" dirty="0"/>
          </a:p>
          <a:p>
            <a:r>
              <a:rPr lang="fr-FR" dirty="0"/>
              <a:t>La connectivité permettre de créer des équipes plus larges pour compléter les efforts des équipes de terrain. Des communautés (au sens réseau social) d’innovateurs qui partagent expériences, problèmes et solutions sans frein d’aucune sorte.</a:t>
            </a:r>
          </a:p>
          <a:p>
            <a:endParaRPr lang="fr-FR" dirty="0"/>
          </a:p>
          <a:p>
            <a:endParaRPr lang="fr-FR" dirty="0"/>
          </a:p>
          <a:p>
            <a:endParaRPr lang="fr-FR" dirty="0"/>
          </a:p>
          <a:p>
            <a:pPr marL="0" indent="0">
              <a:buNone/>
            </a:pPr>
            <a:endParaRPr lang="fr-FR" dirty="0"/>
          </a:p>
        </p:txBody>
      </p:sp>
      <p:pic>
        <p:nvPicPr>
          <p:cNvPr id="10" name="Image 9">
            <a:extLst>
              <a:ext uri="{FF2B5EF4-FFF2-40B4-BE49-F238E27FC236}">
                <a16:creationId xmlns="" xmlns:a16="http://schemas.microsoft.com/office/drawing/2014/main" id="{45AE2677-18E5-4321-8187-823683CC7612}"/>
              </a:ext>
            </a:extLst>
          </p:cNvPr>
          <p:cNvPicPr>
            <a:picLocks noChangeAspect="1"/>
          </p:cNvPicPr>
          <p:nvPr/>
        </p:nvPicPr>
        <p:blipFill rotWithShape="1">
          <a:blip r:embed="rId4"/>
          <a:srcRect l="1728" t="-288" r="-6437" b="7126"/>
          <a:stretch/>
        </p:blipFill>
        <p:spPr>
          <a:xfrm>
            <a:off x="7533685" y="2120612"/>
            <a:ext cx="4183583" cy="2977868"/>
          </a:xfrm>
          <a:prstGeom prst="rect">
            <a:avLst/>
          </a:prstGeom>
        </p:spPr>
      </p:pic>
    </p:spTree>
    <p:extLst>
      <p:ext uri="{BB962C8B-B14F-4D97-AF65-F5344CB8AC3E}">
        <p14:creationId xmlns:p14="http://schemas.microsoft.com/office/powerpoint/2010/main" val="149923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E39607-1455-4EFD-AF74-618410B5E2D0}"/>
              </a:ext>
            </a:extLst>
          </p:cNvPr>
          <p:cNvSpPr>
            <a:spLocks noGrp="1"/>
          </p:cNvSpPr>
          <p:nvPr>
            <p:ph type="title"/>
          </p:nvPr>
        </p:nvSpPr>
        <p:spPr>
          <a:xfrm>
            <a:off x="2592924" y="624110"/>
            <a:ext cx="8911687" cy="711076"/>
          </a:xfrm>
        </p:spPr>
        <p:txBody>
          <a:bodyPr/>
          <a:lstStyle/>
          <a:p>
            <a:r>
              <a:rPr lang="fr-FR" dirty="0"/>
              <a:t>Liens utiles</a:t>
            </a:r>
          </a:p>
        </p:txBody>
      </p:sp>
      <p:sp>
        <p:nvSpPr>
          <p:cNvPr id="3" name="Espace réservé du contenu 2">
            <a:extLst>
              <a:ext uri="{FF2B5EF4-FFF2-40B4-BE49-F238E27FC236}">
                <a16:creationId xmlns="" xmlns:a16="http://schemas.microsoft.com/office/drawing/2014/main" id="{8C24A7E6-7B8C-4E08-B168-822FFEDE1A0D}"/>
              </a:ext>
            </a:extLst>
          </p:cNvPr>
          <p:cNvSpPr>
            <a:spLocks noGrp="1"/>
          </p:cNvSpPr>
          <p:nvPr>
            <p:ph sz="half" idx="1"/>
          </p:nvPr>
        </p:nvSpPr>
        <p:spPr>
          <a:xfrm>
            <a:off x="1782136" y="1540189"/>
            <a:ext cx="4313864" cy="3777622"/>
          </a:xfrm>
        </p:spPr>
        <p:txBody>
          <a:bodyPr>
            <a:normAutofit lnSpcReduction="10000"/>
          </a:bodyPr>
          <a:lstStyle/>
          <a:p>
            <a:r>
              <a:rPr lang="fr-FR" dirty="0"/>
              <a:t>Video le visuel en entrepôt :</a:t>
            </a:r>
          </a:p>
          <a:p>
            <a:pPr marL="0" indent="0">
              <a:buNone/>
            </a:pPr>
            <a:r>
              <a:rPr lang="fr-FR" u="sng" dirty="0">
                <a:hlinkClick r:id="rId3"/>
              </a:rPr>
              <a:t>https://www.youtube.com/watch?v=qlBOGXRc70c</a:t>
            </a:r>
            <a:endParaRPr lang="fr-FR" u="sng" dirty="0"/>
          </a:p>
          <a:p>
            <a:pPr marL="0" indent="0">
              <a:buNone/>
            </a:pPr>
            <a:endParaRPr lang="fr-FR" u="sng" dirty="0"/>
          </a:p>
          <a:p>
            <a:r>
              <a:rPr lang="fr-FR" dirty="0"/>
              <a:t>Et dans la finance :</a:t>
            </a:r>
          </a:p>
          <a:p>
            <a:pPr marL="0" indent="0">
              <a:buNone/>
            </a:pPr>
            <a:r>
              <a:rPr lang="fr-FR" dirty="0"/>
              <a:t> </a:t>
            </a:r>
            <a:r>
              <a:rPr lang="fr-FR" u="sng" dirty="0">
                <a:hlinkClick r:id="rId4"/>
              </a:rPr>
              <a:t>http://www.revue-banque.fr/management-fonctions-supports/article/management-visuel-retour-aux-fondamentaux</a:t>
            </a:r>
            <a:endParaRPr lang="fr-FR" dirty="0"/>
          </a:p>
        </p:txBody>
      </p:sp>
      <p:sp>
        <p:nvSpPr>
          <p:cNvPr id="4" name="Espace réservé du contenu 3">
            <a:extLst>
              <a:ext uri="{FF2B5EF4-FFF2-40B4-BE49-F238E27FC236}">
                <a16:creationId xmlns="" xmlns:a16="http://schemas.microsoft.com/office/drawing/2014/main" id="{AFBF048E-568D-4A84-A28C-FBA06202D015}"/>
              </a:ext>
            </a:extLst>
          </p:cNvPr>
          <p:cNvSpPr>
            <a:spLocks noGrp="1"/>
          </p:cNvSpPr>
          <p:nvPr>
            <p:ph sz="half" idx="2"/>
          </p:nvPr>
        </p:nvSpPr>
        <p:spPr>
          <a:xfrm>
            <a:off x="6845972" y="1001579"/>
            <a:ext cx="4313864" cy="1652759"/>
          </a:xfrm>
        </p:spPr>
        <p:txBody>
          <a:bodyPr>
            <a:normAutofit lnSpcReduction="10000"/>
          </a:bodyPr>
          <a:lstStyle/>
          <a:p>
            <a:r>
              <a:rPr lang="fr-FR" dirty="0"/>
              <a:t>Mise en place d’une animation au quotidien</a:t>
            </a:r>
          </a:p>
          <a:p>
            <a:pPr marL="0" indent="0">
              <a:buNone/>
            </a:pPr>
            <a:r>
              <a:rPr lang="fr-FR" dirty="0">
                <a:hlinkClick r:id="rId5"/>
              </a:rPr>
              <a:t>https://www.youtube.com/watch?v=OA7diiyo3DM</a:t>
            </a:r>
            <a:endParaRPr lang="fr-FR" dirty="0"/>
          </a:p>
          <a:p>
            <a:pPr marL="0" indent="0">
              <a:buNone/>
            </a:pPr>
            <a:r>
              <a:rPr lang="fr-FR" dirty="0"/>
              <a:t> </a:t>
            </a:r>
          </a:p>
          <a:p>
            <a:endParaRPr lang="fr-FR" dirty="0"/>
          </a:p>
        </p:txBody>
      </p:sp>
      <p:sp>
        <p:nvSpPr>
          <p:cNvPr id="5" name="Espace réservé du pied de page 4">
            <a:extLst>
              <a:ext uri="{FF2B5EF4-FFF2-40B4-BE49-F238E27FC236}">
                <a16:creationId xmlns="" xmlns:a16="http://schemas.microsoft.com/office/drawing/2014/main" id="{0776528E-8A71-44D0-A6EA-CF6DACE724E1}"/>
              </a:ext>
            </a:extLst>
          </p:cNvPr>
          <p:cNvSpPr>
            <a:spLocks noGrp="1"/>
          </p:cNvSpPr>
          <p:nvPr>
            <p:ph type="ftr" sz="quarter" idx="11"/>
          </p:nvPr>
        </p:nvSpPr>
        <p:spPr/>
        <p:txBody>
          <a:bodyPr/>
          <a:lstStyle/>
          <a:p>
            <a:r>
              <a:rPr lang="en-US" smtClean="0"/>
              <a:t>Joel Duflot 2022</a:t>
            </a:r>
            <a:endParaRPr lang="en-US" dirty="0"/>
          </a:p>
        </p:txBody>
      </p:sp>
      <p:sp>
        <p:nvSpPr>
          <p:cNvPr id="6" name="Espace réservé du numéro de diapositive 5">
            <a:extLst>
              <a:ext uri="{FF2B5EF4-FFF2-40B4-BE49-F238E27FC236}">
                <a16:creationId xmlns="" xmlns:a16="http://schemas.microsoft.com/office/drawing/2014/main" id="{F061A33D-5959-4E57-BD0D-F2269C31BBF9}"/>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8" name="Image 7">
            <a:hlinkClick r:id="rId6"/>
            <a:extLst>
              <a:ext uri="{FF2B5EF4-FFF2-40B4-BE49-F238E27FC236}">
                <a16:creationId xmlns="" xmlns:a16="http://schemas.microsoft.com/office/drawing/2014/main" id="{A22050B9-211C-48F0-AEE5-72932AC9BBAD}"/>
              </a:ext>
            </a:extLst>
          </p:cNvPr>
          <p:cNvPicPr>
            <a:picLocks noChangeAspect="1"/>
          </p:cNvPicPr>
          <p:nvPr/>
        </p:nvPicPr>
        <p:blipFill>
          <a:blip r:embed="rId7"/>
          <a:stretch>
            <a:fillRect/>
          </a:stretch>
        </p:blipFill>
        <p:spPr>
          <a:xfrm>
            <a:off x="7743648" y="2805990"/>
            <a:ext cx="3014009" cy="3837571"/>
          </a:xfrm>
          <a:prstGeom prst="rect">
            <a:avLst/>
          </a:prstGeom>
        </p:spPr>
      </p:pic>
      <p:sp>
        <p:nvSpPr>
          <p:cNvPr id="9" name="Espace réservé du contenu 3">
            <a:extLst>
              <a:ext uri="{FF2B5EF4-FFF2-40B4-BE49-F238E27FC236}">
                <a16:creationId xmlns="" xmlns:a16="http://schemas.microsoft.com/office/drawing/2014/main" id="{F777E411-C538-4620-A637-2526B646B8BC}"/>
              </a:ext>
            </a:extLst>
          </p:cNvPr>
          <p:cNvSpPr txBox="1">
            <a:spLocks/>
          </p:cNvSpPr>
          <p:nvPr/>
        </p:nvSpPr>
        <p:spPr>
          <a:xfrm>
            <a:off x="4652920" y="5081798"/>
            <a:ext cx="3090728" cy="15617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t>Blog dédié au Lean</a:t>
            </a:r>
            <a:r>
              <a:rPr lang="fr-FR" dirty="0"/>
              <a:t/>
            </a:r>
            <a:br>
              <a:rPr lang="fr-FR" dirty="0"/>
            </a:br>
            <a:r>
              <a:rPr lang="fr-FR" dirty="0">
                <a:solidFill>
                  <a:srgbClr val="FF0000"/>
                </a:solidFill>
                <a:hlinkClick r:id="rId8"/>
              </a:rPr>
              <a:t>https://</a:t>
            </a:r>
            <a:r>
              <a:rPr lang="fr-FR" dirty="0" smtClean="0">
                <a:solidFill>
                  <a:srgbClr val="FF0000"/>
                </a:solidFill>
                <a:hlinkClick r:id="rId8"/>
              </a:rPr>
              <a:t>joelduflot-lean.fr</a:t>
            </a:r>
            <a:endParaRPr lang="fr-FR" dirty="0" smtClean="0"/>
          </a:p>
          <a:p>
            <a:r>
              <a:rPr lang="fr-FR" dirty="0" smtClean="0"/>
              <a:t>Et </a:t>
            </a:r>
            <a:r>
              <a:rPr lang="fr-FR" dirty="0"/>
              <a:t>en BD c’est plus </a:t>
            </a:r>
            <a:r>
              <a:rPr lang="fr-FR" dirty="0" smtClean="0"/>
              <a:t>clair</a:t>
            </a:r>
            <a:endParaRPr lang="fr-FR" dirty="0"/>
          </a:p>
          <a:p>
            <a:pPr marL="0" indent="0">
              <a:buNone/>
            </a:pPr>
            <a:r>
              <a:rPr lang="fr-FR" sz="1500" dirty="0">
                <a:hlinkClick r:id="rId6"/>
              </a:rPr>
              <a:t>https://izibook.eyrolles.com/produit/4557/9782212423235/Lusine%20du%20futur</a:t>
            </a:r>
            <a:endParaRPr lang="fr-FR" sz="1500" dirty="0"/>
          </a:p>
          <a:p>
            <a:pPr marL="0" indent="0">
              <a:buNone/>
            </a:pPr>
            <a:endParaRPr lang="fr-FR" sz="1500" dirty="0"/>
          </a:p>
          <a:p>
            <a:pPr marL="0" indent="0">
              <a:buNone/>
            </a:pPr>
            <a:endParaRPr lang="fr-FR" sz="1500" dirty="0"/>
          </a:p>
        </p:txBody>
      </p:sp>
    </p:spTree>
    <p:extLst>
      <p:ext uri="{BB962C8B-B14F-4D97-AF65-F5344CB8AC3E}">
        <p14:creationId xmlns:p14="http://schemas.microsoft.com/office/powerpoint/2010/main" val="9646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AF50CC-932F-40C7-8938-730F1A83C770}"/>
              </a:ext>
            </a:extLst>
          </p:cNvPr>
          <p:cNvSpPr>
            <a:spLocks noGrp="1"/>
          </p:cNvSpPr>
          <p:nvPr>
            <p:ph type="title"/>
          </p:nvPr>
        </p:nvSpPr>
        <p:spPr>
          <a:xfrm>
            <a:off x="2034575" y="304267"/>
            <a:ext cx="8911687" cy="848640"/>
          </a:xfrm>
        </p:spPr>
        <p:txBody>
          <a:bodyPr/>
          <a:lstStyle/>
          <a:p>
            <a:r>
              <a:rPr lang="fr-FR" dirty="0"/>
              <a:t>Le Lean  en tant que système</a:t>
            </a:r>
          </a:p>
        </p:txBody>
      </p:sp>
      <p:sp>
        <p:nvSpPr>
          <p:cNvPr id="3" name="Espace réservé du contenu 2">
            <a:extLst>
              <a:ext uri="{FF2B5EF4-FFF2-40B4-BE49-F238E27FC236}">
                <a16:creationId xmlns="" xmlns:a16="http://schemas.microsoft.com/office/drawing/2014/main" id="{9642FA43-785C-4347-82BE-54364FF43961}"/>
              </a:ext>
            </a:extLst>
          </p:cNvPr>
          <p:cNvSpPr>
            <a:spLocks noGrp="1"/>
          </p:cNvSpPr>
          <p:nvPr>
            <p:ph idx="1"/>
          </p:nvPr>
        </p:nvSpPr>
        <p:spPr>
          <a:xfrm>
            <a:off x="1591613" y="1577947"/>
            <a:ext cx="2828504" cy="4922985"/>
          </a:xfrm>
        </p:spPr>
        <p:txBody>
          <a:bodyPr>
            <a:normAutofit/>
          </a:bodyPr>
          <a:lstStyle/>
          <a:p>
            <a:r>
              <a:rPr lang="fr-FR" dirty="0"/>
              <a:t>Le But</a:t>
            </a:r>
          </a:p>
          <a:p>
            <a:endParaRPr lang="fr-FR" dirty="0"/>
          </a:p>
          <a:p>
            <a:endParaRPr lang="fr-FR" dirty="0"/>
          </a:p>
          <a:p>
            <a:r>
              <a:rPr lang="fr-FR" dirty="0"/>
              <a:t>Les deux piliers</a:t>
            </a:r>
          </a:p>
          <a:p>
            <a:pPr lvl="1"/>
            <a:r>
              <a:rPr lang="fr-FR" dirty="0"/>
              <a:t>Jidoka</a:t>
            </a:r>
          </a:p>
          <a:p>
            <a:pPr lvl="1"/>
            <a:r>
              <a:rPr lang="fr-FR" dirty="0"/>
              <a:t>Juste à temps</a:t>
            </a:r>
          </a:p>
          <a:p>
            <a:pPr lvl="1"/>
            <a:endParaRPr lang="fr-FR" dirty="0"/>
          </a:p>
          <a:p>
            <a:pPr lvl="1"/>
            <a:endParaRPr lang="fr-FR" dirty="0"/>
          </a:p>
          <a:p>
            <a:r>
              <a:rPr lang="fr-FR" dirty="0"/>
              <a:t>La base</a:t>
            </a:r>
          </a:p>
          <a:p>
            <a:pPr lvl="1"/>
            <a:r>
              <a:rPr lang="fr-FR" dirty="0"/>
              <a:t>Standard</a:t>
            </a:r>
          </a:p>
          <a:p>
            <a:pPr lvl="1"/>
            <a:r>
              <a:rPr lang="fr-FR" b="1" dirty="0"/>
              <a:t>Visuel</a:t>
            </a:r>
          </a:p>
          <a:p>
            <a:pPr lvl="1"/>
            <a:r>
              <a:rPr lang="fr-FR" b="1" dirty="0"/>
              <a:t>Equipe</a:t>
            </a:r>
          </a:p>
        </p:txBody>
      </p:sp>
      <p:sp>
        <p:nvSpPr>
          <p:cNvPr id="4" name="Espace réservé du pied de page 3">
            <a:extLst>
              <a:ext uri="{FF2B5EF4-FFF2-40B4-BE49-F238E27FC236}">
                <a16:creationId xmlns="" xmlns:a16="http://schemas.microsoft.com/office/drawing/2014/main" id="{AA5E9A1A-75FC-47B9-9FC4-19BE320122ED}"/>
              </a:ext>
            </a:extLst>
          </p:cNvPr>
          <p:cNvSpPr>
            <a:spLocks noGrp="1"/>
          </p:cNvSpPr>
          <p:nvPr>
            <p:ph type="ftr" sz="quarter" idx="11"/>
          </p:nvPr>
        </p:nvSpPr>
        <p:spPr>
          <a:xfrm>
            <a:off x="2286000" y="6371170"/>
            <a:ext cx="7619999" cy="365125"/>
          </a:xfrm>
        </p:spPr>
        <p:txBody>
          <a:bodyPr/>
          <a:lstStyle/>
          <a:p>
            <a:r>
              <a:rPr lang="en-US" sz="1000" smtClean="0"/>
              <a:t>Joel Duflot 2022</a:t>
            </a:r>
            <a:endParaRPr lang="en-US" sz="1000" dirty="0"/>
          </a:p>
        </p:txBody>
      </p:sp>
      <p:sp>
        <p:nvSpPr>
          <p:cNvPr id="5" name="Espace réservé du numéro de diapositive 4">
            <a:extLst>
              <a:ext uri="{FF2B5EF4-FFF2-40B4-BE49-F238E27FC236}">
                <a16:creationId xmlns="" xmlns:a16="http://schemas.microsoft.com/office/drawing/2014/main" id="{8D0B962A-CF21-4074-8824-D98DA2D01804}"/>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Image 5">
            <a:extLst>
              <a:ext uri="{FF2B5EF4-FFF2-40B4-BE49-F238E27FC236}">
                <a16:creationId xmlns="" xmlns:a16="http://schemas.microsoft.com/office/drawing/2014/main" id="{55357900-D8E6-4A4E-AC87-189A3A43FE94}"/>
              </a:ext>
            </a:extLst>
          </p:cNvPr>
          <p:cNvPicPr/>
          <p:nvPr/>
        </p:nvPicPr>
        <p:blipFill>
          <a:blip r:embed="rId2"/>
          <a:stretch>
            <a:fillRect/>
          </a:stretch>
        </p:blipFill>
        <p:spPr>
          <a:xfrm>
            <a:off x="3977154" y="1123788"/>
            <a:ext cx="7942415" cy="5797246"/>
          </a:xfrm>
          <a:prstGeom prst="rect">
            <a:avLst/>
          </a:prstGeom>
        </p:spPr>
      </p:pic>
      <p:sp>
        <p:nvSpPr>
          <p:cNvPr id="7" name="Ellipse 6">
            <a:extLst>
              <a:ext uri="{FF2B5EF4-FFF2-40B4-BE49-F238E27FC236}">
                <a16:creationId xmlns="" xmlns:a16="http://schemas.microsoft.com/office/drawing/2014/main" id="{D1BAE4A7-436A-401D-8198-CA1AD2D74381}"/>
              </a:ext>
            </a:extLst>
          </p:cNvPr>
          <p:cNvSpPr/>
          <p:nvPr/>
        </p:nvSpPr>
        <p:spPr>
          <a:xfrm>
            <a:off x="4657900" y="5648320"/>
            <a:ext cx="7023886" cy="987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4661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80B97DB-81CC-43BD-9E79-83EAF6E91032}"/>
              </a:ext>
            </a:extLst>
          </p:cNvPr>
          <p:cNvSpPr>
            <a:spLocks noGrp="1"/>
          </p:cNvSpPr>
          <p:nvPr>
            <p:ph type="title"/>
          </p:nvPr>
        </p:nvSpPr>
        <p:spPr>
          <a:xfrm>
            <a:off x="2666080" y="417555"/>
            <a:ext cx="8911687" cy="735352"/>
          </a:xfrm>
        </p:spPr>
        <p:txBody>
          <a:bodyPr/>
          <a:lstStyle/>
          <a:p>
            <a:r>
              <a:rPr lang="fr-FR" dirty="0"/>
              <a:t>Le Visuel</a:t>
            </a:r>
          </a:p>
        </p:txBody>
      </p:sp>
      <p:sp>
        <p:nvSpPr>
          <p:cNvPr id="3" name="Espace réservé du contenu 2">
            <a:extLst>
              <a:ext uri="{FF2B5EF4-FFF2-40B4-BE49-F238E27FC236}">
                <a16:creationId xmlns="" xmlns:a16="http://schemas.microsoft.com/office/drawing/2014/main" id="{C1160580-33ED-44D0-9C8A-5FE007D0F663}"/>
              </a:ext>
            </a:extLst>
          </p:cNvPr>
          <p:cNvSpPr>
            <a:spLocks noGrp="1"/>
          </p:cNvSpPr>
          <p:nvPr>
            <p:ph idx="1"/>
          </p:nvPr>
        </p:nvSpPr>
        <p:spPr>
          <a:xfrm>
            <a:off x="2813674" y="1256362"/>
            <a:ext cx="8911686" cy="4775990"/>
          </a:xfrm>
        </p:spPr>
        <p:txBody>
          <a:bodyPr/>
          <a:lstStyle/>
          <a:p>
            <a:r>
              <a:rPr lang="fr-FR" sz="2000" dirty="0"/>
              <a:t>Associé au processus standardisé c’est une des clefs du management Lean. Sans ces deux éléments le système ne peut fonctionner correctement et le </a:t>
            </a:r>
            <a:r>
              <a:rPr lang="fr-FR" sz="2000" b="1" dirty="0"/>
              <a:t>travail en équipe </a:t>
            </a:r>
            <a:r>
              <a:rPr lang="fr-FR" sz="2000" dirty="0"/>
              <a:t>se résume à une coopération technique.</a:t>
            </a:r>
          </a:p>
          <a:p>
            <a:endParaRPr lang="fr-FR" sz="2000" dirty="0"/>
          </a:p>
          <a:p>
            <a:pPr marL="0" indent="0" algn="ctr">
              <a:buNone/>
            </a:pPr>
            <a:r>
              <a:rPr lang="fr-FR" sz="2000" b="1" dirty="0"/>
              <a:t>  « ce qu’on ne voit pas n’existe pas » (Taiichi Ohno).</a:t>
            </a:r>
          </a:p>
          <a:p>
            <a:r>
              <a:rPr lang="fr-FR" sz="2000" dirty="0"/>
              <a:t>  Un peu rapide, pas si sûr. Car nous parlons ici de travailler en équipe et pour cela de regarder d’abord dans la même direction, de constater les mêmes faits, de suivre les mêmes indicateurs pour atteindre l’objectif commun. </a:t>
            </a:r>
            <a:r>
              <a:rPr lang="fr-FR" sz="2000" b="1" dirty="0"/>
              <a:t>Ce que l’équipe ne partage pas elle ne le traitera pas</a:t>
            </a:r>
            <a:r>
              <a:rPr lang="fr-FR" sz="2000" dirty="0"/>
              <a:t>.</a:t>
            </a:r>
          </a:p>
          <a:p>
            <a:r>
              <a:rPr lang="fr-FR" sz="2000" dirty="0"/>
              <a:t>Le moyen le plus simple, le plus rapide, le plus sûr pour partager un problème est de le visualiser. </a:t>
            </a:r>
          </a:p>
          <a:p>
            <a:endParaRPr lang="fr-FR" dirty="0"/>
          </a:p>
        </p:txBody>
      </p:sp>
      <p:sp>
        <p:nvSpPr>
          <p:cNvPr id="4" name="Espace réservé du pied de page 3">
            <a:extLst>
              <a:ext uri="{FF2B5EF4-FFF2-40B4-BE49-F238E27FC236}">
                <a16:creationId xmlns="" xmlns:a16="http://schemas.microsoft.com/office/drawing/2014/main"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 xmlns:a16="http://schemas.microsoft.com/office/drawing/2014/main" id="{9A57555C-50A7-4D92-A98A-93410D3F2653}"/>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5" descr="enseignant">
            <a:extLst>
              <a:ext uri="{FF2B5EF4-FFF2-40B4-BE49-F238E27FC236}">
                <a16:creationId xmlns="" xmlns:a16="http://schemas.microsoft.com/office/drawing/2014/main" id="{73BB9B85-561A-4F33-86FE-84A0A46AA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32" y="4741068"/>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7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80B97DB-81CC-43BD-9E79-83EAF6E91032}"/>
              </a:ext>
            </a:extLst>
          </p:cNvPr>
          <p:cNvSpPr>
            <a:spLocks noGrp="1"/>
          </p:cNvSpPr>
          <p:nvPr>
            <p:ph type="title"/>
          </p:nvPr>
        </p:nvSpPr>
        <p:spPr>
          <a:xfrm>
            <a:off x="3641416" y="624110"/>
            <a:ext cx="7863196" cy="735352"/>
          </a:xfrm>
        </p:spPr>
        <p:txBody>
          <a:bodyPr/>
          <a:lstStyle/>
          <a:p>
            <a:r>
              <a:rPr lang="fr-FR" dirty="0"/>
              <a:t>Le Visuel</a:t>
            </a:r>
          </a:p>
        </p:txBody>
      </p:sp>
      <p:sp>
        <p:nvSpPr>
          <p:cNvPr id="3" name="Espace réservé du contenu 2">
            <a:extLst>
              <a:ext uri="{FF2B5EF4-FFF2-40B4-BE49-F238E27FC236}">
                <a16:creationId xmlns="" xmlns:a16="http://schemas.microsoft.com/office/drawing/2014/main" id="{C1160580-33ED-44D0-9C8A-5FE007D0F663}"/>
              </a:ext>
            </a:extLst>
          </p:cNvPr>
          <p:cNvSpPr>
            <a:spLocks noGrp="1"/>
          </p:cNvSpPr>
          <p:nvPr>
            <p:ph idx="1"/>
          </p:nvPr>
        </p:nvSpPr>
        <p:spPr>
          <a:xfrm>
            <a:off x="6546456" y="1886314"/>
            <a:ext cx="5049430" cy="4347576"/>
          </a:xfrm>
        </p:spPr>
        <p:txBody>
          <a:bodyPr/>
          <a:lstStyle/>
          <a:p>
            <a:r>
              <a:rPr lang="fr-FR" sz="2000" dirty="0"/>
              <a:t>La prise d’info visuelle et les autres</a:t>
            </a:r>
          </a:p>
          <a:p>
            <a:endParaRPr lang="fr-FR" sz="2000" dirty="0"/>
          </a:p>
          <a:p>
            <a:endParaRPr lang="fr-FR" sz="2000" dirty="0"/>
          </a:p>
          <a:p>
            <a:endParaRPr lang="fr-FR" sz="2000" dirty="0"/>
          </a:p>
          <a:p>
            <a:endParaRPr lang="fr-FR" sz="2000" dirty="0"/>
          </a:p>
          <a:p>
            <a:r>
              <a:rPr lang="fr-FR" sz="2000" dirty="0"/>
              <a:t>La mémorisation par la pratique</a:t>
            </a:r>
          </a:p>
          <a:p>
            <a:endParaRPr lang="fr-FR" dirty="0"/>
          </a:p>
        </p:txBody>
      </p:sp>
      <p:sp>
        <p:nvSpPr>
          <p:cNvPr id="4" name="Espace réservé du pied de page 3">
            <a:extLst>
              <a:ext uri="{FF2B5EF4-FFF2-40B4-BE49-F238E27FC236}">
                <a16:creationId xmlns="" xmlns:a16="http://schemas.microsoft.com/office/drawing/2014/main"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 xmlns:a16="http://schemas.microsoft.com/office/drawing/2014/main" id="{9A57555C-50A7-4D92-A98A-93410D3F2653}"/>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1" name="Image 10">
            <a:extLst>
              <a:ext uri="{FF2B5EF4-FFF2-40B4-BE49-F238E27FC236}">
                <a16:creationId xmlns="" xmlns:a16="http://schemas.microsoft.com/office/drawing/2014/main" id="{A6E4EDFC-9DD2-4B5D-BF1F-8131D6F618BB}"/>
              </a:ext>
            </a:extLst>
          </p:cNvPr>
          <p:cNvPicPr/>
          <p:nvPr/>
        </p:nvPicPr>
        <p:blipFill>
          <a:blip r:embed="rId2">
            <a:extLst>
              <a:ext uri="{28A0092B-C50C-407E-A947-70E740481C1C}">
                <a14:useLocalDpi xmlns:a14="http://schemas.microsoft.com/office/drawing/2010/main" val="0"/>
              </a:ext>
            </a:extLst>
          </a:blip>
          <a:stretch>
            <a:fillRect/>
          </a:stretch>
        </p:blipFill>
        <p:spPr>
          <a:xfrm>
            <a:off x="299406" y="1546771"/>
            <a:ext cx="6060934" cy="4954162"/>
          </a:xfrm>
          <a:prstGeom prst="rect">
            <a:avLst/>
          </a:prstGeom>
        </p:spPr>
      </p:pic>
    </p:spTree>
    <p:extLst>
      <p:ext uri="{BB962C8B-B14F-4D97-AF65-F5344CB8AC3E}">
        <p14:creationId xmlns:p14="http://schemas.microsoft.com/office/powerpoint/2010/main" val="233887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a:xfrm>
            <a:off x="2362666" y="454128"/>
            <a:ext cx="7024744" cy="864096"/>
          </a:xfrm>
        </p:spPr>
        <p:txBody>
          <a:bodyPr/>
          <a:lstStyle/>
          <a:p>
            <a:r>
              <a:rPr lang="fr-FR" dirty="0"/>
              <a:t>Le Visuel</a:t>
            </a:r>
          </a:p>
        </p:txBody>
      </p:sp>
      <p:sp>
        <p:nvSpPr>
          <p:cNvPr id="1793027" name="Rectangle 3"/>
          <p:cNvSpPr>
            <a:spLocks noGrp="1" noChangeArrowheads="1"/>
          </p:cNvSpPr>
          <p:nvPr>
            <p:ph sz="half" idx="1"/>
          </p:nvPr>
        </p:nvSpPr>
        <p:spPr>
          <a:xfrm>
            <a:off x="1510015" y="1473513"/>
            <a:ext cx="4178686" cy="2467307"/>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p>
            <a:r>
              <a:rPr lang="fr-FR" sz="2200" b="1" dirty="0"/>
              <a:t>Il rend évident</a:t>
            </a:r>
            <a:r>
              <a:rPr lang="fr-FR" sz="2200" dirty="0"/>
              <a:t> </a:t>
            </a:r>
          </a:p>
          <a:p>
            <a:pPr lvl="1"/>
            <a:r>
              <a:rPr lang="fr-FR" sz="1800" dirty="0"/>
              <a:t>Ce qu’il faut faire</a:t>
            </a:r>
          </a:p>
          <a:p>
            <a:pPr lvl="1"/>
            <a:r>
              <a:rPr lang="fr-FR" sz="1800" dirty="0"/>
              <a:t>Le fonctionnement nominal ou la présence de difficultés</a:t>
            </a:r>
          </a:p>
          <a:p>
            <a:pPr lvl="1"/>
            <a:r>
              <a:rPr lang="fr-FR" sz="1800" dirty="0"/>
              <a:t>Le résultat bon ou mauvais</a:t>
            </a:r>
          </a:p>
          <a:p>
            <a:pPr lvl="1">
              <a:buFontTx/>
              <a:buNone/>
            </a:pPr>
            <a:endParaRPr lang="fr-FR" sz="2000" dirty="0"/>
          </a:p>
        </p:txBody>
      </p:sp>
      <p:sp>
        <p:nvSpPr>
          <p:cNvPr id="1793028" name="Rectangle 4"/>
          <p:cNvSpPr>
            <a:spLocks noGrp="1" noChangeArrowheads="1"/>
          </p:cNvSpPr>
          <p:nvPr>
            <p:ph sz="half" idx="2"/>
          </p:nvPr>
        </p:nvSpPr>
        <p:spPr>
          <a:xfrm>
            <a:off x="6175048" y="1473514"/>
            <a:ext cx="4063068" cy="2088232"/>
          </a:xfrm>
          <a:prstGeom prst="rect">
            <a:avLst/>
          </a:prstGeom>
        </p:spPr>
        <p:txBody>
          <a:bodyPr vert="horz" lIns="82954" tIns="41477" rIns="82954" bIns="41477" rtlCol="0">
            <a:normAutofit/>
          </a:bodyPr>
          <a:lstStyle/>
          <a:p>
            <a:r>
              <a:rPr lang="fr-FR" sz="2200" b="1" dirty="0"/>
              <a:t>L’image doit</a:t>
            </a:r>
          </a:p>
          <a:p>
            <a:pPr lvl="1"/>
            <a:r>
              <a:rPr lang="fr-FR" sz="2000" dirty="0"/>
              <a:t>être évidente</a:t>
            </a:r>
          </a:p>
          <a:p>
            <a:pPr lvl="1"/>
            <a:r>
              <a:rPr lang="fr-FR" sz="2000" dirty="0"/>
              <a:t>normalisée</a:t>
            </a:r>
          </a:p>
          <a:p>
            <a:pPr>
              <a:buFontTx/>
              <a:buNone/>
            </a:pPr>
            <a:r>
              <a:rPr lang="fr-FR" dirty="0"/>
              <a:t>	</a:t>
            </a:r>
            <a:r>
              <a:rPr lang="fr-FR" sz="2000" i="1" dirty="0"/>
              <a:t>pour faciliter son application</a:t>
            </a:r>
          </a:p>
          <a:p>
            <a:endParaRPr lang="fr-FR" dirty="0"/>
          </a:p>
        </p:txBody>
      </p:sp>
      <p:sp>
        <p:nvSpPr>
          <p:cNvPr id="2" name="Espace réservé du pied de page 1"/>
          <p:cNvSpPr>
            <a:spLocks noGrp="1"/>
          </p:cNvSpPr>
          <p:nvPr>
            <p:ph type="ftr" sz="quarter" idx="11"/>
          </p:nvPr>
        </p:nvSpPr>
        <p:spPr>
          <a:xfrm>
            <a:off x="2351585" y="6326212"/>
            <a:ext cx="3502152" cy="365125"/>
          </a:xfrm>
        </p:spPr>
        <p:txBody>
          <a:bodyPr/>
          <a:lstStyle/>
          <a:p>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63F68B8-D96A-4914-AA96-834C06BCAC99}"/>
              </a:ext>
            </a:extLst>
          </p:cNvPr>
          <p:cNvSpPr>
            <a:spLocks noGrp="1"/>
          </p:cNvSpPr>
          <p:nvPr>
            <p:ph type="sldNum" sz="quarter" idx="12"/>
          </p:nvPr>
        </p:nvSpPr>
        <p:spPr/>
        <p:txBody>
          <a:bodyPr/>
          <a:lstStyle/>
          <a:p>
            <a:pPr>
              <a:defRPr/>
            </a:pPr>
            <a:fld id="{DA679968-0ECE-4B5B-967F-A6A6ACE67DE8}" type="slidenum">
              <a:rPr lang="fr-FR" sz="2269"/>
              <a:pPr>
                <a:defRPr/>
              </a:pPr>
              <a:t>5</a:t>
            </a:fld>
            <a:endParaRPr lang="fr-FR" sz="2269" dirty="0"/>
          </a:p>
        </p:txBody>
      </p:sp>
      <p:sp>
        <p:nvSpPr>
          <p:cNvPr id="9" name="Rectangle 4">
            <a:extLst>
              <a:ext uri="{FF2B5EF4-FFF2-40B4-BE49-F238E27FC236}">
                <a16:creationId xmlns="" xmlns:a16="http://schemas.microsoft.com/office/drawing/2014/main" id="{38CC318B-B87E-4689-A84F-272979478714}"/>
              </a:ext>
            </a:extLst>
          </p:cNvPr>
          <p:cNvSpPr txBox="1">
            <a:spLocks noChangeArrowheads="1"/>
          </p:cNvSpPr>
          <p:nvPr/>
        </p:nvSpPr>
        <p:spPr>
          <a:xfrm>
            <a:off x="3454775" y="4180864"/>
            <a:ext cx="4063068" cy="2088232"/>
          </a:xfrm>
          <a:prstGeom prst="rect">
            <a:avLst/>
          </a:prstGeom>
        </p:spPr>
        <p:txBody>
          <a:bodyPr vert="horz" lIns="82954" tIns="41477" rIns="82954" bIns="41477"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200" b="1" dirty="0"/>
              <a:t>Il facilite</a:t>
            </a:r>
          </a:p>
          <a:p>
            <a:pPr lvl="1"/>
            <a:r>
              <a:rPr lang="fr-FR" sz="2000" dirty="0"/>
              <a:t> la réactivité de tous</a:t>
            </a:r>
          </a:p>
          <a:p>
            <a:pPr lvl="1"/>
            <a:r>
              <a:rPr lang="fr-FR" sz="2000" dirty="0"/>
              <a:t> la surveillance</a:t>
            </a:r>
            <a:endParaRPr lang="fr-FR" sz="2000" i="1" dirty="0"/>
          </a:p>
          <a:p>
            <a:endParaRPr lang="fr-FR" dirty="0"/>
          </a:p>
        </p:txBody>
      </p:sp>
      <p:pic>
        <p:nvPicPr>
          <p:cNvPr id="10" name="Image 9">
            <a:extLst>
              <a:ext uri="{FF2B5EF4-FFF2-40B4-BE49-F238E27FC236}">
                <a16:creationId xmlns="" xmlns:a16="http://schemas.microsoft.com/office/drawing/2014/main" id="{3A0E0D4B-E18D-4EAF-BC45-F25F00BDED1E}"/>
              </a:ext>
            </a:extLst>
          </p:cNvPr>
          <p:cNvPicPr/>
          <p:nvPr/>
        </p:nvPicPr>
        <p:blipFill>
          <a:blip r:embed="rId3">
            <a:extLst>
              <a:ext uri="{28A0092B-C50C-407E-A947-70E740481C1C}">
                <a14:useLocalDpi xmlns:a14="http://schemas.microsoft.com/office/drawing/2010/main" val="0"/>
              </a:ext>
            </a:extLst>
          </a:blip>
          <a:stretch>
            <a:fillRect/>
          </a:stretch>
        </p:blipFill>
        <p:spPr>
          <a:xfrm>
            <a:off x="8618016" y="4097361"/>
            <a:ext cx="2913133" cy="2088231"/>
          </a:xfrm>
          <a:prstGeom prst="rect">
            <a:avLst/>
          </a:prstGeom>
        </p:spPr>
      </p:pic>
    </p:spTree>
    <p:extLst>
      <p:ext uri="{BB962C8B-B14F-4D97-AF65-F5344CB8AC3E}">
        <p14:creationId xmlns:p14="http://schemas.microsoft.com/office/powerpoint/2010/main" val="48496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80B97DB-81CC-43BD-9E79-83EAF6E91032}"/>
              </a:ext>
            </a:extLst>
          </p:cNvPr>
          <p:cNvSpPr>
            <a:spLocks noGrp="1"/>
          </p:cNvSpPr>
          <p:nvPr>
            <p:ph type="title"/>
          </p:nvPr>
        </p:nvSpPr>
        <p:spPr>
          <a:xfrm>
            <a:off x="2592925" y="624110"/>
            <a:ext cx="8911687" cy="735352"/>
          </a:xfrm>
        </p:spPr>
        <p:txBody>
          <a:bodyPr/>
          <a:lstStyle/>
          <a:p>
            <a:r>
              <a:rPr lang="fr-FR" dirty="0"/>
              <a:t>Le Visuel sur le terrain</a:t>
            </a:r>
          </a:p>
        </p:txBody>
      </p:sp>
      <p:sp>
        <p:nvSpPr>
          <p:cNvPr id="3" name="Espace réservé du contenu 2">
            <a:extLst>
              <a:ext uri="{FF2B5EF4-FFF2-40B4-BE49-F238E27FC236}">
                <a16:creationId xmlns="" xmlns:a16="http://schemas.microsoft.com/office/drawing/2014/main" id="{C1160580-33ED-44D0-9C8A-5FE007D0F663}"/>
              </a:ext>
            </a:extLst>
          </p:cNvPr>
          <p:cNvSpPr>
            <a:spLocks noGrp="1"/>
          </p:cNvSpPr>
          <p:nvPr>
            <p:ph idx="1"/>
          </p:nvPr>
        </p:nvSpPr>
        <p:spPr>
          <a:xfrm>
            <a:off x="2718924" y="1441053"/>
            <a:ext cx="4329844" cy="1158033"/>
          </a:xfrm>
        </p:spPr>
        <p:txBody>
          <a:bodyPr/>
          <a:lstStyle/>
          <a:p>
            <a:r>
              <a:rPr lang="fr-FR" dirty="0"/>
              <a:t>Marquage ou Etiquetage qui renseignent instantanément sur la bonne pratique, le bon réglage</a:t>
            </a:r>
          </a:p>
          <a:p>
            <a:endParaRPr lang="fr-FR" dirty="0"/>
          </a:p>
        </p:txBody>
      </p:sp>
      <p:sp>
        <p:nvSpPr>
          <p:cNvPr id="4" name="Espace réservé du pied de page 3">
            <a:extLst>
              <a:ext uri="{FF2B5EF4-FFF2-40B4-BE49-F238E27FC236}">
                <a16:creationId xmlns="" xmlns:a16="http://schemas.microsoft.com/office/drawing/2014/main" id="{036391C5-7EDB-4470-8797-E8709AAD89EB}"/>
              </a:ext>
            </a:extLst>
          </p:cNvPr>
          <p:cNvSpPr>
            <a:spLocks noGrp="1"/>
          </p:cNvSpPr>
          <p:nvPr>
            <p:ph type="ftr" sz="quarter" idx="11"/>
          </p:nvPr>
        </p:nvSpPr>
        <p:spPr>
          <a:xfrm>
            <a:off x="4361368" y="6449942"/>
            <a:ext cx="7619999" cy="365125"/>
          </a:xfrm>
        </p:spPr>
        <p:txBody>
          <a:bodyPr/>
          <a:lstStyle/>
          <a:p>
            <a:r>
              <a:rPr lang="en-US" smtClean="0"/>
              <a:t>Joel Duflot 2022</a:t>
            </a:r>
            <a:endParaRPr lang="en-US" dirty="0"/>
          </a:p>
        </p:txBody>
      </p:sp>
      <p:sp>
        <p:nvSpPr>
          <p:cNvPr id="5" name="Espace réservé du numéro de diapositive 4">
            <a:extLst>
              <a:ext uri="{FF2B5EF4-FFF2-40B4-BE49-F238E27FC236}">
                <a16:creationId xmlns="" xmlns:a16="http://schemas.microsoft.com/office/drawing/2014/main" id="{9A57555C-50A7-4D92-A98A-93410D3F2653}"/>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8" name="Image 7">
            <a:extLst>
              <a:ext uri="{FF2B5EF4-FFF2-40B4-BE49-F238E27FC236}">
                <a16:creationId xmlns="" xmlns:a16="http://schemas.microsoft.com/office/drawing/2014/main" id="{DD4ABAC5-B692-4613-8389-80F150C3ED99}"/>
              </a:ext>
            </a:extLst>
          </p:cNvPr>
          <p:cNvPicPr>
            <a:picLocks noChangeAspect="1"/>
          </p:cNvPicPr>
          <p:nvPr/>
        </p:nvPicPr>
        <p:blipFill>
          <a:blip r:embed="rId2"/>
          <a:stretch>
            <a:fillRect/>
          </a:stretch>
        </p:blipFill>
        <p:spPr>
          <a:xfrm>
            <a:off x="8065104" y="734953"/>
            <a:ext cx="2276475" cy="2657475"/>
          </a:xfrm>
          <a:prstGeom prst="rect">
            <a:avLst/>
          </a:prstGeom>
        </p:spPr>
      </p:pic>
      <p:pic>
        <p:nvPicPr>
          <p:cNvPr id="9" name="Picture 3">
            <a:extLst>
              <a:ext uri="{FF2B5EF4-FFF2-40B4-BE49-F238E27FC236}">
                <a16:creationId xmlns="" xmlns:a16="http://schemas.microsoft.com/office/drawing/2014/main" id="{2C5C8B2C-6033-41D2-B0A8-5DDFBC9AD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04"/>
          <a:stretch/>
        </p:blipFill>
        <p:spPr bwMode="auto">
          <a:xfrm>
            <a:off x="1715326" y="3277483"/>
            <a:ext cx="4151215" cy="264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a:extLst>
              <a:ext uri="{FF2B5EF4-FFF2-40B4-BE49-F238E27FC236}">
                <a16:creationId xmlns="" xmlns:a16="http://schemas.microsoft.com/office/drawing/2014/main" id="{9464E569-4249-42C6-849A-BA78C1992CCE}"/>
              </a:ext>
            </a:extLst>
          </p:cNvPr>
          <p:cNvPicPr>
            <a:picLocks noChangeAspect="1"/>
          </p:cNvPicPr>
          <p:nvPr/>
        </p:nvPicPr>
        <p:blipFill>
          <a:blip r:embed="rId4"/>
          <a:stretch>
            <a:fillRect/>
          </a:stretch>
        </p:blipFill>
        <p:spPr>
          <a:xfrm>
            <a:off x="8272351" y="4084621"/>
            <a:ext cx="1762125" cy="1790700"/>
          </a:xfrm>
          <a:prstGeom prst="rect">
            <a:avLst/>
          </a:prstGeom>
        </p:spPr>
      </p:pic>
      <p:sp>
        <p:nvSpPr>
          <p:cNvPr id="12" name="Espace réservé du contenu 2">
            <a:extLst>
              <a:ext uri="{FF2B5EF4-FFF2-40B4-BE49-F238E27FC236}">
                <a16:creationId xmlns="" xmlns:a16="http://schemas.microsoft.com/office/drawing/2014/main" id="{A223CF5F-593F-4A5D-A871-94F31019A94C}"/>
              </a:ext>
            </a:extLst>
          </p:cNvPr>
          <p:cNvSpPr txBox="1">
            <a:spLocks/>
          </p:cNvSpPr>
          <p:nvPr/>
        </p:nvSpPr>
        <p:spPr>
          <a:xfrm>
            <a:off x="7530607" y="5875321"/>
            <a:ext cx="3345468" cy="4351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Dans le vert c’est OK</a:t>
            </a:r>
          </a:p>
          <a:p>
            <a:endParaRPr lang="fr-FR" dirty="0"/>
          </a:p>
        </p:txBody>
      </p:sp>
      <p:sp>
        <p:nvSpPr>
          <p:cNvPr id="13" name="Espace réservé du contenu 2">
            <a:extLst>
              <a:ext uri="{FF2B5EF4-FFF2-40B4-BE49-F238E27FC236}">
                <a16:creationId xmlns="" xmlns:a16="http://schemas.microsoft.com/office/drawing/2014/main" id="{D3280780-1155-44DC-A744-6FE8AF0E25A2}"/>
              </a:ext>
            </a:extLst>
          </p:cNvPr>
          <p:cNvSpPr txBox="1">
            <a:spLocks/>
          </p:cNvSpPr>
          <p:nvPr/>
        </p:nvSpPr>
        <p:spPr>
          <a:xfrm>
            <a:off x="7607288" y="3379565"/>
            <a:ext cx="3345468" cy="4351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C’est ici et pas ailleurs</a:t>
            </a:r>
          </a:p>
          <a:p>
            <a:endParaRPr lang="fr-FR" dirty="0"/>
          </a:p>
        </p:txBody>
      </p:sp>
      <p:sp>
        <p:nvSpPr>
          <p:cNvPr id="14" name="Espace réservé du contenu 2">
            <a:extLst>
              <a:ext uri="{FF2B5EF4-FFF2-40B4-BE49-F238E27FC236}">
                <a16:creationId xmlns="" xmlns:a16="http://schemas.microsoft.com/office/drawing/2014/main" id="{0EF1ECCE-5613-4375-B747-E6663523C73D}"/>
              </a:ext>
            </a:extLst>
          </p:cNvPr>
          <p:cNvSpPr txBox="1">
            <a:spLocks/>
          </p:cNvSpPr>
          <p:nvPr/>
        </p:nvSpPr>
        <p:spPr>
          <a:xfrm>
            <a:off x="1536875" y="5875321"/>
            <a:ext cx="4788586" cy="72260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dirty="0"/>
              <a:t>Les roues sur la </a:t>
            </a:r>
            <a:r>
              <a:rPr lang="fr-FR" dirty="0" smtClean="0"/>
              <a:t>ligne : bonne position</a:t>
            </a:r>
          </a:p>
          <a:p>
            <a:r>
              <a:rPr lang="fr-FR" dirty="0" smtClean="0"/>
              <a:t>Dans </a:t>
            </a:r>
            <a:r>
              <a:rPr lang="fr-FR" dirty="0"/>
              <a:t>le </a:t>
            </a:r>
            <a:r>
              <a:rPr lang="fr-FR" dirty="0" smtClean="0"/>
              <a:t>rouge : </a:t>
            </a:r>
            <a:r>
              <a:rPr lang="fr-FR" dirty="0"/>
              <a:t>on est en retard</a:t>
            </a:r>
          </a:p>
          <a:p>
            <a:endParaRPr lang="fr-FR" dirty="0"/>
          </a:p>
        </p:txBody>
      </p:sp>
    </p:spTree>
    <p:extLst>
      <p:ext uri="{BB962C8B-B14F-4D97-AF65-F5344CB8AC3E}">
        <p14:creationId xmlns:p14="http://schemas.microsoft.com/office/powerpoint/2010/main" val="24655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80B97DB-81CC-43BD-9E79-83EAF6E91032}"/>
              </a:ext>
            </a:extLst>
          </p:cNvPr>
          <p:cNvSpPr>
            <a:spLocks noGrp="1"/>
          </p:cNvSpPr>
          <p:nvPr>
            <p:ph type="title"/>
          </p:nvPr>
        </p:nvSpPr>
        <p:spPr>
          <a:xfrm>
            <a:off x="2592925" y="624110"/>
            <a:ext cx="8911687" cy="735352"/>
          </a:xfrm>
        </p:spPr>
        <p:txBody>
          <a:bodyPr/>
          <a:lstStyle/>
          <a:p>
            <a:r>
              <a:rPr lang="fr-FR" dirty="0"/>
              <a:t>Le Visuel de terrain</a:t>
            </a:r>
          </a:p>
        </p:txBody>
      </p:sp>
      <p:sp>
        <p:nvSpPr>
          <p:cNvPr id="3" name="Espace réservé du contenu 2">
            <a:extLst>
              <a:ext uri="{FF2B5EF4-FFF2-40B4-BE49-F238E27FC236}">
                <a16:creationId xmlns="" xmlns:a16="http://schemas.microsoft.com/office/drawing/2014/main" id="{C1160580-33ED-44D0-9C8A-5FE007D0F663}"/>
              </a:ext>
            </a:extLst>
          </p:cNvPr>
          <p:cNvSpPr>
            <a:spLocks noGrp="1"/>
          </p:cNvSpPr>
          <p:nvPr>
            <p:ph idx="1"/>
          </p:nvPr>
        </p:nvSpPr>
        <p:spPr>
          <a:xfrm>
            <a:off x="2136298" y="1634591"/>
            <a:ext cx="8140588" cy="5106894"/>
          </a:xfrm>
        </p:spPr>
        <p:txBody>
          <a:bodyPr>
            <a:normAutofit lnSpcReduction="10000"/>
          </a:bodyPr>
          <a:lstStyle/>
          <a:p>
            <a:r>
              <a:rPr lang="fr-FR" sz="2000" dirty="0"/>
              <a:t>Il est là pour concrétiser, clarifier et rappeler les standards ou les procédures, qu’on a  lu, mais qu’on n’a pas en permanence sous les yeux.</a:t>
            </a:r>
          </a:p>
          <a:p>
            <a:r>
              <a:rPr lang="fr-FR" sz="2000" dirty="0"/>
              <a:t>Il est utilisé pour les éléments essentiels et pour faire apparaitre les dérives. S’il y en a trop, c’est lui qu’on ne voit plus.</a:t>
            </a:r>
          </a:p>
          <a:p>
            <a:endParaRPr lang="fr-FR" sz="2000" dirty="0"/>
          </a:p>
          <a:p>
            <a:r>
              <a:rPr lang="fr-FR" sz="2000" dirty="0"/>
              <a:t>Rappel de consigne (le stop, ne pas fumer)</a:t>
            </a:r>
          </a:p>
          <a:p>
            <a:r>
              <a:rPr lang="fr-FR" sz="2000" dirty="0"/>
              <a:t>Bon positionnement des pièces ou moyens (le marquage des outils devant l’établi)</a:t>
            </a:r>
          </a:p>
          <a:p>
            <a:r>
              <a:rPr lang="fr-FR" sz="2000" dirty="0"/>
              <a:t>Alerte en cas d’anomalie ou de déréglage (voyant rouge, repère)</a:t>
            </a:r>
          </a:p>
          <a:p>
            <a:r>
              <a:rPr lang="fr-FR" sz="2000" dirty="0"/>
              <a:t>Avance retard par rapport à un nominal (le compteur en rouge ou vert)</a:t>
            </a:r>
          </a:p>
          <a:p>
            <a:endParaRPr lang="fr-FR" dirty="0"/>
          </a:p>
        </p:txBody>
      </p:sp>
      <p:sp>
        <p:nvSpPr>
          <p:cNvPr id="4" name="Espace réservé du pied de page 3">
            <a:extLst>
              <a:ext uri="{FF2B5EF4-FFF2-40B4-BE49-F238E27FC236}">
                <a16:creationId xmlns="" xmlns:a16="http://schemas.microsoft.com/office/drawing/2014/main" id="{036391C5-7EDB-4470-8797-E8709AAD89EB}"/>
              </a:ext>
            </a:extLst>
          </p:cNvPr>
          <p:cNvSpPr>
            <a:spLocks noGrp="1"/>
          </p:cNvSpPr>
          <p:nvPr>
            <p:ph type="ftr" sz="quarter" idx="11"/>
          </p:nvPr>
        </p:nvSpPr>
        <p:spPr/>
        <p:txBody>
          <a:bodyPr/>
          <a:lstStyle/>
          <a:p>
            <a:r>
              <a:rPr lang="en-US" smtClean="0"/>
              <a:t>Joel Duflot 2022</a:t>
            </a:r>
            <a:endParaRPr lang="en-US" dirty="0"/>
          </a:p>
        </p:txBody>
      </p:sp>
      <p:sp>
        <p:nvSpPr>
          <p:cNvPr id="5" name="Espace réservé du numéro de diapositive 4">
            <a:extLst>
              <a:ext uri="{FF2B5EF4-FFF2-40B4-BE49-F238E27FC236}">
                <a16:creationId xmlns="" xmlns:a16="http://schemas.microsoft.com/office/drawing/2014/main" id="{9A57555C-50A7-4D92-A98A-93410D3F2653}"/>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descr="enseignant">
            <a:extLst>
              <a:ext uri="{FF2B5EF4-FFF2-40B4-BE49-F238E27FC236}">
                <a16:creationId xmlns="" xmlns:a16="http://schemas.microsoft.com/office/drawing/2014/main" id="{17035528-DFA4-4075-8760-A080C7C26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9211" y="73246"/>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5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43683" y="637780"/>
            <a:ext cx="7799127" cy="768336"/>
          </a:xfrm>
        </p:spPr>
        <p:txBody>
          <a:bodyPr>
            <a:normAutofit/>
          </a:bodyPr>
          <a:lstStyle/>
          <a:p>
            <a:pPr defTabSz="952607">
              <a:defRPr/>
            </a:pPr>
            <a:r>
              <a:rPr lang="fr-FR" sz="3000" dirty="0"/>
              <a:t>Management Visuel et travail en équipe</a:t>
            </a:r>
          </a:p>
        </p:txBody>
      </p:sp>
      <p:pic>
        <p:nvPicPr>
          <p:cNvPr id="46083" name="Picture 3" descr="DSCF017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971634" y="1999647"/>
            <a:ext cx="2832864" cy="3777153"/>
          </a:xfrm>
        </p:spPr>
      </p:pic>
      <p:pic>
        <p:nvPicPr>
          <p:cNvPr id="46084" name="Picture 4" descr="DSCF005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8070489" y="2064640"/>
            <a:ext cx="2824985" cy="3766648"/>
          </a:xfrm>
        </p:spPr>
      </p:pic>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8</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1510015" y="1885443"/>
            <a:ext cx="3061985" cy="4604369"/>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000" dirty="0"/>
              <a:t>L’autre dimension du visuel</a:t>
            </a:r>
          </a:p>
          <a:p>
            <a:r>
              <a:rPr lang="fr-FR" sz="2000" dirty="0"/>
              <a:t>Rendre visible les problèmes, les partager en équipe pour les traiter ensemble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43683" y="637780"/>
            <a:ext cx="7799127" cy="768336"/>
          </a:xfrm>
        </p:spPr>
        <p:txBody>
          <a:bodyPr>
            <a:normAutofit/>
          </a:bodyPr>
          <a:lstStyle/>
          <a:p>
            <a:pPr defTabSz="952607">
              <a:defRPr/>
            </a:pPr>
            <a:r>
              <a:rPr lang="fr-FR" sz="3000" dirty="0"/>
              <a:t>Management Visuel et travail en équipe</a:t>
            </a:r>
          </a:p>
        </p:txBody>
      </p:sp>
      <p:sp>
        <p:nvSpPr>
          <p:cNvPr id="2" name="Espace réservé du pied de page 1"/>
          <p:cNvSpPr>
            <a:spLocks noGrp="1"/>
          </p:cNvSpPr>
          <p:nvPr>
            <p:ph type="ftr" sz="quarter" idx="11"/>
          </p:nvPr>
        </p:nvSpPr>
        <p:spPr/>
        <p:txBody>
          <a:bodyPr/>
          <a:lstStyle/>
          <a:p>
            <a:pPr>
              <a:defRPr/>
            </a:pPr>
            <a:r>
              <a:rPr lang="fr-FR" smtClean="0"/>
              <a:t>Joel Duflot 2022</a:t>
            </a:r>
            <a:endParaRPr lang="fr-FR" dirty="0"/>
          </a:p>
        </p:txBody>
      </p:sp>
      <p:sp>
        <p:nvSpPr>
          <p:cNvPr id="3" name="Espace réservé du numéro de diapositive 2">
            <a:extLst>
              <a:ext uri="{FF2B5EF4-FFF2-40B4-BE49-F238E27FC236}">
                <a16:creationId xmlns="" xmlns:a16="http://schemas.microsoft.com/office/drawing/2014/main" id="{45268E6F-148F-4009-93F7-87E503A38D2C}"/>
              </a:ext>
            </a:extLst>
          </p:cNvPr>
          <p:cNvSpPr>
            <a:spLocks noGrp="1"/>
          </p:cNvSpPr>
          <p:nvPr>
            <p:ph type="sldNum" sz="quarter" idx="12"/>
          </p:nvPr>
        </p:nvSpPr>
        <p:spPr/>
        <p:txBody>
          <a:bodyPr/>
          <a:lstStyle/>
          <a:p>
            <a:pPr>
              <a:defRPr/>
            </a:pPr>
            <a:fld id="{DA679968-0ECE-4B5B-967F-A6A6ACE67DE8}" type="slidenum">
              <a:rPr lang="fr-FR" smtClean="0"/>
              <a:pPr>
                <a:defRPr/>
              </a:pPr>
              <a:t>9</a:t>
            </a:fld>
            <a:endParaRPr lang="fr-FR" dirty="0"/>
          </a:p>
        </p:txBody>
      </p:sp>
      <p:sp>
        <p:nvSpPr>
          <p:cNvPr id="7" name="Rectangle 3">
            <a:extLst>
              <a:ext uri="{FF2B5EF4-FFF2-40B4-BE49-F238E27FC236}">
                <a16:creationId xmlns="" xmlns:a16="http://schemas.microsoft.com/office/drawing/2014/main" id="{64AC56D2-44B2-4DF0-8F08-80776250152A}"/>
              </a:ext>
            </a:extLst>
          </p:cNvPr>
          <p:cNvSpPr txBox="1">
            <a:spLocks noChangeArrowheads="1"/>
          </p:cNvSpPr>
          <p:nvPr/>
        </p:nvSpPr>
        <p:spPr>
          <a:xfrm>
            <a:off x="1500034" y="1710448"/>
            <a:ext cx="9286650" cy="4790485"/>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11" tIns="46006" rIns="92011" bIns="46006"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dirty="0"/>
              <a:t>L’animation Intervalle court (AIC)et son tableau visuel ou comment manager une équipe efficacement</a:t>
            </a:r>
          </a:p>
          <a:p>
            <a:r>
              <a:rPr lang="fr-FR" sz="2000" dirty="0"/>
              <a:t>L’apport du Lean en ce domaine est triple :</a:t>
            </a:r>
          </a:p>
          <a:p>
            <a:pPr lvl="1"/>
            <a:r>
              <a:rPr lang="fr-FR" sz="1800" dirty="0"/>
              <a:t>Le visuel fait apparaitre résultats et qualité du fonctionnement.</a:t>
            </a:r>
          </a:p>
          <a:p>
            <a:pPr lvl="1"/>
            <a:r>
              <a:rPr lang="fr-FR" sz="1800" dirty="0"/>
              <a:t>La réunion ritualisée (standardisée) à </a:t>
            </a:r>
            <a:r>
              <a:rPr lang="fr-FR" sz="1800" b="1" dirty="0"/>
              <a:t>haute fréquence</a:t>
            </a:r>
            <a:r>
              <a:rPr lang="fr-FR" sz="1800" dirty="0"/>
              <a:t> permet de traiter les problèmes à chaud, rapidement.</a:t>
            </a:r>
          </a:p>
          <a:p>
            <a:pPr lvl="1"/>
            <a:r>
              <a:rPr lang="fr-FR" sz="1800" dirty="0"/>
              <a:t>L’impératif de présence sur le terrain permet de parler de faits réels avec les personnes qui les vivent. (cf. DJLean_20_TourTerrain)</a:t>
            </a:r>
            <a:endParaRPr lang="fr-FR" sz="2000" dirty="0"/>
          </a:p>
          <a:p>
            <a:endParaRPr lang="fr-FR" sz="2000" dirty="0"/>
          </a:p>
          <a:p>
            <a:r>
              <a:rPr lang="fr-FR" sz="2000" dirty="0"/>
              <a:t>Le manager qui utilise ces outils est certain de gérer efficacement son domaine dans le respect des hommes même s’il n’a pas au départ « la fibre managériale »</a:t>
            </a:r>
          </a:p>
        </p:txBody>
      </p:sp>
      <p:pic>
        <p:nvPicPr>
          <p:cNvPr id="6" name="Picture 5" descr="enseignant">
            <a:extLst>
              <a:ext uri="{FF2B5EF4-FFF2-40B4-BE49-F238E27FC236}">
                <a16:creationId xmlns="" xmlns:a16="http://schemas.microsoft.com/office/drawing/2014/main" id="{1EB4160A-3819-477C-999D-1165729BA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317" y="-20438"/>
            <a:ext cx="1838150" cy="183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26452"/>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431</TotalTime>
  <Words>1038</Words>
  <Application>Microsoft Office PowerPoint</Application>
  <PresentationFormat>Grand écran</PresentationFormat>
  <Paragraphs>188</Paragraphs>
  <Slides>15</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Century Gothic</vt:lpstr>
      <vt:lpstr>Wingdings 3</vt:lpstr>
      <vt:lpstr>Brin</vt:lpstr>
      <vt:lpstr>Fondamentaux du Lean</vt:lpstr>
      <vt:lpstr>Le Lean  en tant que système</vt:lpstr>
      <vt:lpstr>Le Visuel</vt:lpstr>
      <vt:lpstr>Le Visuel</vt:lpstr>
      <vt:lpstr>Le Visuel</vt:lpstr>
      <vt:lpstr>Le Visuel sur le terrain</vt:lpstr>
      <vt:lpstr>Le Visuel de terrain</vt:lpstr>
      <vt:lpstr>Management Visuel et travail en équipe</vt:lpstr>
      <vt:lpstr>Management Visuel et travail en équipe</vt:lpstr>
      <vt:lpstr>Management Visuel et AIC</vt:lpstr>
      <vt:lpstr>Management Visuel et travail en équipe</vt:lpstr>
      <vt:lpstr>Rituel d’animation standard en AIC</vt:lpstr>
      <vt:lpstr>Management Visuel et travail en équipe</vt:lpstr>
      <vt:lpstr>Visuel et industrie 4.0</vt:lpstr>
      <vt:lpstr>Liens utiles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du Lean</dc:title>
  <dc:creator>Joel Duflot</dc:creator>
  <cp:lastModifiedBy>Joel Duflot</cp:lastModifiedBy>
  <cp:revision>38</cp:revision>
  <dcterms:created xsi:type="dcterms:W3CDTF">2020-01-06T14:13:52Z</dcterms:created>
  <dcterms:modified xsi:type="dcterms:W3CDTF">2022-05-21T12:42:03Z</dcterms:modified>
</cp:coreProperties>
</file>