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1127" r:id="rId3"/>
    <p:sldId id="257" r:id="rId4"/>
    <p:sldId id="1124" r:id="rId5"/>
    <p:sldId id="1126" r:id="rId6"/>
    <p:sldId id="1043" r:id="rId7"/>
    <p:sldId id="1122" r:id="rId8"/>
    <p:sldId id="1128" r:id="rId9"/>
    <p:sldId id="1129" r:id="rId10"/>
    <p:sldId id="1130" r:id="rId11"/>
    <p:sldId id="1131" r:id="rId12"/>
    <p:sldId id="1042" r:id="rId13"/>
    <p:sldId id="1133" r:id="rId14"/>
    <p:sldId id="113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5F68-ECA8-46CA-BC59-65BDA7379827}" type="datetimeFigureOut">
              <a:rPr lang="fr-FR" smtClean="0"/>
              <a:t>21/05/2022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C715F-13DF-48A8-BA78-A060DBA78453}" type="slidenum">
              <a:rPr lang="fr-FR" smtClean="0"/>
              <a:t>‹N°›</a:t>
            </a:fld>
            <a:endParaRPr lang="fr-FR" dirty="0"/>
          </a:p>
        </p:txBody>
      </p:sp>
    </p:spTree>
    <p:extLst>
      <p:ext uri="{BB962C8B-B14F-4D97-AF65-F5344CB8AC3E}">
        <p14:creationId xmlns:p14="http://schemas.microsoft.com/office/powerpoint/2010/main" val="274076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C715F-13DF-48A8-BA78-A060DBA78453}" type="slidenum">
              <a:rPr lang="fr-FR" smtClean="0"/>
              <a:t>2</a:t>
            </a:fld>
            <a:endParaRPr lang="fr-FR" dirty="0"/>
          </a:p>
        </p:txBody>
      </p:sp>
    </p:spTree>
    <p:extLst>
      <p:ext uri="{BB962C8B-B14F-4D97-AF65-F5344CB8AC3E}">
        <p14:creationId xmlns:p14="http://schemas.microsoft.com/office/powerpoint/2010/main" val="14483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101104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822325"/>
            <a:ext cx="6592888" cy="3709988"/>
          </a:xfrm>
        </p:spPr>
      </p:sp>
      <p:sp>
        <p:nvSpPr>
          <p:cNvPr id="3" name="Espace réservé des commentaires 2"/>
          <p:cNvSpPr>
            <a:spLocks noGrp="1"/>
          </p:cNvSpPr>
          <p:nvPr>
            <p:ph type="body" idx="1"/>
          </p:nvPr>
        </p:nvSpPr>
        <p:spPr/>
        <p:txBody>
          <a:bodyPr/>
          <a:lstStyle/>
          <a:p>
            <a:r>
              <a:rPr lang="fr-FR" sz="1700" dirty="0"/>
              <a:t>La répétition permet l’entrainement, l’observation.</a:t>
            </a:r>
          </a:p>
          <a:p>
            <a:r>
              <a:rPr lang="fr-FR" sz="1700" dirty="0"/>
              <a:t>Comprendre (clair) permet d’accepter la répétition</a:t>
            </a:r>
          </a:p>
          <a:p>
            <a:r>
              <a:rPr lang="fr-FR" sz="1700" dirty="0"/>
              <a:t>Copier le processus permet de restituer le résultat</a:t>
            </a:r>
          </a:p>
        </p:txBody>
      </p:sp>
      <p:sp>
        <p:nvSpPr>
          <p:cNvPr id="4" name="Espace réservé du numéro de diapositive 3"/>
          <p:cNvSpPr>
            <a:spLocks noGrp="1"/>
          </p:cNvSpPr>
          <p:nvPr>
            <p:ph type="sldNum" sz="quarter" idx="10"/>
          </p:nvPr>
        </p:nvSpPr>
        <p:spPr>
          <a:xfrm>
            <a:off x="3777608" y="9428585"/>
            <a:ext cx="2889938" cy="496331"/>
          </a:xfrm>
          <a:prstGeom prst="rect">
            <a:avLst/>
          </a:prstGeom>
        </p:spPr>
        <p:txBody>
          <a:bodyPr/>
          <a:lstStyle/>
          <a:p>
            <a:fld id="{E090ADD6-3AE7-4B3E-BA31-D8E668228686}" type="slidenum">
              <a:rPr lang="fr-FR" smtClean="0"/>
              <a:t>4</a:t>
            </a:fld>
            <a:endParaRPr lang="fr-FR" dirty="0"/>
          </a:p>
        </p:txBody>
      </p:sp>
    </p:spTree>
    <p:extLst>
      <p:ext uri="{BB962C8B-B14F-4D97-AF65-F5344CB8AC3E}">
        <p14:creationId xmlns:p14="http://schemas.microsoft.com/office/powerpoint/2010/main" val="303946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822325"/>
            <a:ext cx="6592888" cy="3709988"/>
          </a:xfrm>
        </p:spPr>
      </p:sp>
      <p:sp>
        <p:nvSpPr>
          <p:cNvPr id="3" name="Espace réservé des commentaires 2"/>
          <p:cNvSpPr>
            <a:spLocks noGrp="1"/>
          </p:cNvSpPr>
          <p:nvPr>
            <p:ph type="body" idx="1"/>
          </p:nvPr>
        </p:nvSpPr>
        <p:spPr/>
        <p:txBody>
          <a:bodyPr/>
          <a:lstStyle/>
          <a:p>
            <a:r>
              <a:rPr lang="fr-FR" sz="1700" dirty="0"/>
              <a:t>Nota: photo 1 ce n’est pas un opérateur, photo 2 pas facile à voir</a:t>
            </a:r>
          </a:p>
          <a:p>
            <a:endParaRPr lang="fr-FR" sz="1700" dirty="0"/>
          </a:p>
          <a:p>
            <a:r>
              <a:rPr lang="fr-FR" sz="1700" dirty="0"/>
              <a:t>Le standard est il sclérosant, bride t il l’imagination?</a:t>
            </a:r>
          </a:p>
        </p:txBody>
      </p:sp>
      <p:sp>
        <p:nvSpPr>
          <p:cNvPr id="4" name="Espace réservé du numéro de diapositive 3"/>
          <p:cNvSpPr>
            <a:spLocks noGrp="1"/>
          </p:cNvSpPr>
          <p:nvPr>
            <p:ph type="sldNum" sz="quarter" idx="10"/>
          </p:nvPr>
        </p:nvSpPr>
        <p:spPr>
          <a:xfrm>
            <a:off x="3777608" y="9428585"/>
            <a:ext cx="2889938" cy="496331"/>
          </a:xfrm>
          <a:prstGeom prst="rect">
            <a:avLst/>
          </a:prstGeom>
        </p:spPr>
        <p:txBody>
          <a:bodyPr/>
          <a:lstStyle/>
          <a:p>
            <a:fld id="{E090ADD6-3AE7-4B3E-BA31-D8E668228686}" type="slidenum">
              <a:rPr lang="fr-FR" smtClean="0"/>
              <a:t>5</a:t>
            </a:fld>
            <a:endParaRPr lang="fr-FR" dirty="0"/>
          </a:p>
        </p:txBody>
      </p:sp>
    </p:spTree>
    <p:extLst>
      <p:ext uri="{BB962C8B-B14F-4D97-AF65-F5344CB8AC3E}">
        <p14:creationId xmlns:p14="http://schemas.microsoft.com/office/powerpoint/2010/main" val="188219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09550" y="582613"/>
            <a:ext cx="7129463" cy="4011612"/>
          </a:xfrm>
          <a:ln cap="flat"/>
        </p:spPr>
      </p:sp>
      <p:sp>
        <p:nvSpPr>
          <p:cNvPr id="38915" name="Rectangle 3"/>
          <p:cNvSpPr>
            <a:spLocks noGrp="1" noChangeArrowheads="1"/>
          </p:cNvSpPr>
          <p:nvPr>
            <p:ph type="body" idx="1"/>
          </p:nvPr>
        </p:nvSpPr>
        <p:spPr>
          <a:xfrm>
            <a:off x="666750" y="4872038"/>
            <a:ext cx="5335588" cy="4468812"/>
          </a:xfrm>
          <a:noFill/>
        </p:spPr>
        <p:txBody>
          <a:bodyPr/>
          <a:lstStyle/>
          <a:p>
            <a:pPr eaLnBrk="1" hangingPunct="1"/>
            <a:r>
              <a:rPr lang="fr-FR" sz="1700" dirty="0"/>
              <a:t>Le standard n’est pas fait dans un bureau</a:t>
            </a:r>
          </a:p>
          <a:p>
            <a:pPr eaLnBrk="1" hangingPunct="1"/>
            <a:r>
              <a:rPr lang="fr-FR" sz="1700" dirty="0"/>
              <a:t>L’opérateur participe et valide, conditions indispensables pour obtenir le respect du standard.</a:t>
            </a:r>
          </a:p>
          <a:p>
            <a:pPr eaLnBrk="1" hangingPunct="1"/>
            <a:r>
              <a:rPr lang="fr-FR" sz="1700" dirty="0"/>
              <a:t>Le fait que l’opérateur valide le standard ne signifie pas que d’autres ne le valident pas également: par exemple, le RU, l’Homme Qualité et l’Homme Méthode en appui au RU.</a:t>
            </a:r>
          </a:p>
        </p:txBody>
      </p:sp>
    </p:spTree>
    <p:extLst>
      <p:ext uri="{BB962C8B-B14F-4D97-AF65-F5344CB8AC3E}">
        <p14:creationId xmlns:p14="http://schemas.microsoft.com/office/powerpoint/2010/main" val="410422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31863" y="409575"/>
            <a:ext cx="4760912" cy="2678113"/>
          </a:xfrm>
          <a:ln/>
        </p:spPr>
      </p:sp>
      <p:sp>
        <p:nvSpPr>
          <p:cNvPr id="30723" name="Rectangle 3"/>
          <p:cNvSpPr>
            <a:spLocks noGrp="1" noChangeArrowheads="1"/>
          </p:cNvSpPr>
          <p:nvPr>
            <p:ph type="body" idx="1"/>
          </p:nvPr>
        </p:nvSpPr>
        <p:spPr>
          <a:xfrm>
            <a:off x="0" y="3098800"/>
            <a:ext cx="6669088" cy="6570663"/>
          </a:xfrm>
          <a:noFill/>
        </p:spPr>
        <p:txBody>
          <a:bodyPr/>
          <a:lstStyle/>
          <a:p>
            <a:endParaRPr lang="fr-FR" dirty="0"/>
          </a:p>
        </p:txBody>
      </p:sp>
    </p:spTree>
    <p:extLst>
      <p:ext uri="{BB962C8B-B14F-4D97-AF65-F5344CB8AC3E}">
        <p14:creationId xmlns:p14="http://schemas.microsoft.com/office/powerpoint/2010/main" val="390473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31863" y="409575"/>
            <a:ext cx="4760912" cy="2678113"/>
          </a:xfrm>
          <a:ln/>
        </p:spPr>
      </p:sp>
      <p:sp>
        <p:nvSpPr>
          <p:cNvPr id="30723" name="Rectangle 3"/>
          <p:cNvSpPr>
            <a:spLocks noGrp="1" noChangeArrowheads="1"/>
          </p:cNvSpPr>
          <p:nvPr>
            <p:ph type="body" idx="1"/>
          </p:nvPr>
        </p:nvSpPr>
        <p:spPr>
          <a:xfrm>
            <a:off x="0" y="3098800"/>
            <a:ext cx="6669088" cy="6570663"/>
          </a:xfrm>
          <a:noFill/>
        </p:spPr>
        <p:txBody>
          <a:bodyPr/>
          <a:lstStyle/>
          <a:p>
            <a:endParaRPr lang="fr-FR" dirty="0"/>
          </a:p>
        </p:txBody>
      </p:sp>
    </p:spTree>
    <p:extLst>
      <p:ext uri="{BB962C8B-B14F-4D97-AF65-F5344CB8AC3E}">
        <p14:creationId xmlns:p14="http://schemas.microsoft.com/office/powerpoint/2010/main" val="276393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822325"/>
            <a:ext cx="6592888" cy="3709988"/>
          </a:xfrm>
        </p:spPr>
      </p:sp>
      <p:sp>
        <p:nvSpPr>
          <p:cNvPr id="3" name="Espace réservé des commentaires 2"/>
          <p:cNvSpPr>
            <a:spLocks noGrp="1"/>
          </p:cNvSpPr>
          <p:nvPr>
            <p:ph type="body" idx="1"/>
          </p:nvPr>
        </p:nvSpPr>
        <p:spPr/>
        <p:txBody>
          <a:bodyPr/>
          <a:lstStyle/>
          <a:p>
            <a:r>
              <a:rPr lang="fr-FR" sz="1700" dirty="0"/>
              <a:t>La répétition permet l’entrainement, l’observation.</a:t>
            </a:r>
          </a:p>
          <a:p>
            <a:r>
              <a:rPr lang="fr-FR" sz="1700" dirty="0"/>
              <a:t>Comprendre (clair) permet d’accepter la répétition</a:t>
            </a:r>
          </a:p>
          <a:p>
            <a:r>
              <a:rPr lang="fr-FR" sz="1700" dirty="0"/>
              <a:t>Copier le processus permet de restituer le résultat</a:t>
            </a:r>
          </a:p>
        </p:txBody>
      </p:sp>
      <p:sp>
        <p:nvSpPr>
          <p:cNvPr id="4" name="Espace réservé du numéro de diapositive 3"/>
          <p:cNvSpPr>
            <a:spLocks noGrp="1"/>
          </p:cNvSpPr>
          <p:nvPr>
            <p:ph type="sldNum" sz="quarter" idx="10"/>
          </p:nvPr>
        </p:nvSpPr>
        <p:spPr>
          <a:xfrm>
            <a:off x="3777608" y="9428585"/>
            <a:ext cx="2889938" cy="496331"/>
          </a:xfrm>
          <a:prstGeom prst="rect">
            <a:avLst/>
          </a:prstGeom>
        </p:spPr>
        <p:txBody>
          <a:bodyPr/>
          <a:lstStyle/>
          <a:p>
            <a:fld id="{E090ADD6-3AE7-4B3E-BA31-D8E668228686}" type="slidenum">
              <a:rPr lang="fr-FR" smtClean="0"/>
              <a:t>10</a:t>
            </a:fld>
            <a:endParaRPr lang="fr-FR" dirty="0"/>
          </a:p>
        </p:txBody>
      </p:sp>
    </p:spTree>
    <p:extLst>
      <p:ext uri="{BB962C8B-B14F-4D97-AF65-F5344CB8AC3E}">
        <p14:creationId xmlns:p14="http://schemas.microsoft.com/office/powerpoint/2010/main" val="321386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822325"/>
            <a:ext cx="6592888" cy="3709988"/>
          </a:xfrm>
        </p:spPr>
      </p:sp>
      <p:sp>
        <p:nvSpPr>
          <p:cNvPr id="3" name="Espace réservé des commentaires 2"/>
          <p:cNvSpPr>
            <a:spLocks noGrp="1"/>
          </p:cNvSpPr>
          <p:nvPr>
            <p:ph type="body" idx="1"/>
          </p:nvPr>
        </p:nvSpPr>
        <p:spPr/>
        <p:txBody>
          <a:bodyPr/>
          <a:lstStyle/>
          <a:p>
            <a:r>
              <a:rPr lang="fr-FR" sz="1700" dirty="0"/>
              <a:t>La répétition permet l’entrainement, l’observation.</a:t>
            </a:r>
          </a:p>
          <a:p>
            <a:r>
              <a:rPr lang="fr-FR" sz="1700" dirty="0"/>
              <a:t>Comprendre (clair) permet d’accepter la répétition</a:t>
            </a:r>
          </a:p>
          <a:p>
            <a:r>
              <a:rPr lang="fr-FR" sz="1700" dirty="0"/>
              <a:t>Copier le processus permet de restituer le résultat</a:t>
            </a:r>
          </a:p>
        </p:txBody>
      </p:sp>
      <p:sp>
        <p:nvSpPr>
          <p:cNvPr id="4" name="Espace réservé du numéro de diapositive 3"/>
          <p:cNvSpPr>
            <a:spLocks noGrp="1"/>
          </p:cNvSpPr>
          <p:nvPr>
            <p:ph type="sldNum" sz="quarter" idx="10"/>
          </p:nvPr>
        </p:nvSpPr>
        <p:spPr>
          <a:xfrm>
            <a:off x="3777608" y="9428585"/>
            <a:ext cx="2889938" cy="496331"/>
          </a:xfrm>
          <a:prstGeom prst="rect">
            <a:avLst/>
          </a:prstGeom>
        </p:spPr>
        <p:txBody>
          <a:bodyPr/>
          <a:lstStyle/>
          <a:p>
            <a:fld id="{E090ADD6-3AE7-4B3E-BA31-D8E668228686}" type="slidenum">
              <a:rPr lang="fr-FR" smtClean="0"/>
              <a:t>11</a:t>
            </a:fld>
            <a:endParaRPr lang="fr-FR" dirty="0"/>
          </a:p>
        </p:txBody>
      </p:sp>
    </p:spTree>
    <p:extLst>
      <p:ext uri="{BB962C8B-B14F-4D97-AF65-F5344CB8AC3E}">
        <p14:creationId xmlns:p14="http://schemas.microsoft.com/office/powerpoint/2010/main" val="342493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148868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E3AF5F5-D770-45CE-B911-6F4B250DB0CA}"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748BC2-710C-4EDF-9340-B5D613B9A540}"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34F01AD-92F9-4C8E-B900-6F3C0256775C}"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8BF28F10-946C-4CE0-9A10-A003A73C651C}"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2896810-B819-43FB-A4F6-335675336783}"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8571C29-9995-46EA-B5E9-B40F0C90E69C}"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6B80F3-0665-4715-B902-19BCD5FD39A3}"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E40B09-6B10-4F17-A917-685AC88E86E2}"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AC266F-93EE-43BC-A8EF-38EC61A5F2D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1F75186-11D1-468D-A414-299399FF0B6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2175665-B612-4F8E-8A5B-2DD0FD78C2D6}"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1D73732-7155-4635-BEF2-01CCA1616951}" type="datetime1">
              <a:rPr lang="en-US" smtClean="0"/>
              <a:t>5/21/2022</a:t>
            </a:fld>
            <a:endParaRPr lang="en-US" dirty="0"/>
          </a:p>
        </p:txBody>
      </p:sp>
      <p:sp>
        <p:nvSpPr>
          <p:cNvPr id="8" name="Footer Placeholder 7"/>
          <p:cNvSpPr>
            <a:spLocks noGrp="1"/>
          </p:cNvSpPr>
          <p:nvPr>
            <p:ph type="ftr" sz="quarter" idx="11"/>
          </p:nvPr>
        </p:nvSpPr>
        <p:spPr/>
        <p:txBody>
          <a:bodyPr/>
          <a:lstStyle/>
          <a:p>
            <a:r>
              <a:rPr lang="en-US" smtClean="0"/>
              <a:t>Joel Duflot 2022</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D97059-341B-4FCB-B496-B4425302B0E4}" type="datetime1">
              <a:rPr lang="en-US" smtClean="0"/>
              <a:t>5/21/2022</a:t>
            </a:fld>
            <a:endParaRPr lang="en-US" dirty="0"/>
          </a:p>
        </p:txBody>
      </p:sp>
      <p:sp>
        <p:nvSpPr>
          <p:cNvPr id="4" name="Footer Placeholder 3"/>
          <p:cNvSpPr>
            <a:spLocks noGrp="1"/>
          </p:cNvSpPr>
          <p:nvPr>
            <p:ph type="ftr" sz="quarter" idx="11"/>
          </p:nvPr>
        </p:nvSpPr>
        <p:spPr/>
        <p:txBody>
          <a:bodyPr/>
          <a:lstStyle/>
          <a:p>
            <a:r>
              <a:rPr lang="en-US" smtClean="0"/>
              <a:t>Joel Duflot 2022</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4FE58-612D-4A29-913A-D53AD6EC71F2}" type="datetime1">
              <a:rPr lang="en-US" smtClean="0"/>
              <a:t>5/21/2022</a:t>
            </a:fld>
            <a:endParaRPr lang="en-US" dirty="0"/>
          </a:p>
        </p:txBody>
      </p:sp>
      <p:sp>
        <p:nvSpPr>
          <p:cNvPr id="3" name="Footer Placeholder 2"/>
          <p:cNvSpPr>
            <a:spLocks noGrp="1"/>
          </p:cNvSpPr>
          <p:nvPr>
            <p:ph type="ftr" sz="quarter" idx="11"/>
          </p:nvPr>
        </p:nvSpPr>
        <p:spPr/>
        <p:txBody>
          <a:bodyPr/>
          <a:lstStyle/>
          <a:p>
            <a:r>
              <a:rPr lang="en-US" smtClean="0"/>
              <a:t>Joel Duflot 2022</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86D1E4-07CD-44F7-8407-216048C31B50}"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EA747CF-5F4F-4AD3-A1D6-FE6CA50BF216}"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E72E61B-4E07-43CF-B583-F4CE009966B9}" type="datetime1">
              <a:rPr lang="en-US" smtClean="0"/>
              <a:t>5/21/2022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Joel Duflot 2022</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6tunvijynA" TargetMode="External"/><Relationship Id="rId2" Type="http://schemas.openxmlformats.org/officeDocument/2006/relationships/hyperlink" Target="http://www.dailymotion.com/video/x5av_comment-plier-un-t-shirt_news" TargetMode="External"/><Relationship Id="rId1" Type="http://schemas.openxmlformats.org/officeDocument/2006/relationships/slideLayout" Target="../slideLayouts/slideLayout4.xml"/><Relationship Id="rId6" Type="http://schemas.openxmlformats.org/officeDocument/2006/relationships/hyperlink" Target="https://joelduflot-lean.fr/" TargetMode="External"/><Relationship Id="rId5" Type="http://schemas.openxmlformats.org/officeDocument/2006/relationships/image" Target="../media/image13.JPG"/><Relationship Id="rId4" Type="http://schemas.openxmlformats.org/officeDocument/2006/relationships/hyperlink" Target="https://izibook.eyrolles.com/produit/4557/9782212423235/Lusine%20du%20futu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FDC573-0623-468F-A0CA-00E4C244DFFA}"/>
              </a:ext>
            </a:extLst>
          </p:cNvPr>
          <p:cNvSpPr>
            <a:spLocks noGrp="1"/>
          </p:cNvSpPr>
          <p:nvPr>
            <p:ph type="ctrTitle"/>
          </p:nvPr>
        </p:nvSpPr>
        <p:spPr>
          <a:xfrm>
            <a:off x="1638300" y="856701"/>
            <a:ext cx="8915399" cy="1012559"/>
          </a:xfrm>
        </p:spPr>
        <p:txBody>
          <a:bodyPr/>
          <a:lstStyle/>
          <a:p>
            <a:r>
              <a:rPr lang="fr-FR" dirty="0"/>
              <a:t>Fondamentaux du Lean</a:t>
            </a:r>
          </a:p>
        </p:txBody>
      </p:sp>
      <p:sp>
        <p:nvSpPr>
          <p:cNvPr id="3" name="Sous-titre 2">
            <a:extLst>
              <a:ext uri="{FF2B5EF4-FFF2-40B4-BE49-F238E27FC236}">
                <a16:creationId xmlns="" xmlns:a16="http://schemas.microsoft.com/office/drawing/2014/main" id="{4CA241BD-E25A-4F7D-B411-CDDA516B1E20}"/>
              </a:ext>
            </a:extLst>
          </p:cNvPr>
          <p:cNvSpPr>
            <a:spLocks noGrp="1"/>
          </p:cNvSpPr>
          <p:nvPr>
            <p:ph type="subTitle" idx="1"/>
          </p:nvPr>
        </p:nvSpPr>
        <p:spPr>
          <a:xfrm>
            <a:off x="2459740" y="3395094"/>
            <a:ext cx="8915399" cy="911322"/>
          </a:xfrm>
        </p:spPr>
        <p:txBody>
          <a:bodyPr>
            <a:normAutofit/>
          </a:bodyPr>
          <a:lstStyle/>
          <a:p>
            <a:r>
              <a:rPr lang="fr-FR" sz="3200" dirty="0"/>
              <a:t>1 Le standard</a:t>
            </a:r>
          </a:p>
        </p:txBody>
      </p:sp>
      <p:sp>
        <p:nvSpPr>
          <p:cNvPr id="5" name="Espace réservé du numéro de diapositive 4">
            <a:extLst>
              <a:ext uri="{FF2B5EF4-FFF2-40B4-BE49-F238E27FC236}">
                <a16:creationId xmlns="" xmlns:a16="http://schemas.microsoft.com/office/drawing/2014/main" id="{C31284B1-C5CA-420E-B0AF-2D752DE3D19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Image 5">
            <a:extLst>
              <a:ext uri="{FF2B5EF4-FFF2-40B4-BE49-F238E27FC236}">
                <a16:creationId xmlns="" xmlns:a16="http://schemas.microsoft.com/office/drawing/2014/main" id="{62D9E747-6C78-4CA3-8493-929B71234C3E}"/>
              </a:ext>
            </a:extLst>
          </p:cNvPr>
          <p:cNvPicPr>
            <a:picLocks noChangeAspect="1"/>
          </p:cNvPicPr>
          <p:nvPr/>
        </p:nvPicPr>
        <p:blipFill>
          <a:blip r:embed="rId2"/>
          <a:stretch>
            <a:fillRect/>
          </a:stretch>
        </p:blipFill>
        <p:spPr>
          <a:xfrm>
            <a:off x="6523327" y="2066173"/>
            <a:ext cx="5016758" cy="3206915"/>
          </a:xfrm>
          <a:prstGeom prst="rect">
            <a:avLst/>
          </a:prstGeom>
        </p:spPr>
      </p:pic>
      <p:sp>
        <p:nvSpPr>
          <p:cNvPr id="7" name="Espace réservé du pied de page 3">
            <a:extLst>
              <a:ext uri="{FF2B5EF4-FFF2-40B4-BE49-F238E27FC236}">
                <a16:creationId xmlns:a16="http://schemas.microsoft.com/office/drawing/2014/main" xmlns="" id="{8BC8FD67-A5E2-44FB-8AA7-6749CA154624}"/>
              </a:ext>
            </a:extLst>
          </p:cNvPr>
          <p:cNvSpPr>
            <a:spLocks noGrp="1"/>
          </p:cNvSpPr>
          <p:nvPr>
            <p:ph type="ftr" sz="quarter" idx="11"/>
          </p:nvPr>
        </p:nvSpPr>
        <p:spPr>
          <a:xfrm>
            <a:off x="1687170" y="5256871"/>
            <a:ext cx="5590960" cy="1205713"/>
          </a:xfrm>
        </p:spPr>
        <p:txBody>
          <a:bodyPr/>
          <a:lstStyle/>
          <a:p>
            <a:r>
              <a:rPr lang="fr-FR" sz="1600" dirty="0" smtClean="0"/>
              <a:t>Joel Duflot 2022 Conseil en Excellence opérationnelle Blog : https://joelduflot-lean.fr</a:t>
            </a:r>
            <a:endParaRPr lang="fr-FR" sz="1600" dirty="0"/>
          </a:p>
        </p:txBody>
      </p:sp>
    </p:spTree>
    <p:extLst>
      <p:ext uri="{BB962C8B-B14F-4D97-AF65-F5344CB8AC3E}">
        <p14:creationId xmlns:p14="http://schemas.microsoft.com/office/powerpoint/2010/main" val="382309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1683143" y="288811"/>
            <a:ext cx="9192551" cy="864096"/>
          </a:xfrm>
        </p:spPr>
        <p:txBody>
          <a:bodyPr>
            <a:normAutofit/>
          </a:bodyPr>
          <a:lstStyle/>
          <a:p>
            <a:r>
              <a:rPr lang="fr-FR" dirty="0"/>
              <a:t>La VRS : </a:t>
            </a:r>
            <a:r>
              <a:rPr lang="fr-FR" sz="2800" dirty="0"/>
              <a:t>Vérification du respect du standard</a:t>
            </a:r>
            <a:endParaRPr lang="fr-FR" dirty="0"/>
          </a:p>
        </p:txBody>
      </p:sp>
      <p:sp>
        <p:nvSpPr>
          <p:cNvPr id="1793027" name="Rectangle 3"/>
          <p:cNvSpPr>
            <a:spLocks noGrp="1" noChangeArrowheads="1"/>
          </p:cNvSpPr>
          <p:nvPr>
            <p:ph sz="half" idx="1"/>
          </p:nvPr>
        </p:nvSpPr>
        <p:spPr>
          <a:xfrm>
            <a:off x="1510015" y="1286635"/>
            <a:ext cx="7261751" cy="5203178"/>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p>
            <a:r>
              <a:rPr lang="fr-FR" dirty="0"/>
              <a:t>C’est une </a:t>
            </a:r>
            <a:r>
              <a:rPr lang="fr-FR" b="1" dirty="0"/>
              <a:t>démarche de progrès</a:t>
            </a:r>
            <a:r>
              <a:rPr lang="fr-FR" dirty="0"/>
              <a:t>. Standardisée elle-même, le manager la réalise périodiquement en prévenant l’opérateur puis en l’observant et en dialoguant avec lui.</a:t>
            </a:r>
          </a:p>
          <a:p>
            <a:r>
              <a:rPr lang="fr-FR" dirty="0"/>
              <a:t>La VRS a plusieurs buts :</a:t>
            </a:r>
          </a:p>
          <a:p>
            <a:pPr lvl="1"/>
            <a:r>
              <a:rPr lang="fr-FR" dirty="0"/>
              <a:t>Remettre à niveau les connaissances de l'exécutant si besoin</a:t>
            </a:r>
          </a:p>
          <a:p>
            <a:pPr lvl="1"/>
            <a:r>
              <a:rPr lang="fr-FR" dirty="0"/>
              <a:t>Dialoguer avec lui, sur le terrain, pour comprendre les difficultés, les éléments nouveaux qui ont une incidence.</a:t>
            </a:r>
          </a:p>
          <a:p>
            <a:pPr lvl="1"/>
            <a:r>
              <a:rPr lang="fr-FR" dirty="0"/>
              <a:t>Améliorer le standard pour qu'il soit plus efficient. </a:t>
            </a:r>
          </a:p>
          <a:p>
            <a:r>
              <a:rPr lang="fr-FR" dirty="0"/>
              <a:t>La VRS ne fait pas l'objet de rappel à l'ordre ou quelque autre remarque négative, au contraire on sollicite en priorité les idées d’amélioration</a:t>
            </a:r>
          </a:p>
          <a:p>
            <a:r>
              <a:rPr lang="fr-FR" dirty="0"/>
              <a:t> Sa mise en place suit le déploiement des standards</a:t>
            </a:r>
            <a:endParaRPr lang="fr-FR" sz="2000" dirty="0"/>
          </a:p>
        </p:txBody>
      </p:sp>
      <p:sp>
        <p:nvSpPr>
          <p:cNvPr id="2" name="Espace réservé du pied de page 1"/>
          <p:cNvSpPr>
            <a:spLocks noGrp="1"/>
          </p:cNvSpPr>
          <p:nvPr>
            <p:ph type="ftr" sz="quarter" idx="11"/>
          </p:nvPr>
        </p:nvSpPr>
        <p:spPr>
          <a:xfrm>
            <a:off x="2351585" y="6326212"/>
            <a:ext cx="3502152" cy="365125"/>
          </a:xfrm>
        </p:spPr>
        <p:txBody>
          <a:bodyPr/>
          <a:lstStyle/>
          <a:p>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63F68B8-D96A-4914-AA96-834C06BCAC99}"/>
              </a:ext>
            </a:extLst>
          </p:cNvPr>
          <p:cNvSpPr>
            <a:spLocks noGrp="1"/>
          </p:cNvSpPr>
          <p:nvPr>
            <p:ph type="sldNum" sz="quarter" idx="12"/>
          </p:nvPr>
        </p:nvSpPr>
        <p:spPr/>
        <p:txBody>
          <a:bodyPr/>
          <a:lstStyle/>
          <a:p>
            <a:pPr>
              <a:defRPr/>
            </a:pPr>
            <a:fld id="{DA679968-0ECE-4B5B-967F-A6A6ACE67DE8}" type="slidenum">
              <a:rPr lang="fr-FR" sz="2269"/>
              <a:pPr>
                <a:defRPr/>
              </a:pPr>
              <a:t>10</a:t>
            </a:fld>
            <a:endParaRPr lang="fr-FR" sz="2269" dirty="0"/>
          </a:p>
        </p:txBody>
      </p:sp>
      <p:pic>
        <p:nvPicPr>
          <p:cNvPr id="11" name="Picture 2" descr="content">
            <a:extLst>
              <a:ext uri="{FF2B5EF4-FFF2-40B4-BE49-F238E27FC236}">
                <a16:creationId xmlns="" xmlns:a16="http://schemas.microsoft.com/office/drawing/2014/main" id="{4D79691C-DCDB-418F-B396-26CDCF745D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51476" y="2775567"/>
            <a:ext cx="1740524" cy="1976528"/>
          </a:xfrm>
          <a:prstGeom prst="rect">
            <a:avLst/>
          </a:prstGeom>
          <a:noFill/>
          <a:extLst>
            <a:ext uri="{909E8E84-426E-40DD-AFC4-6F175D3DCCD1}">
              <a14:hiddenFill xmlns:a14="http://schemas.microsoft.com/office/drawing/2010/main">
                <a:solidFill>
                  <a:srgbClr val="FFFFFF"/>
                </a:solidFill>
              </a14:hiddenFill>
            </a:ext>
          </a:extLst>
        </p:spPr>
      </p:pic>
      <p:pic>
        <p:nvPicPr>
          <p:cNvPr id="1793029" name="Picture 5" descr="enseign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544" y="2065306"/>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1683143" y="288811"/>
            <a:ext cx="9192551" cy="864096"/>
          </a:xfrm>
        </p:spPr>
        <p:txBody>
          <a:bodyPr>
            <a:normAutofit/>
          </a:bodyPr>
          <a:lstStyle/>
          <a:p>
            <a:r>
              <a:rPr lang="fr-FR" dirty="0"/>
              <a:t>La VRS : </a:t>
            </a:r>
            <a:r>
              <a:rPr lang="fr-FR" sz="2800" dirty="0"/>
              <a:t>Fiche type</a:t>
            </a:r>
            <a:endParaRPr lang="fr-FR" dirty="0"/>
          </a:p>
        </p:txBody>
      </p:sp>
      <p:sp>
        <p:nvSpPr>
          <p:cNvPr id="1793027" name="Rectangle 3"/>
          <p:cNvSpPr>
            <a:spLocks noGrp="1" noChangeArrowheads="1"/>
          </p:cNvSpPr>
          <p:nvPr>
            <p:ph sz="half" idx="1"/>
          </p:nvPr>
        </p:nvSpPr>
        <p:spPr>
          <a:xfrm>
            <a:off x="1510015" y="1286635"/>
            <a:ext cx="3061985" cy="5203178"/>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p>
            <a:r>
              <a:rPr lang="fr-FR" sz="2000" dirty="0"/>
              <a:t>On Préserve, on enrichit le savoir faire</a:t>
            </a:r>
          </a:p>
          <a:p>
            <a:r>
              <a:rPr lang="fr-FR" sz="2000" dirty="0"/>
              <a:t>On affirme la référence pour y revenir en cas de problème</a:t>
            </a:r>
          </a:p>
          <a:p>
            <a:r>
              <a:rPr lang="fr-FR" sz="2000" dirty="0"/>
              <a:t>On forme en expliquant le pourquoi</a:t>
            </a:r>
          </a:p>
        </p:txBody>
      </p:sp>
      <p:sp>
        <p:nvSpPr>
          <p:cNvPr id="2" name="Espace réservé du pied de page 1"/>
          <p:cNvSpPr>
            <a:spLocks noGrp="1"/>
          </p:cNvSpPr>
          <p:nvPr>
            <p:ph type="ftr" sz="quarter" idx="11"/>
          </p:nvPr>
        </p:nvSpPr>
        <p:spPr>
          <a:xfrm>
            <a:off x="2351585" y="6326212"/>
            <a:ext cx="3502152" cy="365125"/>
          </a:xfrm>
        </p:spPr>
        <p:txBody>
          <a:bodyPr/>
          <a:lstStyle/>
          <a:p>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63F68B8-D96A-4914-AA96-834C06BCAC99}"/>
              </a:ext>
            </a:extLst>
          </p:cNvPr>
          <p:cNvSpPr>
            <a:spLocks noGrp="1"/>
          </p:cNvSpPr>
          <p:nvPr>
            <p:ph type="sldNum" sz="quarter" idx="12"/>
          </p:nvPr>
        </p:nvSpPr>
        <p:spPr/>
        <p:txBody>
          <a:bodyPr/>
          <a:lstStyle/>
          <a:p>
            <a:pPr>
              <a:defRPr/>
            </a:pPr>
            <a:fld id="{DA679968-0ECE-4B5B-967F-A6A6ACE67DE8}" type="slidenum">
              <a:rPr lang="fr-FR" sz="2269"/>
              <a:pPr>
                <a:defRPr/>
              </a:pPr>
              <a:t>11</a:t>
            </a:fld>
            <a:endParaRPr lang="fr-FR" sz="2269" dirty="0"/>
          </a:p>
        </p:txBody>
      </p:sp>
      <p:pic>
        <p:nvPicPr>
          <p:cNvPr id="12" name="Image 11">
            <a:extLst>
              <a:ext uri="{FF2B5EF4-FFF2-40B4-BE49-F238E27FC236}">
                <a16:creationId xmlns="" xmlns:a16="http://schemas.microsoft.com/office/drawing/2014/main" id="{32B36F98-C244-4E76-A7DB-E341CBCDFD33}"/>
              </a:ext>
            </a:extLst>
          </p:cNvPr>
          <p:cNvPicPr>
            <a:picLocks noChangeAspect="1"/>
          </p:cNvPicPr>
          <p:nvPr/>
        </p:nvPicPr>
        <p:blipFill rotWithShape="1">
          <a:blip r:embed="rId3"/>
          <a:srcRect t="4989"/>
          <a:stretch/>
        </p:blipFill>
        <p:spPr>
          <a:xfrm>
            <a:off x="4930575" y="1052735"/>
            <a:ext cx="6644875" cy="4752530"/>
          </a:xfrm>
          <a:prstGeom prst="rect">
            <a:avLst/>
          </a:prstGeom>
          <a:noFill/>
        </p:spPr>
      </p:pic>
      <p:pic>
        <p:nvPicPr>
          <p:cNvPr id="11" name="Picture 2" descr="content">
            <a:extLst>
              <a:ext uri="{FF2B5EF4-FFF2-40B4-BE49-F238E27FC236}">
                <a16:creationId xmlns="" xmlns:a16="http://schemas.microsoft.com/office/drawing/2014/main" id="{4D79691C-DCDB-418F-B396-26CDCF745D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49694" y="3528127"/>
            <a:ext cx="1740524" cy="1921475"/>
          </a:xfrm>
          <a:prstGeom prst="rect">
            <a:avLst/>
          </a:prstGeom>
          <a:noFill/>
          <a:extLst>
            <a:ext uri="{909E8E84-426E-40DD-AFC4-6F175D3DCCD1}">
              <a14:hiddenFill xmlns:a14="http://schemas.microsoft.com/office/drawing/2010/main">
                <a:solidFill>
                  <a:srgbClr val="FFFFFF"/>
                </a:solidFill>
              </a14:hiddenFill>
            </a:ext>
          </a:extLst>
        </p:spPr>
      </p:pic>
      <p:pic>
        <p:nvPicPr>
          <p:cNvPr id="1793029" name="Picture 5" descr="enseign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3835" y="4732110"/>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4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43684" y="637780"/>
            <a:ext cx="7539298" cy="768336"/>
          </a:xfrm>
        </p:spPr>
        <p:txBody>
          <a:bodyPr>
            <a:normAutofit/>
          </a:bodyPr>
          <a:lstStyle/>
          <a:p>
            <a:pPr defTabSz="952607">
              <a:defRPr/>
            </a:pPr>
            <a:r>
              <a:rPr lang="fr-FR" sz="3000" dirty="0"/>
              <a:t>Standard de Management</a:t>
            </a:r>
          </a:p>
        </p:txBody>
      </p:sp>
      <p:pic>
        <p:nvPicPr>
          <p:cNvPr id="46083" name="Picture 3" descr="DSCF017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971634" y="1999647"/>
            <a:ext cx="2832864" cy="3777153"/>
          </a:xfrm>
        </p:spPr>
      </p:pic>
      <p:pic>
        <p:nvPicPr>
          <p:cNvPr id="46084" name="Picture 4" descr="DSCF005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8070489" y="2064640"/>
            <a:ext cx="2824985" cy="3766648"/>
          </a:xfrm>
        </p:spPr>
      </p:pic>
      <p:sp>
        <p:nvSpPr>
          <p:cNvPr id="2" name="Espace réservé du pied de page 1"/>
          <p:cNvSpPr>
            <a:spLocks noGrp="1"/>
          </p:cNvSpPr>
          <p:nvPr>
            <p:ph type="ftr" sz="quarter" idx="11"/>
          </p:nvPr>
        </p:nvSpPr>
        <p:spPr>
          <a:xfrm>
            <a:off x="6845862" y="6135808"/>
            <a:ext cx="3363349" cy="365125"/>
          </a:xfrm>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12</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1526199" y="1896564"/>
            <a:ext cx="3061985" cy="2974841"/>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000" dirty="0"/>
              <a:t>Le standard c’est aussi pour les chefs !</a:t>
            </a:r>
          </a:p>
          <a:p>
            <a:endParaRPr lang="fr-FR" sz="2000" dirty="0"/>
          </a:p>
          <a:p>
            <a:r>
              <a:rPr lang="fr-FR" sz="2000" dirty="0"/>
              <a:t>L’efficacité est accrue (cf. travail en équipe)</a:t>
            </a:r>
          </a:p>
          <a:p>
            <a:r>
              <a:rPr lang="fr-FR" sz="2000" dirty="0"/>
              <a:t>L’exemplarité est essentielle</a:t>
            </a:r>
          </a:p>
        </p:txBody>
      </p:sp>
      <p:sp>
        <p:nvSpPr>
          <p:cNvPr id="8" name="Rectangle 3">
            <a:extLst>
              <a:ext uri="{FF2B5EF4-FFF2-40B4-BE49-F238E27FC236}">
                <a16:creationId xmlns="" xmlns:a16="http://schemas.microsoft.com/office/drawing/2014/main" id="{DF2389CC-03E4-4318-B688-AC2C48EBDC1A}"/>
              </a:ext>
            </a:extLst>
          </p:cNvPr>
          <p:cNvSpPr txBox="1">
            <a:spLocks noChangeArrowheads="1"/>
          </p:cNvSpPr>
          <p:nvPr/>
        </p:nvSpPr>
        <p:spPr>
          <a:xfrm>
            <a:off x="1982789" y="6020473"/>
            <a:ext cx="5397147" cy="448553"/>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000" dirty="0"/>
              <a:t>Voir aussi DJLean_20_VisuelMgt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43684" y="637780"/>
            <a:ext cx="7539298" cy="768336"/>
          </a:xfrm>
        </p:spPr>
        <p:txBody>
          <a:bodyPr>
            <a:normAutofit/>
          </a:bodyPr>
          <a:lstStyle/>
          <a:p>
            <a:pPr defTabSz="952607">
              <a:defRPr/>
            </a:pPr>
            <a:r>
              <a:rPr lang="fr-FR" sz="3000" dirty="0"/>
              <a:t>Standard et industrie 4.0</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13</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1510015" y="1723604"/>
            <a:ext cx="5505780" cy="3885199"/>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Le standard devient virtuel et s’adapte en temps réel</a:t>
            </a:r>
          </a:p>
          <a:p>
            <a:r>
              <a:rPr lang="fr-FR" dirty="0"/>
              <a:t>Il apparait sur un écran, en s’adaptant à la variante du produit en cours de production, il utilise l’imagerie virtuelle pour que l’image soit aussi proche que possible de la réalité.</a:t>
            </a:r>
          </a:p>
          <a:p>
            <a:endParaRPr lang="fr-FR" dirty="0"/>
          </a:p>
          <a:p>
            <a:r>
              <a:rPr lang="fr-FR" dirty="0"/>
              <a:t>Si nécessaire on le déroule en temps réel par synthèse vocale, la réponse de l’opérateur étant comprise par l’analyse de sa voix. </a:t>
            </a:r>
          </a:p>
        </p:txBody>
      </p:sp>
      <p:pic>
        <p:nvPicPr>
          <p:cNvPr id="10" name="Image 9">
            <a:extLst>
              <a:ext uri="{FF2B5EF4-FFF2-40B4-BE49-F238E27FC236}">
                <a16:creationId xmlns="" xmlns:a16="http://schemas.microsoft.com/office/drawing/2014/main" id="{45AE2677-18E5-4321-8187-823683CC7612}"/>
              </a:ext>
            </a:extLst>
          </p:cNvPr>
          <p:cNvPicPr>
            <a:picLocks noChangeAspect="1"/>
          </p:cNvPicPr>
          <p:nvPr/>
        </p:nvPicPr>
        <p:blipFill rotWithShape="1">
          <a:blip r:embed="rId3"/>
          <a:srcRect l="1728" t="-288" r="-6437" b="7126"/>
          <a:stretch/>
        </p:blipFill>
        <p:spPr>
          <a:xfrm>
            <a:off x="7533685" y="2630935"/>
            <a:ext cx="4183583" cy="2977868"/>
          </a:xfrm>
          <a:prstGeom prst="rect">
            <a:avLst/>
          </a:prstGeom>
        </p:spPr>
      </p:pic>
    </p:spTree>
    <p:extLst>
      <p:ext uri="{BB962C8B-B14F-4D97-AF65-F5344CB8AC3E}">
        <p14:creationId xmlns:p14="http://schemas.microsoft.com/office/powerpoint/2010/main" val="149923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E39607-1455-4EFD-AF74-618410B5E2D0}"/>
              </a:ext>
            </a:extLst>
          </p:cNvPr>
          <p:cNvSpPr>
            <a:spLocks noGrp="1"/>
          </p:cNvSpPr>
          <p:nvPr>
            <p:ph type="title"/>
          </p:nvPr>
        </p:nvSpPr>
        <p:spPr>
          <a:xfrm>
            <a:off x="2592924" y="624110"/>
            <a:ext cx="8911687" cy="711076"/>
          </a:xfrm>
        </p:spPr>
        <p:txBody>
          <a:bodyPr/>
          <a:lstStyle/>
          <a:p>
            <a:r>
              <a:rPr lang="fr-FR" dirty="0"/>
              <a:t>Liens utiles</a:t>
            </a:r>
          </a:p>
        </p:txBody>
      </p:sp>
      <p:sp>
        <p:nvSpPr>
          <p:cNvPr id="3" name="Espace réservé du contenu 2">
            <a:extLst>
              <a:ext uri="{FF2B5EF4-FFF2-40B4-BE49-F238E27FC236}">
                <a16:creationId xmlns="" xmlns:a16="http://schemas.microsoft.com/office/drawing/2014/main" id="{8C24A7E6-7B8C-4E08-B168-822FFEDE1A0D}"/>
              </a:ext>
            </a:extLst>
          </p:cNvPr>
          <p:cNvSpPr>
            <a:spLocks noGrp="1"/>
          </p:cNvSpPr>
          <p:nvPr>
            <p:ph sz="half" idx="1"/>
          </p:nvPr>
        </p:nvSpPr>
        <p:spPr>
          <a:xfrm>
            <a:off x="1782136" y="1540189"/>
            <a:ext cx="4313864" cy="3777622"/>
          </a:xfrm>
        </p:spPr>
        <p:txBody>
          <a:bodyPr>
            <a:normAutofit/>
          </a:bodyPr>
          <a:lstStyle/>
          <a:p>
            <a:r>
              <a:rPr lang="fr-FR" dirty="0"/>
              <a:t>Un grand classique : le pliage de T-shirt. Bien repérer les 4 points clefs pour réussir le pliage. La formatrice les décrit parfaitement, et vous pouvez couper le son…</a:t>
            </a:r>
          </a:p>
          <a:p>
            <a:pPr marL="0" indent="0">
              <a:buNone/>
            </a:pPr>
            <a:r>
              <a:rPr lang="fr-FR" dirty="0"/>
              <a:t/>
            </a:r>
            <a:br>
              <a:rPr lang="fr-FR" dirty="0"/>
            </a:br>
            <a:r>
              <a:rPr lang="fr-FR" u="sng" dirty="0">
                <a:hlinkClick r:id="rId2"/>
              </a:rPr>
              <a:t>http://www.dailymotion.com/video/x5av_comment-plier-un-t-shirt_news</a:t>
            </a:r>
            <a:endParaRPr lang="fr-FR" dirty="0"/>
          </a:p>
          <a:p>
            <a:endParaRPr lang="fr-FR" dirty="0"/>
          </a:p>
        </p:txBody>
      </p:sp>
      <p:sp>
        <p:nvSpPr>
          <p:cNvPr id="4" name="Espace réservé du contenu 3">
            <a:extLst>
              <a:ext uri="{FF2B5EF4-FFF2-40B4-BE49-F238E27FC236}">
                <a16:creationId xmlns="" xmlns:a16="http://schemas.microsoft.com/office/drawing/2014/main" id="{AFBF048E-568D-4A84-A28C-FBA06202D015}"/>
              </a:ext>
            </a:extLst>
          </p:cNvPr>
          <p:cNvSpPr>
            <a:spLocks noGrp="1"/>
          </p:cNvSpPr>
          <p:nvPr>
            <p:ph sz="half" idx="2"/>
          </p:nvPr>
        </p:nvSpPr>
        <p:spPr>
          <a:xfrm>
            <a:off x="6845972" y="1001579"/>
            <a:ext cx="4313864" cy="1652759"/>
          </a:xfrm>
        </p:spPr>
        <p:txBody>
          <a:bodyPr>
            <a:normAutofit/>
          </a:bodyPr>
          <a:lstStyle/>
          <a:p>
            <a:r>
              <a:rPr lang="fr-FR" dirty="0"/>
              <a:t>In English</a:t>
            </a:r>
          </a:p>
          <a:p>
            <a:pPr marL="0" indent="0">
              <a:buNone/>
            </a:pPr>
            <a:r>
              <a:rPr lang="fr-FR" dirty="0"/>
              <a:t>               Why to use standard</a:t>
            </a:r>
          </a:p>
          <a:p>
            <a:pPr marL="0" indent="0">
              <a:buNone/>
            </a:pPr>
            <a:r>
              <a:rPr lang="fr-FR" u="sng" dirty="0">
                <a:hlinkClick r:id="rId3"/>
              </a:rPr>
              <a:t>https://www.youtube.com/watch?v=P6tunvijynA</a:t>
            </a:r>
            <a:endParaRPr lang="fr-FR" dirty="0"/>
          </a:p>
          <a:p>
            <a:endParaRPr lang="fr-FR" dirty="0"/>
          </a:p>
        </p:txBody>
      </p:sp>
      <p:sp>
        <p:nvSpPr>
          <p:cNvPr id="5" name="Espace réservé du pied de page 4">
            <a:extLst>
              <a:ext uri="{FF2B5EF4-FFF2-40B4-BE49-F238E27FC236}">
                <a16:creationId xmlns="" xmlns:a16="http://schemas.microsoft.com/office/drawing/2014/main" id="{0776528E-8A71-44D0-A6EA-CF6DACE724E1}"/>
              </a:ext>
            </a:extLst>
          </p:cNvPr>
          <p:cNvSpPr>
            <a:spLocks noGrp="1"/>
          </p:cNvSpPr>
          <p:nvPr>
            <p:ph type="ftr" sz="quarter" idx="11"/>
          </p:nvPr>
        </p:nvSpPr>
        <p:spPr/>
        <p:txBody>
          <a:bodyPr/>
          <a:lstStyle/>
          <a:p>
            <a:r>
              <a:rPr lang="en-US" smtClean="0"/>
              <a:t>Joel Duflot 2022</a:t>
            </a:r>
            <a:endParaRPr lang="en-US" dirty="0"/>
          </a:p>
        </p:txBody>
      </p:sp>
      <p:sp>
        <p:nvSpPr>
          <p:cNvPr id="6" name="Espace réservé du numéro de diapositive 5">
            <a:extLst>
              <a:ext uri="{FF2B5EF4-FFF2-40B4-BE49-F238E27FC236}">
                <a16:creationId xmlns="" xmlns:a16="http://schemas.microsoft.com/office/drawing/2014/main" id="{F061A33D-5959-4E57-BD0D-F2269C31BBF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8" name="Image 7">
            <a:hlinkClick r:id="rId4"/>
            <a:extLst>
              <a:ext uri="{FF2B5EF4-FFF2-40B4-BE49-F238E27FC236}">
                <a16:creationId xmlns="" xmlns:a16="http://schemas.microsoft.com/office/drawing/2014/main" id="{A22050B9-211C-48F0-AEE5-72932AC9BBAD}"/>
              </a:ext>
            </a:extLst>
          </p:cNvPr>
          <p:cNvPicPr>
            <a:picLocks noChangeAspect="1"/>
          </p:cNvPicPr>
          <p:nvPr/>
        </p:nvPicPr>
        <p:blipFill>
          <a:blip r:embed="rId5"/>
          <a:stretch>
            <a:fillRect/>
          </a:stretch>
        </p:blipFill>
        <p:spPr>
          <a:xfrm>
            <a:off x="8092564" y="2830053"/>
            <a:ext cx="3014009" cy="3837571"/>
          </a:xfrm>
          <a:prstGeom prst="rect">
            <a:avLst/>
          </a:prstGeom>
        </p:spPr>
      </p:pic>
      <p:sp>
        <p:nvSpPr>
          <p:cNvPr id="9" name="Espace réservé du contenu 3">
            <a:extLst>
              <a:ext uri="{FF2B5EF4-FFF2-40B4-BE49-F238E27FC236}">
                <a16:creationId xmlns="" xmlns:a16="http://schemas.microsoft.com/office/drawing/2014/main" id="{F777E411-C538-4620-A637-2526B646B8BC}"/>
              </a:ext>
            </a:extLst>
          </p:cNvPr>
          <p:cNvSpPr txBox="1">
            <a:spLocks/>
          </p:cNvSpPr>
          <p:nvPr/>
        </p:nvSpPr>
        <p:spPr>
          <a:xfrm>
            <a:off x="4652920" y="5081798"/>
            <a:ext cx="3090728" cy="15617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Blog dédié au Lean</a:t>
            </a:r>
            <a:r>
              <a:rPr lang="fr-FR" dirty="0"/>
              <a:t/>
            </a:r>
            <a:br>
              <a:rPr lang="fr-FR" dirty="0"/>
            </a:br>
            <a:r>
              <a:rPr lang="fr-FR" dirty="0">
                <a:solidFill>
                  <a:srgbClr val="FF0000"/>
                </a:solidFill>
                <a:hlinkClick r:id="rId6"/>
              </a:rPr>
              <a:t>https://</a:t>
            </a:r>
            <a:r>
              <a:rPr lang="fr-FR" dirty="0" smtClean="0">
                <a:solidFill>
                  <a:srgbClr val="FF0000"/>
                </a:solidFill>
                <a:hlinkClick r:id="rId6"/>
              </a:rPr>
              <a:t>joelduflot-lean.fr</a:t>
            </a:r>
            <a:endParaRPr lang="fr-FR" dirty="0" smtClean="0"/>
          </a:p>
          <a:p>
            <a:r>
              <a:rPr lang="fr-FR" dirty="0" smtClean="0"/>
              <a:t>Et </a:t>
            </a:r>
            <a:r>
              <a:rPr lang="fr-FR" dirty="0"/>
              <a:t>en BD c’est plus </a:t>
            </a:r>
            <a:r>
              <a:rPr lang="fr-FR" dirty="0" smtClean="0"/>
              <a:t>clair</a:t>
            </a:r>
            <a:endParaRPr lang="fr-FR" dirty="0"/>
          </a:p>
          <a:p>
            <a:pPr marL="0" indent="0">
              <a:buNone/>
            </a:pPr>
            <a:r>
              <a:rPr lang="fr-FR" sz="1500" dirty="0">
                <a:hlinkClick r:id="rId4"/>
              </a:rPr>
              <a:t>https://izibook.eyrolles.com/produit/4557/9782212423235/Lusine%20du%20futur</a:t>
            </a:r>
            <a:endParaRPr lang="fr-FR" sz="1500" dirty="0"/>
          </a:p>
          <a:p>
            <a:pPr marL="0" indent="0">
              <a:buNone/>
            </a:pPr>
            <a:endParaRPr lang="fr-FR" sz="1500" dirty="0"/>
          </a:p>
          <a:p>
            <a:pPr marL="0" indent="0">
              <a:buNone/>
            </a:pPr>
            <a:endParaRPr lang="fr-FR" sz="1500" dirty="0"/>
          </a:p>
        </p:txBody>
      </p:sp>
    </p:spTree>
    <p:extLst>
      <p:ext uri="{BB962C8B-B14F-4D97-AF65-F5344CB8AC3E}">
        <p14:creationId xmlns:p14="http://schemas.microsoft.com/office/powerpoint/2010/main" val="9646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AF50CC-932F-40C7-8938-730F1A83C770}"/>
              </a:ext>
            </a:extLst>
          </p:cNvPr>
          <p:cNvSpPr>
            <a:spLocks noGrp="1"/>
          </p:cNvSpPr>
          <p:nvPr>
            <p:ph type="title"/>
          </p:nvPr>
        </p:nvSpPr>
        <p:spPr>
          <a:xfrm>
            <a:off x="2034575" y="304267"/>
            <a:ext cx="8911687" cy="848640"/>
          </a:xfrm>
        </p:spPr>
        <p:txBody>
          <a:bodyPr/>
          <a:lstStyle/>
          <a:p>
            <a:r>
              <a:rPr lang="fr-FR" dirty="0"/>
              <a:t>Le Lean  en tant que système</a:t>
            </a:r>
          </a:p>
        </p:txBody>
      </p:sp>
      <p:sp>
        <p:nvSpPr>
          <p:cNvPr id="3" name="Espace réservé du contenu 2">
            <a:extLst>
              <a:ext uri="{FF2B5EF4-FFF2-40B4-BE49-F238E27FC236}">
                <a16:creationId xmlns="" xmlns:a16="http://schemas.microsoft.com/office/drawing/2014/main" id="{9642FA43-785C-4347-82BE-54364FF43961}"/>
              </a:ext>
            </a:extLst>
          </p:cNvPr>
          <p:cNvSpPr>
            <a:spLocks noGrp="1"/>
          </p:cNvSpPr>
          <p:nvPr>
            <p:ph idx="1"/>
          </p:nvPr>
        </p:nvSpPr>
        <p:spPr>
          <a:xfrm>
            <a:off x="1591613" y="1577947"/>
            <a:ext cx="2828504" cy="4922985"/>
          </a:xfrm>
        </p:spPr>
        <p:txBody>
          <a:bodyPr>
            <a:normAutofit/>
          </a:bodyPr>
          <a:lstStyle/>
          <a:p>
            <a:r>
              <a:rPr lang="fr-FR" dirty="0"/>
              <a:t>Le But</a:t>
            </a:r>
          </a:p>
          <a:p>
            <a:endParaRPr lang="fr-FR" dirty="0"/>
          </a:p>
          <a:p>
            <a:endParaRPr lang="fr-FR" dirty="0"/>
          </a:p>
          <a:p>
            <a:r>
              <a:rPr lang="fr-FR" dirty="0"/>
              <a:t>Les deux piliers</a:t>
            </a:r>
          </a:p>
          <a:p>
            <a:pPr lvl="1"/>
            <a:r>
              <a:rPr lang="fr-FR" dirty="0"/>
              <a:t>Jidoka</a:t>
            </a:r>
          </a:p>
          <a:p>
            <a:pPr lvl="1"/>
            <a:r>
              <a:rPr lang="fr-FR" dirty="0"/>
              <a:t>Juste à temps</a:t>
            </a:r>
          </a:p>
          <a:p>
            <a:pPr lvl="1"/>
            <a:endParaRPr lang="fr-FR" dirty="0"/>
          </a:p>
          <a:p>
            <a:pPr lvl="1"/>
            <a:endParaRPr lang="fr-FR" dirty="0"/>
          </a:p>
          <a:p>
            <a:r>
              <a:rPr lang="fr-FR" dirty="0"/>
              <a:t>La base</a:t>
            </a:r>
          </a:p>
          <a:p>
            <a:pPr lvl="1"/>
            <a:r>
              <a:rPr lang="fr-FR" b="1" dirty="0"/>
              <a:t>Standard</a:t>
            </a:r>
          </a:p>
          <a:p>
            <a:pPr lvl="1"/>
            <a:r>
              <a:rPr lang="fr-FR" dirty="0"/>
              <a:t>Visuel</a:t>
            </a:r>
          </a:p>
          <a:p>
            <a:pPr lvl="1"/>
            <a:r>
              <a:rPr lang="fr-FR" dirty="0"/>
              <a:t>Equipe</a:t>
            </a:r>
          </a:p>
        </p:txBody>
      </p:sp>
      <p:sp>
        <p:nvSpPr>
          <p:cNvPr id="4" name="Espace réservé du pied de page 3">
            <a:extLst>
              <a:ext uri="{FF2B5EF4-FFF2-40B4-BE49-F238E27FC236}">
                <a16:creationId xmlns="" xmlns:a16="http://schemas.microsoft.com/office/drawing/2014/main" id="{AA5E9A1A-75FC-47B9-9FC4-19BE320122ED}"/>
              </a:ext>
            </a:extLst>
          </p:cNvPr>
          <p:cNvSpPr>
            <a:spLocks noGrp="1"/>
          </p:cNvSpPr>
          <p:nvPr>
            <p:ph type="ftr" sz="quarter" idx="11"/>
          </p:nvPr>
        </p:nvSpPr>
        <p:spPr>
          <a:xfrm>
            <a:off x="2286000" y="6371170"/>
            <a:ext cx="7619999" cy="365125"/>
          </a:xfrm>
        </p:spPr>
        <p:txBody>
          <a:bodyPr/>
          <a:lstStyle/>
          <a:p>
            <a:r>
              <a:rPr lang="en-US" sz="1000" smtClean="0"/>
              <a:t>Joel Duflot 2022</a:t>
            </a:r>
            <a:endParaRPr lang="en-US" sz="1000" dirty="0"/>
          </a:p>
        </p:txBody>
      </p:sp>
      <p:sp>
        <p:nvSpPr>
          <p:cNvPr id="5" name="Espace réservé du numéro de diapositive 4">
            <a:extLst>
              <a:ext uri="{FF2B5EF4-FFF2-40B4-BE49-F238E27FC236}">
                <a16:creationId xmlns="" xmlns:a16="http://schemas.microsoft.com/office/drawing/2014/main" id="{8D0B962A-CF21-4074-8824-D98DA2D01804}"/>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 xmlns:a16="http://schemas.microsoft.com/office/drawing/2014/main" id="{55357900-D8E6-4A4E-AC87-189A3A43FE94}"/>
              </a:ext>
            </a:extLst>
          </p:cNvPr>
          <p:cNvPicPr/>
          <p:nvPr/>
        </p:nvPicPr>
        <p:blipFill>
          <a:blip r:embed="rId3"/>
          <a:stretch>
            <a:fillRect/>
          </a:stretch>
        </p:blipFill>
        <p:spPr>
          <a:xfrm>
            <a:off x="3977154" y="1123788"/>
            <a:ext cx="7942415" cy="5797246"/>
          </a:xfrm>
          <a:prstGeom prst="rect">
            <a:avLst/>
          </a:prstGeom>
        </p:spPr>
      </p:pic>
      <p:sp>
        <p:nvSpPr>
          <p:cNvPr id="7" name="Ellipse 6">
            <a:extLst>
              <a:ext uri="{FF2B5EF4-FFF2-40B4-BE49-F238E27FC236}">
                <a16:creationId xmlns="" xmlns:a16="http://schemas.microsoft.com/office/drawing/2014/main" id="{D1BAE4A7-436A-401D-8198-CA1AD2D74381}"/>
              </a:ext>
            </a:extLst>
          </p:cNvPr>
          <p:cNvSpPr/>
          <p:nvPr/>
        </p:nvSpPr>
        <p:spPr>
          <a:xfrm>
            <a:off x="4709565" y="5324559"/>
            <a:ext cx="7023886" cy="4976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4661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80B97DB-81CC-43BD-9E79-83EAF6E91032}"/>
              </a:ext>
            </a:extLst>
          </p:cNvPr>
          <p:cNvSpPr>
            <a:spLocks noGrp="1"/>
          </p:cNvSpPr>
          <p:nvPr>
            <p:ph type="title"/>
          </p:nvPr>
        </p:nvSpPr>
        <p:spPr>
          <a:xfrm>
            <a:off x="2592925" y="624110"/>
            <a:ext cx="8911687" cy="735352"/>
          </a:xfrm>
        </p:spPr>
        <p:txBody>
          <a:bodyPr/>
          <a:lstStyle/>
          <a:p>
            <a:r>
              <a:rPr lang="fr-FR" dirty="0"/>
              <a:t>Le standard</a:t>
            </a:r>
          </a:p>
        </p:txBody>
      </p:sp>
      <p:sp>
        <p:nvSpPr>
          <p:cNvPr id="3" name="Espace réservé du contenu 2">
            <a:extLst>
              <a:ext uri="{FF2B5EF4-FFF2-40B4-BE49-F238E27FC236}">
                <a16:creationId xmlns="" xmlns:a16="http://schemas.microsoft.com/office/drawing/2014/main" id="{C1160580-33ED-44D0-9C8A-5FE007D0F663}"/>
              </a:ext>
            </a:extLst>
          </p:cNvPr>
          <p:cNvSpPr>
            <a:spLocks noGrp="1"/>
          </p:cNvSpPr>
          <p:nvPr>
            <p:ph idx="1"/>
          </p:nvPr>
        </p:nvSpPr>
        <p:spPr>
          <a:xfrm>
            <a:off x="2589212" y="1861168"/>
            <a:ext cx="8915400" cy="4050054"/>
          </a:xfrm>
        </p:spPr>
        <p:txBody>
          <a:bodyPr/>
          <a:lstStyle/>
          <a:p>
            <a:r>
              <a:rPr lang="fr-FR" dirty="0"/>
              <a:t>Le standard est une partie fondamentale du Lean. Associé au management Visuel il constitue le socle du système sans lequel on n’aura pas de travail en équipe efficace ni de résultat pérenne dans l’application des outils et méthodes.</a:t>
            </a:r>
          </a:p>
          <a:p>
            <a:endParaRPr lang="fr-FR" dirty="0"/>
          </a:p>
          <a:p>
            <a:r>
              <a:rPr lang="fr-FR" dirty="0"/>
              <a:t>On dénomme ainsi à la fois la manière standardisée de réaliser les choses et le document sur lequel ce processus est consigné.</a:t>
            </a:r>
          </a:p>
          <a:p>
            <a:endParaRPr lang="fr-FR" dirty="0"/>
          </a:p>
          <a:p>
            <a:r>
              <a:rPr lang="fr-FR" dirty="0"/>
              <a:t>Il est nécessaire à la stabilisation et à l’amélioration des processus. Il évolue au fil des améliorations amenées par ceux qui le pratiquent.</a:t>
            </a:r>
          </a:p>
          <a:p>
            <a:endParaRPr lang="fr-FR" dirty="0"/>
          </a:p>
        </p:txBody>
      </p:sp>
      <p:sp>
        <p:nvSpPr>
          <p:cNvPr id="4" name="Espace réservé du pied de page 3">
            <a:extLst>
              <a:ext uri="{FF2B5EF4-FFF2-40B4-BE49-F238E27FC236}">
                <a16:creationId xmlns="" xmlns:a16="http://schemas.microsoft.com/office/drawing/2014/main"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 xmlns:a16="http://schemas.microsoft.com/office/drawing/2014/main" id="{9A57555C-50A7-4D92-A98A-93410D3F2653}"/>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descr="enseignant">
            <a:extLst>
              <a:ext uri="{FF2B5EF4-FFF2-40B4-BE49-F238E27FC236}">
                <a16:creationId xmlns="" xmlns:a16="http://schemas.microsoft.com/office/drawing/2014/main" id="{6171F9BF-CAB5-460D-9E0C-4F384A46A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62" y="4481291"/>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2362666" y="454128"/>
            <a:ext cx="7024744" cy="864096"/>
          </a:xfrm>
        </p:spPr>
        <p:txBody>
          <a:bodyPr/>
          <a:lstStyle/>
          <a:p>
            <a:r>
              <a:rPr lang="fr-FR" dirty="0"/>
              <a:t>Le standard</a:t>
            </a:r>
          </a:p>
        </p:txBody>
      </p:sp>
      <p:sp>
        <p:nvSpPr>
          <p:cNvPr id="1793027" name="Rectangle 3"/>
          <p:cNvSpPr>
            <a:spLocks noGrp="1" noChangeArrowheads="1"/>
          </p:cNvSpPr>
          <p:nvPr>
            <p:ph sz="half" idx="1"/>
          </p:nvPr>
        </p:nvSpPr>
        <p:spPr>
          <a:xfrm>
            <a:off x="1510015" y="1473514"/>
            <a:ext cx="4061669" cy="2232248"/>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lnSpcReduction="10000"/>
          </a:bodyPr>
          <a:lstStyle/>
          <a:p>
            <a:r>
              <a:rPr lang="fr-FR" sz="2200" b="1" dirty="0"/>
              <a:t>Il Définit</a:t>
            </a:r>
            <a:r>
              <a:rPr lang="fr-FR" sz="2200" dirty="0"/>
              <a:t> </a:t>
            </a:r>
          </a:p>
          <a:p>
            <a:pPr marL="274320" lvl="1" indent="0">
              <a:buNone/>
            </a:pPr>
            <a:r>
              <a:rPr lang="fr-FR" sz="2000" dirty="0"/>
              <a:t>La Méthode </a:t>
            </a:r>
            <a:r>
              <a:rPr lang="fr-FR" sz="2000" dirty="0">
                <a:solidFill>
                  <a:srgbClr val="FF0000"/>
                </a:solidFill>
              </a:rPr>
              <a:t>CONNUE</a:t>
            </a:r>
          </a:p>
          <a:p>
            <a:pPr lvl="1"/>
            <a:r>
              <a:rPr lang="fr-FR" sz="2000" dirty="0"/>
              <a:t>la plus facile</a:t>
            </a:r>
          </a:p>
          <a:p>
            <a:pPr lvl="1"/>
            <a:r>
              <a:rPr lang="fr-FR" sz="2000" dirty="0"/>
              <a:t>la plus sûre, efficace</a:t>
            </a:r>
          </a:p>
          <a:p>
            <a:pPr lvl="1">
              <a:buFontTx/>
              <a:buNone/>
            </a:pPr>
            <a:r>
              <a:rPr lang="fr-FR" sz="2000" i="1" dirty="0"/>
              <a:t>Pour exécuter une tâche</a:t>
            </a:r>
          </a:p>
          <a:p>
            <a:pPr lvl="1">
              <a:buFontTx/>
              <a:buNone/>
            </a:pPr>
            <a:endParaRPr lang="fr-FR" sz="2000" dirty="0"/>
          </a:p>
        </p:txBody>
      </p:sp>
      <p:sp>
        <p:nvSpPr>
          <p:cNvPr id="1793028" name="Rectangle 4"/>
          <p:cNvSpPr>
            <a:spLocks noGrp="1" noChangeArrowheads="1"/>
          </p:cNvSpPr>
          <p:nvPr>
            <p:ph sz="half" idx="2"/>
          </p:nvPr>
        </p:nvSpPr>
        <p:spPr>
          <a:xfrm>
            <a:off x="6175048" y="1473514"/>
            <a:ext cx="4063068" cy="2088232"/>
          </a:xfrm>
          <a:prstGeom prst="rect">
            <a:avLst/>
          </a:prstGeom>
        </p:spPr>
        <p:txBody>
          <a:bodyPr vert="horz" lIns="82954" tIns="41477" rIns="82954" bIns="41477" rtlCol="0">
            <a:normAutofit lnSpcReduction="10000"/>
          </a:bodyPr>
          <a:lstStyle/>
          <a:p>
            <a:r>
              <a:rPr lang="fr-FR" sz="2200" b="1" dirty="0"/>
              <a:t>Le support doit être</a:t>
            </a:r>
          </a:p>
          <a:p>
            <a:pPr lvl="1"/>
            <a:r>
              <a:rPr lang="fr-FR" sz="2000" dirty="0"/>
              <a:t>simple</a:t>
            </a:r>
          </a:p>
          <a:p>
            <a:pPr lvl="1"/>
            <a:r>
              <a:rPr lang="fr-FR" sz="2000" dirty="0"/>
              <a:t>clair</a:t>
            </a:r>
          </a:p>
          <a:p>
            <a:pPr lvl="1"/>
            <a:r>
              <a:rPr lang="fr-FR" sz="2000" dirty="0"/>
              <a:t>évident</a:t>
            </a:r>
          </a:p>
          <a:p>
            <a:pPr>
              <a:buFontTx/>
              <a:buNone/>
            </a:pPr>
            <a:r>
              <a:rPr lang="fr-FR" dirty="0"/>
              <a:t>	</a:t>
            </a:r>
            <a:r>
              <a:rPr lang="fr-FR" sz="2000" i="1" dirty="0"/>
              <a:t>pour faciliter son application</a:t>
            </a:r>
          </a:p>
          <a:p>
            <a:endParaRPr lang="fr-FR" dirty="0"/>
          </a:p>
        </p:txBody>
      </p:sp>
      <p:sp>
        <p:nvSpPr>
          <p:cNvPr id="2" name="Espace réservé du pied de page 1"/>
          <p:cNvSpPr>
            <a:spLocks noGrp="1"/>
          </p:cNvSpPr>
          <p:nvPr>
            <p:ph type="ftr" sz="quarter" idx="11"/>
          </p:nvPr>
        </p:nvSpPr>
        <p:spPr>
          <a:xfrm>
            <a:off x="2351585" y="6326212"/>
            <a:ext cx="3502152" cy="365125"/>
          </a:xfrm>
        </p:spPr>
        <p:txBody>
          <a:bodyPr/>
          <a:lstStyle/>
          <a:p>
            <a:r>
              <a:rPr lang="fr-FR" smtClean="0"/>
              <a:t>Joel Duflot 2022</a:t>
            </a:r>
            <a:endParaRPr lang="fr-FR" dirty="0"/>
          </a:p>
        </p:txBody>
      </p:sp>
      <p:sp>
        <p:nvSpPr>
          <p:cNvPr id="8" name="Rectangle 4"/>
          <p:cNvSpPr txBox="1">
            <a:spLocks noChangeArrowheads="1"/>
          </p:cNvSpPr>
          <p:nvPr/>
        </p:nvSpPr>
        <p:spPr>
          <a:xfrm>
            <a:off x="2840303" y="4340370"/>
            <a:ext cx="7397813" cy="1830552"/>
          </a:xfrm>
          <a:prstGeom prst="rect">
            <a:avLst/>
          </a:prstGeom>
        </p:spPr>
        <p:txBody>
          <a:bodyPr vert="horz" lIns="82954" tIns="41477" rIns="82954" bIns="41477"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indent="-342900" defTabSz="457200">
              <a:spcBef>
                <a:spcPts val="1000"/>
              </a:spcBef>
              <a:buClr>
                <a:schemeClr val="accent1"/>
              </a:buClr>
              <a:buFont typeface="Wingdings 3" charset="2"/>
              <a:buChar char=""/>
            </a:pPr>
            <a:r>
              <a:rPr lang="fr-FR" sz="2200" b="1" dirty="0">
                <a:solidFill>
                  <a:schemeClr val="tx1">
                    <a:lumMod val="75000"/>
                    <a:lumOff val="25000"/>
                  </a:schemeClr>
                </a:solidFill>
              </a:rPr>
              <a:t>Il Doit contenir </a:t>
            </a:r>
          </a:p>
          <a:p>
            <a:pPr lvl="1"/>
            <a:r>
              <a:rPr lang="fr-FR" sz="2000" dirty="0"/>
              <a:t>Les points clefs (autocontrôle, paramètre essentiel)</a:t>
            </a:r>
          </a:p>
          <a:p>
            <a:pPr lvl="1"/>
            <a:r>
              <a:rPr lang="fr-FR" sz="2000" dirty="0"/>
              <a:t>Le Pourquoi de ces points clefs (éviter le doute et l’oubli)</a:t>
            </a:r>
          </a:p>
          <a:p>
            <a:pPr lvl="1"/>
            <a:endParaRPr lang="fr-FR" sz="2000" dirty="0"/>
          </a:p>
          <a:p>
            <a:pPr marL="274320" lvl="1" indent="0">
              <a:buNone/>
            </a:pPr>
            <a:r>
              <a:rPr lang="fr-FR" sz="2200" i="1" dirty="0"/>
              <a:t>pour faciliter son amélioration</a:t>
            </a:r>
          </a:p>
          <a:p>
            <a:endParaRPr lang="fr-FR" sz="1800" dirty="0"/>
          </a:p>
        </p:txBody>
      </p:sp>
      <p:sp>
        <p:nvSpPr>
          <p:cNvPr id="3" name="Espace réservé du numéro de diapositive 2">
            <a:extLst>
              <a:ext uri="{FF2B5EF4-FFF2-40B4-BE49-F238E27FC236}">
                <a16:creationId xmlns="" xmlns:a16="http://schemas.microsoft.com/office/drawing/2014/main" id="{463F68B8-D96A-4914-AA96-834C06BCAC99}"/>
              </a:ext>
            </a:extLst>
          </p:cNvPr>
          <p:cNvSpPr>
            <a:spLocks noGrp="1"/>
          </p:cNvSpPr>
          <p:nvPr>
            <p:ph type="sldNum" sz="quarter" idx="12"/>
          </p:nvPr>
        </p:nvSpPr>
        <p:spPr/>
        <p:txBody>
          <a:bodyPr/>
          <a:lstStyle/>
          <a:p>
            <a:pPr>
              <a:defRPr/>
            </a:pPr>
            <a:fld id="{DA679968-0ECE-4B5B-967F-A6A6ACE67DE8}" type="slidenum">
              <a:rPr lang="fr-FR" sz="2269"/>
              <a:pPr>
                <a:defRPr/>
              </a:pPr>
              <a:t>4</a:t>
            </a:fld>
            <a:endParaRPr lang="fr-FR" sz="2269" dirty="0"/>
          </a:p>
        </p:txBody>
      </p:sp>
    </p:spTree>
    <p:extLst>
      <p:ext uri="{BB962C8B-B14F-4D97-AF65-F5344CB8AC3E}">
        <p14:creationId xmlns:p14="http://schemas.microsoft.com/office/powerpoint/2010/main" val="48496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Rectangle 2"/>
          <p:cNvSpPr>
            <a:spLocks noGrp="1" noChangeArrowheads="1"/>
          </p:cNvSpPr>
          <p:nvPr>
            <p:ph type="title"/>
          </p:nvPr>
        </p:nvSpPr>
        <p:spPr>
          <a:xfrm>
            <a:off x="2049561" y="282055"/>
            <a:ext cx="6962348" cy="824859"/>
          </a:xfrm>
        </p:spPr>
        <p:txBody>
          <a:bodyPr>
            <a:normAutofit/>
          </a:bodyPr>
          <a:lstStyle/>
          <a:p>
            <a:pPr algn="l"/>
            <a:r>
              <a:rPr lang="fr-FR" dirty="0"/>
              <a:t>Standard de travail Exemple</a:t>
            </a:r>
            <a:endParaRPr lang="fr-FR" sz="2900" dirty="0"/>
          </a:p>
        </p:txBody>
      </p:sp>
      <p:sp>
        <p:nvSpPr>
          <p:cNvPr id="2" name="Espace réservé du pied de page 1"/>
          <p:cNvSpPr>
            <a:spLocks noGrp="1"/>
          </p:cNvSpPr>
          <p:nvPr>
            <p:ph type="ftr" sz="quarter" idx="11"/>
          </p:nvPr>
        </p:nvSpPr>
        <p:spPr/>
        <p:txBody>
          <a:bodyPr/>
          <a:lstStyle/>
          <a:p>
            <a:r>
              <a:rPr lang="fr-FR" smtClean="0"/>
              <a:t>Joel Duflot 2022</a:t>
            </a:r>
            <a:endParaRPr lang="fr-FR"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158" y="970344"/>
            <a:ext cx="7407150" cy="575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 xmlns:a16="http://schemas.microsoft.com/office/drawing/2014/main" id="{F0AF512D-ADAB-4905-938E-94FE67FACB46}"/>
              </a:ext>
            </a:extLst>
          </p:cNvPr>
          <p:cNvSpPr>
            <a:spLocks noGrp="1"/>
          </p:cNvSpPr>
          <p:nvPr>
            <p:ph type="sldNum" sz="quarter" idx="12"/>
          </p:nvPr>
        </p:nvSpPr>
        <p:spPr/>
        <p:txBody>
          <a:bodyPr/>
          <a:lstStyle/>
          <a:p>
            <a:pPr>
              <a:defRPr/>
            </a:pPr>
            <a:fld id="{151A991B-A180-4CD8-A213-F2BFF30B10F1}" type="slidenum">
              <a:rPr lang="fr-FR" smtClean="0"/>
              <a:pPr>
                <a:defRPr/>
              </a:pPr>
              <a:t>5</a:t>
            </a:fld>
            <a:endParaRPr lang="fr-FR" dirty="0"/>
          </a:p>
        </p:txBody>
      </p:sp>
      <p:sp>
        <p:nvSpPr>
          <p:cNvPr id="6" name="Rectangle 4">
            <a:extLst>
              <a:ext uri="{FF2B5EF4-FFF2-40B4-BE49-F238E27FC236}">
                <a16:creationId xmlns="" xmlns:a16="http://schemas.microsoft.com/office/drawing/2014/main" id="{9112C73F-92ED-49E8-8E96-4C0B3E5B1907}"/>
              </a:ext>
            </a:extLst>
          </p:cNvPr>
          <p:cNvSpPr txBox="1">
            <a:spLocks noChangeArrowheads="1"/>
          </p:cNvSpPr>
          <p:nvPr/>
        </p:nvSpPr>
        <p:spPr>
          <a:xfrm>
            <a:off x="873940" y="1864206"/>
            <a:ext cx="2921225" cy="3533181"/>
          </a:xfrm>
          <a:prstGeom prst="rect">
            <a:avLst/>
          </a:prstGeom>
        </p:spPr>
        <p:txBody>
          <a:bodyPr vert="horz" lIns="82954" tIns="41477" rIns="82954" bIns="41477"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Wingdings" panose="05000000000000000000" pitchFamily="2" charset="2"/>
              <a:buChar char="Ø"/>
            </a:pPr>
            <a:r>
              <a:rPr lang="fr-FR" sz="2200" dirty="0"/>
              <a:t>Que du visuel !</a:t>
            </a:r>
          </a:p>
          <a:p>
            <a:pPr>
              <a:buFont typeface="Wingdings" panose="05000000000000000000" pitchFamily="2" charset="2"/>
              <a:buChar char="Ø"/>
            </a:pPr>
            <a:endParaRPr lang="fr-FR" sz="2200" dirty="0"/>
          </a:p>
          <a:p>
            <a:pPr>
              <a:buFont typeface="Wingdings" panose="05000000000000000000" pitchFamily="2" charset="2"/>
              <a:buChar char="Ø"/>
            </a:pPr>
            <a:r>
              <a:rPr lang="fr-FR" sz="2200" dirty="0"/>
              <a:t>Des pictogrammes pour signaler les points clefs</a:t>
            </a:r>
            <a:endParaRPr lang="fr-FR" dirty="0"/>
          </a:p>
          <a:p>
            <a:endParaRPr lang="fr-FR" sz="1800" dirty="0"/>
          </a:p>
        </p:txBody>
      </p:sp>
    </p:spTree>
    <p:extLst>
      <p:ext uri="{BB962C8B-B14F-4D97-AF65-F5344CB8AC3E}">
        <p14:creationId xmlns:p14="http://schemas.microsoft.com/office/powerpoint/2010/main" val="26767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188855" y="2"/>
            <a:ext cx="981429" cy="28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42" tIns="47921" rIns="95842" bIns="47921">
            <a:spAutoFit/>
          </a:bodyPr>
          <a:lstStyle>
            <a:lvl1pPr defTabSz="1004888">
              <a:defRPr sz="3600" b="1">
                <a:solidFill>
                  <a:schemeClr val="tx1"/>
                </a:solidFill>
                <a:latin typeface="Arial" panose="020B0604020202020204" pitchFamily="34" charset="0"/>
              </a:defRPr>
            </a:lvl1pPr>
            <a:lvl2pPr marL="742950" indent="-285750" defTabSz="1004888">
              <a:defRPr sz="3600" b="1">
                <a:solidFill>
                  <a:schemeClr val="tx1"/>
                </a:solidFill>
                <a:latin typeface="Arial" panose="020B0604020202020204" pitchFamily="34" charset="0"/>
              </a:defRPr>
            </a:lvl2pPr>
            <a:lvl3pPr marL="1143000" indent="-228600" defTabSz="1004888">
              <a:defRPr sz="3600" b="1">
                <a:solidFill>
                  <a:schemeClr val="tx1"/>
                </a:solidFill>
                <a:latin typeface="Arial" panose="020B0604020202020204" pitchFamily="34" charset="0"/>
              </a:defRPr>
            </a:lvl3pPr>
            <a:lvl4pPr marL="1600200" indent="-228600" defTabSz="1004888">
              <a:defRPr sz="3600" b="1">
                <a:solidFill>
                  <a:schemeClr val="tx1"/>
                </a:solidFill>
                <a:latin typeface="Arial" panose="020B0604020202020204" pitchFamily="34" charset="0"/>
              </a:defRPr>
            </a:lvl4pPr>
            <a:lvl5pPr marL="2057400" indent="-228600" defTabSz="1004888">
              <a:defRPr sz="3600" b="1">
                <a:solidFill>
                  <a:schemeClr val="tx1"/>
                </a:solidFill>
                <a:latin typeface="Arial" panose="020B0604020202020204" pitchFamily="34" charset="0"/>
              </a:defRPr>
            </a:lvl5pPr>
            <a:lvl6pPr marL="2514600" indent="-228600" defTabSz="1004888"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004888"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004888"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004888" eaLnBrk="0" fontAlgn="base" hangingPunct="0">
              <a:spcBef>
                <a:spcPct val="0"/>
              </a:spcBef>
              <a:spcAft>
                <a:spcPct val="0"/>
              </a:spcAft>
              <a:defRPr sz="3600" b="1">
                <a:solidFill>
                  <a:schemeClr val="tx1"/>
                </a:solidFill>
                <a:latin typeface="Arial" panose="020B0604020202020204" pitchFamily="34" charset="0"/>
              </a:defRPr>
            </a:lvl9pPr>
          </a:lstStyle>
          <a:p>
            <a:endParaRPr lang="it-IT" sz="1229" b="0"/>
          </a:p>
        </p:txBody>
      </p:sp>
      <p:sp>
        <p:nvSpPr>
          <p:cNvPr id="16388" name="Rectangle 4"/>
          <p:cNvSpPr>
            <a:spLocks noGrp="1" noChangeArrowheads="1"/>
          </p:cNvSpPr>
          <p:nvPr>
            <p:ph type="title"/>
          </p:nvPr>
        </p:nvSpPr>
        <p:spPr>
          <a:xfrm>
            <a:off x="2170284" y="588927"/>
            <a:ext cx="7540799" cy="699306"/>
          </a:xfrm>
        </p:spPr>
        <p:txBody>
          <a:bodyPr>
            <a:normAutofit/>
          </a:bodyPr>
          <a:lstStyle/>
          <a:p>
            <a:pPr>
              <a:defRPr/>
            </a:pPr>
            <a:r>
              <a:rPr lang="fr-FR" dirty="0"/>
              <a:t>La création du standard</a:t>
            </a:r>
          </a:p>
        </p:txBody>
      </p:sp>
      <p:sp>
        <p:nvSpPr>
          <p:cNvPr id="37892" name="Rectangle 3"/>
          <p:cNvSpPr>
            <a:spLocks noGrp="1" noChangeArrowheads="1"/>
          </p:cNvSpPr>
          <p:nvPr>
            <p:ph idx="1"/>
          </p:nvPr>
        </p:nvSpPr>
        <p:spPr>
          <a:xfrm>
            <a:off x="1758085" y="1637365"/>
            <a:ext cx="7275182" cy="4631708"/>
          </a:xfrm>
        </p:spPr>
        <p:txBody>
          <a:bodyPr>
            <a:normAutofit fontScale="92500" lnSpcReduction="10000"/>
          </a:bodyPr>
          <a:lstStyle/>
          <a:p>
            <a:pPr>
              <a:buClr>
                <a:srgbClr val="FF0000"/>
              </a:buClr>
            </a:pPr>
            <a:r>
              <a:rPr lang="fr-FR" sz="2200" dirty="0">
                <a:solidFill>
                  <a:schemeClr val="tx1"/>
                </a:solidFill>
              </a:rPr>
              <a:t>On ne standardise que ce qu’on sait faire, pas une vue de l’esprit, ni un résultat exceptionnel.</a:t>
            </a:r>
          </a:p>
          <a:p>
            <a:pPr eaLnBrk="1" hangingPunct="1">
              <a:buClr>
                <a:srgbClr val="FF0000"/>
              </a:buClr>
            </a:pPr>
            <a:endParaRPr lang="fr-FR" sz="2200" dirty="0">
              <a:solidFill>
                <a:schemeClr val="tx1"/>
              </a:solidFill>
            </a:endParaRPr>
          </a:p>
          <a:p>
            <a:pPr eaLnBrk="1" hangingPunct="1">
              <a:buClr>
                <a:srgbClr val="FF0000"/>
              </a:buClr>
            </a:pPr>
            <a:r>
              <a:rPr lang="fr-FR" sz="2200" dirty="0">
                <a:solidFill>
                  <a:schemeClr val="tx1"/>
                </a:solidFill>
              </a:rPr>
              <a:t>Le standard s’écrit sur le terrain, en équipe, par ceux qui le pratiquent</a:t>
            </a:r>
          </a:p>
          <a:p>
            <a:pPr eaLnBrk="1" hangingPunct="1">
              <a:buClr>
                <a:srgbClr val="FF0000"/>
              </a:buClr>
            </a:pPr>
            <a:r>
              <a:rPr lang="fr-FR" sz="2200" dirty="0">
                <a:solidFill>
                  <a:schemeClr val="tx1"/>
                </a:solidFill>
              </a:rPr>
              <a:t>La personne qui réalise le travail</a:t>
            </a:r>
          </a:p>
          <a:p>
            <a:pPr lvl="1" eaLnBrk="1" hangingPunct="1">
              <a:buClr>
                <a:srgbClr val="FF0000"/>
              </a:buClr>
            </a:pPr>
            <a:r>
              <a:rPr lang="fr-FR" sz="2200" dirty="0">
                <a:solidFill>
                  <a:schemeClr val="tx1"/>
                </a:solidFill>
              </a:rPr>
              <a:t>Elabore le standard</a:t>
            </a:r>
          </a:p>
          <a:p>
            <a:pPr lvl="1" eaLnBrk="1" hangingPunct="1">
              <a:buClr>
                <a:srgbClr val="FF0000"/>
              </a:buClr>
            </a:pPr>
            <a:r>
              <a:rPr lang="fr-FR" sz="2200" dirty="0">
                <a:solidFill>
                  <a:schemeClr val="tx1"/>
                </a:solidFill>
              </a:rPr>
              <a:t>Valide le standard</a:t>
            </a:r>
          </a:p>
          <a:p>
            <a:pPr lvl="1" eaLnBrk="1" hangingPunct="1">
              <a:buClr>
                <a:srgbClr val="FF0000"/>
              </a:buClr>
            </a:pPr>
            <a:r>
              <a:rPr lang="fr-FR" sz="2200" dirty="0">
                <a:solidFill>
                  <a:schemeClr val="tx1"/>
                </a:solidFill>
              </a:rPr>
              <a:t>Respecte le standard</a:t>
            </a:r>
          </a:p>
          <a:p>
            <a:pPr lvl="1" eaLnBrk="1" hangingPunct="1">
              <a:buClr>
                <a:srgbClr val="FF0000"/>
              </a:buClr>
            </a:pPr>
            <a:r>
              <a:rPr lang="fr-FR" sz="2200" dirty="0">
                <a:solidFill>
                  <a:schemeClr val="tx1"/>
                </a:solidFill>
              </a:rPr>
              <a:t>Participe à l’amélioration du standard</a:t>
            </a:r>
          </a:p>
          <a:p>
            <a:pPr marL="0" indent="0">
              <a:buClr>
                <a:srgbClr val="FF0000"/>
              </a:buClr>
              <a:buNone/>
            </a:pPr>
            <a:endParaRPr lang="fr-FR" sz="1700" dirty="0">
              <a:solidFill>
                <a:schemeClr val="tx1"/>
              </a:solidFill>
            </a:endParaRPr>
          </a:p>
          <a:p>
            <a:pPr marL="0" indent="0">
              <a:buClr>
                <a:srgbClr val="FF0000"/>
              </a:buClr>
              <a:buNone/>
            </a:pPr>
            <a:r>
              <a:rPr lang="fr-FR" sz="1700" dirty="0">
                <a:solidFill>
                  <a:schemeClr val="tx1"/>
                </a:solidFill>
              </a:rPr>
              <a:t>										Standard de contrôle</a:t>
            </a:r>
          </a:p>
          <a:p>
            <a:pPr eaLnBrk="1" hangingPunct="1"/>
            <a:endParaRPr lang="fr-FR" dirty="0"/>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203259CE-20E4-4B00-8CA6-1DA34C23F484}"/>
              </a:ext>
            </a:extLst>
          </p:cNvPr>
          <p:cNvSpPr>
            <a:spLocks noGrp="1"/>
          </p:cNvSpPr>
          <p:nvPr>
            <p:ph type="sldNum" sz="quarter" idx="12"/>
          </p:nvPr>
        </p:nvSpPr>
        <p:spPr/>
        <p:txBody>
          <a:bodyPr/>
          <a:lstStyle/>
          <a:p>
            <a:pPr>
              <a:defRPr/>
            </a:pPr>
            <a:fld id="{151A991B-A180-4CD8-A213-F2BFF30B10F1}" type="slidenum">
              <a:rPr lang="fr-FR" smtClean="0"/>
              <a:pPr>
                <a:defRPr/>
              </a:pPr>
              <a:t>6</a:t>
            </a:fld>
            <a:endParaRPr lang="fr-FR" dirty="0"/>
          </a:p>
        </p:txBody>
      </p:sp>
      <p:pic>
        <p:nvPicPr>
          <p:cNvPr id="4" name="Image 3">
            <a:extLst>
              <a:ext uri="{FF2B5EF4-FFF2-40B4-BE49-F238E27FC236}">
                <a16:creationId xmlns="" xmlns:a16="http://schemas.microsoft.com/office/drawing/2014/main" id="{1F241AD0-F94D-42F4-B34E-815B58B65ACD}"/>
              </a:ext>
            </a:extLst>
          </p:cNvPr>
          <p:cNvPicPr>
            <a:picLocks noChangeAspect="1"/>
          </p:cNvPicPr>
          <p:nvPr/>
        </p:nvPicPr>
        <p:blipFill>
          <a:blip r:embed="rId3"/>
          <a:stretch>
            <a:fillRect/>
          </a:stretch>
        </p:blipFill>
        <p:spPr>
          <a:xfrm>
            <a:off x="8658478" y="3159251"/>
            <a:ext cx="2876971" cy="34589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3" b="1">
                <a:solidFill>
                  <a:schemeClr val="tx1"/>
                </a:solidFill>
                <a:latin typeface="Arial" panose="020B0604020202020204" pitchFamily="34" charset="0"/>
              </a:defRPr>
            </a:lvl1pPr>
            <a:lvl2pPr marL="702290" indent="-270112">
              <a:defRPr sz="3403" b="1">
                <a:solidFill>
                  <a:schemeClr val="tx1"/>
                </a:solidFill>
                <a:latin typeface="Arial" panose="020B0604020202020204" pitchFamily="34" charset="0"/>
              </a:defRPr>
            </a:lvl2pPr>
            <a:lvl3pPr marL="1080447" indent="-216089">
              <a:defRPr sz="3403" b="1">
                <a:solidFill>
                  <a:schemeClr val="tx1"/>
                </a:solidFill>
                <a:latin typeface="Arial" panose="020B0604020202020204" pitchFamily="34" charset="0"/>
              </a:defRPr>
            </a:lvl3pPr>
            <a:lvl4pPr marL="1512625" indent="-216089">
              <a:defRPr sz="3403" b="1">
                <a:solidFill>
                  <a:schemeClr val="tx1"/>
                </a:solidFill>
                <a:latin typeface="Arial" panose="020B0604020202020204" pitchFamily="34" charset="0"/>
              </a:defRPr>
            </a:lvl4pPr>
            <a:lvl5pPr marL="1944804" indent="-216089">
              <a:defRPr sz="3403" b="1">
                <a:solidFill>
                  <a:schemeClr val="tx1"/>
                </a:solidFill>
                <a:latin typeface="Arial" panose="020B0604020202020204" pitchFamily="34" charset="0"/>
              </a:defRPr>
            </a:lvl5pPr>
            <a:lvl6pPr marL="2376982" indent="-216089" eaLnBrk="0" fontAlgn="base" hangingPunct="0">
              <a:spcBef>
                <a:spcPct val="0"/>
              </a:spcBef>
              <a:spcAft>
                <a:spcPct val="0"/>
              </a:spcAft>
              <a:defRPr sz="3403" b="1">
                <a:solidFill>
                  <a:schemeClr val="tx1"/>
                </a:solidFill>
                <a:latin typeface="Arial" panose="020B0604020202020204" pitchFamily="34" charset="0"/>
              </a:defRPr>
            </a:lvl6pPr>
            <a:lvl7pPr marL="2809161" indent="-216089" eaLnBrk="0" fontAlgn="base" hangingPunct="0">
              <a:spcBef>
                <a:spcPct val="0"/>
              </a:spcBef>
              <a:spcAft>
                <a:spcPct val="0"/>
              </a:spcAft>
              <a:defRPr sz="3403" b="1">
                <a:solidFill>
                  <a:schemeClr val="tx1"/>
                </a:solidFill>
                <a:latin typeface="Arial" panose="020B0604020202020204" pitchFamily="34" charset="0"/>
              </a:defRPr>
            </a:lvl7pPr>
            <a:lvl8pPr marL="3241340" indent="-216089" eaLnBrk="0" fontAlgn="base" hangingPunct="0">
              <a:spcBef>
                <a:spcPct val="0"/>
              </a:spcBef>
              <a:spcAft>
                <a:spcPct val="0"/>
              </a:spcAft>
              <a:defRPr sz="3403" b="1">
                <a:solidFill>
                  <a:schemeClr val="tx1"/>
                </a:solidFill>
                <a:latin typeface="Arial" panose="020B0604020202020204" pitchFamily="34" charset="0"/>
              </a:defRPr>
            </a:lvl8pPr>
            <a:lvl9pPr marL="3673519" indent="-216089" eaLnBrk="0" fontAlgn="base" hangingPunct="0">
              <a:spcBef>
                <a:spcPct val="0"/>
              </a:spcBef>
              <a:spcAft>
                <a:spcPct val="0"/>
              </a:spcAft>
              <a:defRPr sz="3403" b="1">
                <a:solidFill>
                  <a:schemeClr val="tx1"/>
                </a:solidFill>
                <a:latin typeface="Arial" panose="020B0604020202020204" pitchFamily="34" charset="0"/>
              </a:defRPr>
            </a:lvl9pPr>
          </a:lstStyle>
          <a:p>
            <a:r>
              <a:rPr lang="fr-FR" sz="1229" smtClean="0">
                <a:solidFill>
                  <a:schemeClr val="accent1"/>
                </a:solidFill>
              </a:rPr>
              <a:t>Joel Duflot 2022</a:t>
            </a:r>
            <a:endParaRPr lang="fr-FR" sz="1229" dirty="0">
              <a:solidFill>
                <a:schemeClr val="accent1"/>
              </a:solidFill>
            </a:endParaRPr>
          </a:p>
        </p:txBody>
      </p:sp>
      <p:grpSp>
        <p:nvGrpSpPr>
          <p:cNvPr id="2178050" name="Group 2"/>
          <p:cNvGrpSpPr>
            <a:grpSpLocks/>
          </p:cNvGrpSpPr>
          <p:nvPr/>
        </p:nvGrpSpPr>
        <p:grpSpPr bwMode="auto">
          <a:xfrm>
            <a:off x="6259418" y="1296785"/>
            <a:ext cx="4767587" cy="1273097"/>
            <a:chOff x="2894" y="1748"/>
            <a:chExt cx="2798" cy="731"/>
          </a:xfrm>
        </p:grpSpPr>
        <p:sp>
          <p:nvSpPr>
            <p:cNvPr id="29708" name="Text Box 3"/>
            <p:cNvSpPr txBox="1">
              <a:spLocks noChangeArrowheads="1"/>
            </p:cNvSpPr>
            <p:nvPr/>
          </p:nvSpPr>
          <p:spPr bwMode="auto">
            <a:xfrm>
              <a:off x="3250" y="1894"/>
              <a:ext cx="2268" cy="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63" tIns="47632" rIns="95263" bIns="47632">
              <a:spAutoFit/>
            </a:bodyPr>
            <a:lstStyle>
              <a:lvl1pPr defTabSz="1008063">
                <a:defRPr sz="3600" b="1">
                  <a:solidFill>
                    <a:schemeClr val="tx1"/>
                  </a:solidFill>
                  <a:latin typeface="Arial" panose="020B0604020202020204" pitchFamily="34" charset="0"/>
                </a:defRPr>
              </a:lvl1pPr>
              <a:lvl2pPr marL="742950" indent="-285750" defTabSz="1008063">
                <a:defRPr sz="3600" b="1">
                  <a:solidFill>
                    <a:schemeClr val="tx1"/>
                  </a:solidFill>
                  <a:latin typeface="Arial" panose="020B0604020202020204" pitchFamily="34" charset="0"/>
                </a:defRPr>
              </a:lvl2pPr>
              <a:lvl3pPr marL="1143000" indent="-228600" defTabSz="1008063">
                <a:defRPr sz="3600" b="1">
                  <a:solidFill>
                    <a:schemeClr val="tx1"/>
                  </a:solidFill>
                  <a:latin typeface="Arial" panose="020B0604020202020204" pitchFamily="34" charset="0"/>
                </a:defRPr>
              </a:lvl3pPr>
              <a:lvl4pPr marL="1600200" indent="-228600" defTabSz="1008063">
                <a:defRPr sz="3600" b="1">
                  <a:solidFill>
                    <a:schemeClr val="tx1"/>
                  </a:solidFill>
                  <a:latin typeface="Arial" panose="020B0604020202020204" pitchFamily="34" charset="0"/>
                </a:defRPr>
              </a:lvl4pPr>
              <a:lvl5pPr marL="2057400" indent="-228600" defTabSz="1008063">
                <a:defRPr sz="3600" b="1">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3600" b="1">
                  <a:solidFill>
                    <a:schemeClr val="tx1"/>
                  </a:solidFill>
                  <a:latin typeface="Arial" panose="020B0604020202020204" pitchFamily="34" charset="0"/>
                </a:defRPr>
              </a:lvl9pPr>
            </a:lstStyle>
            <a:p>
              <a:r>
                <a:rPr lang="fr-FR" sz="2269" dirty="0">
                  <a:solidFill>
                    <a:srgbClr val="006600"/>
                  </a:solidFill>
                </a:rPr>
                <a:t>La Cale retient la roue et on repart pour un cycle…!</a:t>
              </a:r>
            </a:p>
          </p:txBody>
        </p:sp>
        <p:sp>
          <p:nvSpPr>
            <p:cNvPr id="29709" name="Oval 4"/>
            <p:cNvSpPr>
              <a:spLocks noChangeArrowheads="1"/>
            </p:cNvSpPr>
            <p:nvPr/>
          </p:nvSpPr>
          <p:spPr bwMode="auto">
            <a:xfrm>
              <a:off x="2894" y="1748"/>
              <a:ext cx="2798" cy="731"/>
            </a:xfrm>
            <a:prstGeom prst="ellipse">
              <a:avLst/>
            </a:prstGeom>
            <a:noFill/>
            <a:ln w="76200">
              <a:solidFill>
                <a:srgbClr val="0066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63" tIns="47632" rIns="95263" bIns="47632" anchor="ctr"/>
            <a:lstStyle>
              <a:lvl1pPr defTabSz="1004888">
                <a:defRPr sz="3600" b="1">
                  <a:solidFill>
                    <a:schemeClr val="tx1"/>
                  </a:solidFill>
                  <a:latin typeface="Arial" panose="020B0604020202020204" pitchFamily="34" charset="0"/>
                </a:defRPr>
              </a:lvl1pPr>
              <a:lvl2pPr marL="742950" indent="-285750" defTabSz="1004888">
                <a:defRPr sz="3600" b="1">
                  <a:solidFill>
                    <a:schemeClr val="tx1"/>
                  </a:solidFill>
                  <a:latin typeface="Arial" panose="020B0604020202020204" pitchFamily="34" charset="0"/>
                </a:defRPr>
              </a:lvl2pPr>
              <a:lvl3pPr marL="1143000" indent="-228600" defTabSz="1004888">
                <a:defRPr sz="3600" b="1">
                  <a:solidFill>
                    <a:schemeClr val="tx1"/>
                  </a:solidFill>
                  <a:latin typeface="Arial" panose="020B0604020202020204" pitchFamily="34" charset="0"/>
                </a:defRPr>
              </a:lvl3pPr>
              <a:lvl4pPr marL="1600200" indent="-228600" defTabSz="1004888">
                <a:defRPr sz="3600" b="1">
                  <a:solidFill>
                    <a:schemeClr val="tx1"/>
                  </a:solidFill>
                  <a:latin typeface="Arial" panose="020B0604020202020204" pitchFamily="34" charset="0"/>
                </a:defRPr>
              </a:lvl4pPr>
              <a:lvl5pPr marL="2057400" indent="-228600" defTabSz="1004888">
                <a:defRPr sz="3600" b="1">
                  <a:solidFill>
                    <a:schemeClr val="tx1"/>
                  </a:solidFill>
                  <a:latin typeface="Arial" panose="020B0604020202020204" pitchFamily="34" charset="0"/>
                </a:defRPr>
              </a:lvl5pPr>
              <a:lvl6pPr marL="2514600" indent="-228600" defTabSz="1004888"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004888"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004888"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004888" eaLnBrk="0" fontAlgn="base" hangingPunct="0">
                <a:spcBef>
                  <a:spcPct val="0"/>
                </a:spcBef>
                <a:spcAft>
                  <a:spcPct val="0"/>
                </a:spcAft>
                <a:defRPr sz="3600" b="1">
                  <a:solidFill>
                    <a:schemeClr val="tx1"/>
                  </a:solidFill>
                  <a:latin typeface="Arial" panose="020B0604020202020204" pitchFamily="34" charset="0"/>
                </a:defRPr>
              </a:lvl9pPr>
            </a:lstStyle>
            <a:p>
              <a:pPr algn="ctr"/>
              <a:endParaRPr lang="fr-FR" sz="1229" dirty="0">
                <a:solidFill>
                  <a:srgbClr val="006600"/>
                </a:solidFill>
              </a:endParaRPr>
            </a:p>
          </p:txBody>
        </p:sp>
      </p:grpSp>
      <p:sp>
        <p:nvSpPr>
          <p:cNvPr id="29701" name="Text Box 5"/>
          <p:cNvSpPr txBox="1">
            <a:spLocks noChangeArrowheads="1"/>
          </p:cNvSpPr>
          <p:nvPr/>
        </p:nvSpPr>
        <p:spPr bwMode="auto">
          <a:xfrm rot="-1464045">
            <a:off x="8101028" y="3251941"/>
            <a:ext cx="2745904" cy="38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30" tIns="47615" rIns="95230" bIns="47615">
            <a:spAutoFit/>
          </a:bodyPr>
          <a:lstStyle>
            <a:lvl1pPr defTabSz="1008063">
              <a:defRPr sz="3600" b="1">
                <a:solidFill>
                  <a:schemeClr val="tx1"/>
                </a:solidFill>
                <a:latin typeface="Arial" panose="020B0604020202020204" pitchFamily="34" charset="0"/>
              </a:defRPr>
            </a:lvl1pPr>
            <a:lvl2pPr marL="742950" indent="-285750" defTabSz="1008063">
              <a:defRPr sz="3600" b="1">
                <a:solidFill>
                  <a:schemeClr val="tx1"/>
                </a:solidFill>
                <a:latin typeface="Arial" panose="020B0604020202020204" pitchFamily="34" charset="0"/>
              </a:defRPr>
            </a:lvl2pPr>
            <a:lvl3pPr marL="1143000" indent="-228600" defTabSz="1008063">
              <a:defRPr sz="3600" b="1">
                <a:solidFill>
                  <a:schemeClr val="tx1"/>
                </a:solidFill>
                <a:latin typeface="Arial" panose="020B0604020202020204" pitchFamily="34" charset="0"/>
              </a:defRPr>
            </a:lvl3pPr>
            <a:lvl4pPr marL="1600200" indent="-228600" defTabSz="1008063">
              <a:defRPr sz="3600" b="1">
                <a:solidFill>
                  <a:schemeClr val="tx1"/>
                </a:solidFill>
                <a:latin typeface="Arial" panose="020B0604020202020204" pitchFamily="34" charset="0"/>
              </a:defRPr>
            </a:lvl4pPr>
            <a:lvl5pPr marL="2057400" indent="-228600" defTabSz="1008063">
              <a:defRPr sz="3600" b="1">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3600" b="1">
                <a:solidFill>
                  <a:schemeClr val="tx1"/>
                </a:solidFill>
                <a:latin typeface="Arial" panose="020B0604020202020204" pitchFamily="34" charset="0"/>
              </a:defRPr>
            </a:lvl9pPr>
          </a:lstStyle>
          <a:p>
            <a:pPr algn="ctr"/>
            <a:r>
              <a:rPr lang="fr-FR" sz="1891" dirty="0">
                <a:solidFill>
                  <a:srgbClr val="000000"/>
                </a:solidFill>
              </a:rPr>
              <a:t>Amélioration continue</a:t>
            </a:r>
          </a:p>
        </p:txBody>
      </p:sp>
      <p:sp>
        <p:nvSpPr>
          <p:cNvPr id="29702" name="Line 6"/>
          <p:cNvSpPr>
            <a:spLocks noChangeShapeType="1"/>
          </p:cNvSpPr>
          <p:nvPr/>
        </p:nvSpPr>
        <p:spPr bwMode="auto">
          <a:xfrm flipV="1">
            <a:off x="2456911" y="4017258"/>
            <a:ext cx="5687488" cy="2513599"/>
          </a:xfrm>
          <a:prstGeom prst="line">
            <a:avLst/>
          </a:prstGeom>
          <a:noFill/>
          <a:ln w="635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8" tIns="43204" rIns="86408" bIns="43204"/>
          <a:lstStyle/>
          <a:p>
            <a:endParaRPr lang="fr-FR" sz="1702" dirty="0"/>
          </a:p>
        </p:txBody>
      </p:sp>
      <p:sp>
        <p:nvSpPr>
          <p:cNvPr id="2178055" name="AutoShape 7"/>
          <p:cNvSpPr>
            <a:spLocks noChangeArrowheads="1"/>
          </p:cNvSpPr>
          <p:nvPr/>
        </p:nvSpPr>
        <p:spPr bwMode="auto">
          <a:xfrm rot="-1474625">
            <a:off x="3328790" y="5340837"/>
            <a:ext cx="930407" cy="544738"/>
          </a:xfrm>
          <a:prstGeom prst="rtTriangle">
            <a:avLst/>
          </a:prstGeom>
          <a:solidFill>
            <a:srgbClr val="FF0000"/>
          </a:solidFill>
          <a:ln w="381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8" tIns="43204" rIns="86408" bIns="43204" anchor="ct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algn="ctr"/>
            <a:endParaRPr lang="fr-FR" sz="3403" dirty="0"/>
          </a:p>
        </p:txBody>
      </p:sp>
      <p:sp>
        <p:nvSpPr>
          <p:cNvPr id="2178056" name="Text Box 8"/>
          <p:cNvSpPr txBox="1">
            <a:spLocks noChangeArrowheads="1"/>
          </p:cNvSpPr>
          <p:nvPr/>
        </p:nvSpPr>
        <p:spPr bwMode="auto">
          <a:xfrm>
            <a:off x="1759103" y="5588446"/>
            <a:ext cx="2034890" cy="73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30" tIns="47615" rIns="95230" bIns="47615">
            <a:spAutoFit/>
          </a:bodyPr>
          <a:lstStyle>
            <a:lvl1pPr defTabSz="1008063">
              <a:defRPr sz="3600" b="1">
                <a:solidFill>
                  <a:schemeClr val="tx1"/>
                </a:solidFill>
                <a:latin typeface="Arial" panose="020B0604020202020204" pitchFamily="34" charset="0"/>
              </a:defRPr>
            </a:lvl1pPr>
            <a:lvl2pPr marL="742950" indent="-285750" defTabSz="1008063">
              <a:defRPr sz="3600" b="1">
                <a:solidFill>
                  <a:schemeClr val="tx1"/>
                </a:solidFill>
                <a:latin typeface="Arial" panose="020B0604020202020204" pitchFamily="34" charset="0"/>
              </a:defRPr>
            </a:lvl2pPr>
            <a:lvl3pPr marL="1143000" indent="-228600" defTabSz="1008063">
              <a:defRPr sz="3600" b="1">
                <a:solidFill>
                  <a:schemeClr val="tx1"/>
                </a:solidFill>
                <a:latin typeface="Arial" panose="020B0604020202020204" pitchFamily="34" charset="0"/>
              </a:defRPr>
            </a:lvl3pPr>
            <a:lvl4pPr marL="1600200" indent="-228600" defTabSz="1008063">
              <a:defRPr sz="3600" b="1">
                <a:solidFill>
                  <a:schemeClr val="tx1"/>
                </a:solidFill>
                <a:latin typeface="Arial" panose="020B0604020202020204" pitchFamily="34" charset="0"/>
              </a:defRPr>
            </a:lvl4pPr>
            <a:lvl5pPr marL="2057400" indent="-228600" defTabSz="1008063">
              <a:defRPr sz="3600" b="1">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3600" b="1">
                <a:solidFill>
                  <a:schemeClr val="tx1"/>
                </a:solidFill>
                <a:latin typeface="Arial" panose="020B0604020202020204" pitchFamily="34" charset="0"/>
              </a:defRPr>
            </a:lvl9pPr>
          </a:lstStyle>
          <a:p>
            <a:r>
              <a:rPr lang="fr-FR" sz="2080" dirty="0"/>
              <a:t>Standard de départ</a:t>
            </a:r>
          </a:p>
        </p:txBody>
      </p:sp>
      <p:pic>
        <p:nvPicPr>
          <p:cNvPr id="2178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245" y="1794786"/>
            <a:ext cx="3978241" cy="388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8058" name="Text Box 10"/>
          <p:cNvSpPr txBox="1">
            <a:spLocks noChangeArrowheads="1"/>
          </p:cNvSpPr>
          <p:nvPr/>
        </p:nvSpPr>
        <p:spPr bwMode="auto">
          <a:xfrm>
            <a:off x="5824383" y="5184769"/>
            <a:ext cx="3675107" cy="62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30" tIns="47615" rIns="95230" bIns="47615">
            <a:spAutoFit/>
          </a:bodyPr>
          <a:lstStyle>
            <a:lvl1pPr defTabSz="1008063">
              <a:defRPr sz="3600" b="1">
                <a:solidFill>
                  <a:schemeClr val="tx1"/>
                </a:solidFill>
                <a:latin typeface="Arial" panose="020B0604020202020204" pitchFamily="34" charset="0"/>
              </a:defRPr>
            </a:lvl1pPr>
            <a:lvl2pPr marL="742950" indent="-285750" defTabSz="1008063">
              <a:defRPr sz="3600" b="1">
                <a:solidFill>
                  <a:schemeClr val="tx1"/>
                </a:solidFill>
                <a:latin typeface="Arial" panose="020B0604020202020204" pitchFamily="34" charset="0"/>
              </a:defRPr>
            </a:lvl2pPr>
            <a:lvl3pPr marL="1143000" indent="-228600" defTabSz="1008063">
              <a:defRPr sz="3600" b="1">
                <a:solidFill>
                  <a:schemeClr val="tx1"/>
                </a:solidFill>
                <a:latin typeface="Arial" panose="020B0604020202020204" pitchFamily="34" charset="0"/>
              </a:defRPr>
            </a:lvl3pPr>
            <a:lvl4pPr marL="1600200" indent="-228600" defTabSz="1008063">
              <a:defRPr sz="3600" b="1">
                <a:solidFill>
                  <a:schemeClr val="tx1"/>
                </a:solidFill>
                <a:latin typeface="Arial" panose="020B0604020202020204" pitchFamily="34" charset="0"/>
              </a:defRPr>
            </a:lvl4pPr>
            <a:lvl5pPr marL="2057400" indent="-228600" defTabSz="1008063">
              <a:defRPr sz="3600" b="1">
                <a:solidFill>
                  <a:schemeClr val="tx1"/>
                </a:solidFill>
                <a:latin typeface="Arial" panose="020B0604020202020204" pitchFamily="34" charset="0"/>
              </a:defRPr>
            </a:lvl5pPr>
            <a:lvl6pPr marL="2514600" indent="-228600" defTabSz="10080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0080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0080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008063" eaLnBrk="0" fontAlgn="base" hangingPunct="0">
              <a:spcBef>
                <a:spcPct val="0"/>
              </a:spcBef>
              <a:spcAft>
                <a:spcPct val="0"/>
              </a:spcAft>
              <a:defRPr sz="3600" b="1">
                <a:solidFill>
                  <a:schemeClr val="tx1"/>
                </a:solidFill>
                <a:latin typeface="Arial" panose="020B0604020202020204" pitchFamily="34" charset="0"/>
              </a:defRPr>
            </a:lvl9pPr>
          </a:lstStyle>
          <a:p>
            <a:pPr algn="ctr"/>
            <a:r>
              <a:rPr lang="fr-FR" sz="1702" dirty="0">
                <a:solidFill>
                  <a:srgbClr val="FF3300"/>
                </a:solidFill>
              </a:rPr>
              <a:t>Standard de travail + Vérification du respect du standard ( V.R.S. )</a:t>
            </a:r>
          </a:p>
        </p:txBody>
      </p:sp>
      <p:sp>
        <p:nvSpPr>
          <p:cNvPr id="13" name="Titre 1"/>
          <p:cNvSpPr txBox="1">
            <a:spLocks/>
          </p:cNvSpPr>
          <p:nvPr/>
        </p:nvSpPr>
        <p:spPr>
          <a:xfrm>
            <a:off x="1934085" y="348466"/>
            <a:ext cx="7539298" cy="704744"/>
          </a:xfrm>
          <a:prstGeom prst="rect">
            <a:avLst/>
          </a:prstGeom>
        </p:spPr>
        <p:txBody>
          <a:bodyPr lIns="95246" tIns="47623" rIns="95246" bIns="47623" anchor="b">
            <a:normAutofit fontScale="82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fr-FR" sz="3600" dirty="0">
                <a:solidFill>
                  <a:schemeClr val="tx1">
                    <a:lumMod val="85000"/>
                    <a:lumOff val="15000"/>
                  </a:schemeClr>
                </a:solidFill>
              </a:rPr>
              <a:t>Le standard: support de l’Amélioration</a:t>
            </a:r>
          </a:p>
        </p:txBody>
      </p:sp>
      <p:sp>
        <p:nvSpPr>
          <p:cNvPr id="2" name="Espace réservé du numéro de diapositive 1">
            <a:extLst>
              <a:ext uri="{FF2B5EF4-FFF2-40B4-BE49-F238E27FC236}">
                <a16:creationId xmlns="" xmlns:a16="http://schemas.microsoft.com/office/drawing/2014/main" id="{DB1897DD-1001-4F89-A70B-240BE4354E39}"/>
              </a:ext>
            </a:extLst>
          </p:cNvPr>
          <p:cNvSpPr>
            <a:spLocks noGrp="1"/>
          </p:cNvSpPr>
          <p:nvPr>
            <p:ph type="sldNum" sz="quarter" idx="12"/>
          </p:nvPr>
        </p:nvSpPr>
        <p:spPr/>
        <p:txBody>
          <a:bodyPr/>
          <a:lstStyle/>
          <a:p>
            <a:pPr>
              <a:defRPr/>
            </a:pPr>
            <a:fld id="{151A991B-A180-4CD8-A213-F2BFF30B10F1}" type="slidenum">
              <a:rPr lang="fr-FR" smtClean="0"/>
              <a:pPr>
                <a:defRPr/>
              </a:pPr>
              <a:t>7</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178057"/>
                                        </p:tgtEl>
                                        <p:attrNameLst>
                                          <p:attrName>r</p:attrName>
                                        </p:attrNameLst>
                                      </p:cBhvr>
                                    </p:animRot>
                                  </p:childTnLst>
                                </p:cTn>
                              </p:par>
                              <p:par>
                                <p:cTn id="7" presetID="0" presetClass="path" presetSubtype="0" accel="50000" decel="50000" fill="hold" nodeType="withEffect">
                                  <p:stCondLst>
                                    <p:cond delay="0"/>
                                  </p:stCondLst>
                                  <p:childTnLst>
                                    <p:animMotion origin="layout" path="M 3.05556E-6 3.7037E-7 L 0.14305 -0.08333 " pathEditMode="relative" rAng="0" ptsTypes="AA">
                                      <p:cBhvr>
                                        <p:cTn id="8" dur="2000" fill="hold"/>
                                        <p:tgtEl>
                                          <p:spTgt spid="2178057"/>
                                        </p:tgtEl>
                                        <p:attrNameLst>
                                          <p:attrName>ppt_x</p:attrName>
                                          <p:attrName>ppt_y</p:attrName>
                                        </p:attrNameLst>
                                      </p:cBhvr>
                                      <p:rCtr x="7153" y="-4167"/>
                                    </p:animMotion>
                                  </p:childTnLst>
                                </p:cTn>
                              </p:par>
                            </p:childTnLst>
                          </p:cTn>
                        </p:par>
                        <p:par>
                          <p:cTn id="9" fill="hold" nodeType="afterGroup">
                            <p:stCondLst>
                              <p:cond delay="2000"/>
                            </p:stCondLst>
                            <p:childTnLst>
                              <p:par>
                                <p:cTn id="10" presetID="0" presetClass="path" presetSubtype="0" decel="50000" fill="hold" grpId="0" nodeType="afterEffect">
                                  <p:stCondLst>
                                    <p:cond delay="1000"/>
                                  </p:stCondLst>
                                  <p:childTnLst>
                                    <p:animMotion origin="layout" path="M -1.11111E-6 -2.59259E-6 L 0.1342 -0.08541 " pathEditMode="relative" rAng="0" ptsTypes="AA">
                                      <p:cBhvr>
                                        <p:cTn id="11" dur="2000" fill="hold"/>
                                        <p:tgtEl>
                                          <p:spTgt spid="2178055"/>
                                        </p:tgtEl>
                                        <p:attrNameLst>
                                          <p:attrName>ppt_x</p:attrName>
                                          <p:attrName>ppt_y</p:attrName>
                                        </p:attrNameLst>
                                      </p:cBhvr>
                                      <p:rCtr x="6701" y="-4282"/>
                                    </p:animMotion>
                                  </p:childTnLst>
                                </p:cTn>
                              </p:par>
                              <p:par>
                                <p:cTn id="12" presetID="9" presetClass="exit" presetSubtype="0" fill="hold" grpId="0" nodeType="withEffect">
                                  <p:stCondLst>
                                    <p:cond delay="0"/>
                                  </p:stCondLst>
                                  <p:childTnLst>
                                    <p:animEffect transition="out" filter="dissolve">
                                      <p:cBhvr>
                                        <p:cTn id="13" dur="500"/>
                                        <p:tgtEl>
                                          <p:spTgt spid="2178056"/>
                                        </p:tgtEl>
                                      </p:cBhvr>
                                    </p:animEffect>
                                    <p:set>
                                      <p:cBhvr>
                                        <p:cTn id="14" dur="1" fill="hold">
                                          <p:stCondLst>
                                            <p:cond delay="499"/>
                                          </p:stCondLst>
                                        </p:cTn>
                                        <p:tgtEl>
                                          <p:spTgt spid="2178056"/>
                                        </p:tgtEl>
                                        <p:attrNameLst>
                                          <p:attrName>style.visibility</p:attrName>
                                        </p:attrNameLst>
                                      </p:cBhvr>
                                      <p:to>
                                        <p:strVal val="hidden"/>
                                      </p:to>
                                    </p:set>
                                  </p:childTnLst>
                                </p:cTn>
                              </p:par>
                            </p:childTnLst>
                          </p:cTn>
                        </p:par>
                        <p:par>
                          <p:cTn id="15" fill="hold" nodeType="afterGroup">
                            <p:stCondLst>
                              <p:cond delay="5000"/>
                            </p:stCondLst>
                            <p:childTnLst>
                              <p:par>
                                <p:cTn id="16" presetID="9" presetClass="entr" presetSubtype="0" fill="hold" grpId="0" nodeType="afterEffect">
                                  <p:stCondLst>
                                    <p:cond delay="0"/>
                                  </p:stCondLst>
                                  <p:childTnLst>
                                    <p:set>
                                      <p:cBhvr>
                                        <p:cTn id="17" dur="1" fill="hold">
                                          <p:stCondLst>
                                            <p:cond delay="0"/>
                                          </p:stCondLst>
                                        </p:cTn>
                                        <p:tgtEl>
                                          <p:spTgt spid="2178058"/>
                                        </p:tgtEl>
                                        <p:attrNameLst>
                                          <p:attrName>style.visibility</p:attrName>
                                        </p:attrNameLst>
                                      </p:cBhvr>
                                      <p:to>
                                        <p:strVal val="visible"/>
                                      </p:to>
                                    </p:set>
                                    <p:animEffect transition="in" filter="dissolve">
                                      <p:cBhvr>
                                        <p:cTn id="18" dur="500"/>
                                        <p:tgtEl>
                                          <p:spTgt spid="2178058"/>
                                        </p:tgtEl>
                                      </p:cBhvr>
                                    </p:animEffect>
                                  </p:childTnLst>
                                </p:cTn>
                              </p:par>
                            </p:childTnLst>
                          </p:cTn>
                        </p:par>
                        <p:par>
                          <p:cTn id="19" fill="hold" nodeType="afterGroup">
                            <p:stCondLst>
                              <p:cond delay="5500"/>
                            </p:stCondLst>
                            <p:childTnLst>
                              <p:par>
                                <p:cTn id="20" presetID="4" presetClass="entr" presetSubtype="16" fill="hold" nodeType="afterEffect">
                                  <p:stCondLst>
                                    <p:cond delay="1000"/>
                                  </p:stCondLst>
                                  <p:childTnLst>
                                    <p:set>
                                      <p:cBhvr>
                                        <p:cTn id="21" dur="1" fill="hold">
                                          <p:stCondLst>
                                            <p:cond delay="0"/>
                                          </p:stCondLst>
                                        </p:cTn>
                                        <p:tgtEl>
                                          <p:spTgt spid="2178050"/>
                                        </p:tgtEl>
                                        <p:attrNameLst>
                                          <p:attrName>style.visibility</p:attrName>
                                        </p:attrNameLst>
                                      </p:cBhvr>
                                      <p:to>
                                        <p:strVal val="visible"/>
                                      </p:to>
                                    </p:set>
                                    <p:animEffect transition="in" filter="box(in)">
                                      <p:cBhvr>
                                        <p:cTn id="22" dur="500"/>
                                        <p:tgtEl>
                                          <p:spTgt spid="217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55" grpId="0" animBg="1"/>
      <p:bldP spid="2178056" grpId="0"/>
      <p:bldP spid="21780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 xmlns:a16="http://schemas.microsoft.com/office/drawing/2014/main" id="{DB1897DD-1001-4F89-A70B-240BE4354E39}"/>
              </a:ext>
            </a:extLst>
          </p:cNvPr>
          <p:cNvSpPr>
            <a:spLocks noGrp="1"/>
          </p:cNvSpPr>
          <p:nvPr>
            <p:ph type="sldNum" sz="quarter" idx="12"/>
          </p:nvPr>
        </p:nvSpPr>
        <p:spPr/>
        <p:txBody>
          <a:bodyPr/>
          <a:lstStyle/>
          <a:p>
            <a:pPr>
              <a:defRPr/>
            </a:pPr>
            <a:fld id="{151A991B-A180-4CD8-A213-F2BFF30B10F1}" type="slidenum">
              <a:rPr lang="fr-FR" smtClean="0"/>
              <a:pPr>
                <a:defRPr/>
              </a:pPr>
              <a:t>8</a:t>
            </a:fld>
            <a:endParaRPr lang="fr-FR" dirty="0"/>
          </a:p>
        </p:txBody>
      </p:sp>
      <p:sp>
        <p:nvSpPr>
          <p:cNvPr id="14" name="Rectangle 2">
            <a:extLst>
              <a:ext uri="{FF2B5EF4-FFF2-40B4-BE49-F238E27FC236}">
                <a16:creationId xmlns="" xmlns:a16="http://schemas.microsoft.com/office/drawing/2014/main" id="{567FCF53-3823-4C41-87EB-EDF79E2655F1}"/>
              </a:ext>
            </a:extLst>
          </p:cNvPr>
          <p:cNvSpPr>
            <a:spLocks noGrp="1" noChangeArrowheads="1"/>
          </p:cNvSpPr>
          <p:nvPr>
            <p:ph type="title"/>
          </p:nvPr>
        </p:nvSpPr>
        <p:spPr>
          <a:xfrm>
            <a:off x="1702778" y="167269"/>
            <a:ext cx="8574107" cy="645031"/>
          </a:xfrm>
        </p:spPr>
        <p:txBody>
          <a:bodyPr>
            <a:normAutofit/>
          </a:bodyPr>
          <a:lstStyle/>
          <a:p>
            <a:pPr defTabSz="952607">
              <a:defRPr/>
            </a:pPr>
            <a:r>
              <a:rPr lang="fr-FR" sz="3000" dirty="0"/>
              <a:t>Standard  1</a:t>
            </a:r>
            <a:r>
              <a:rPr lang="fr-FR" sz="3000" baseline="30000" dirty="0"/>
              <a:t>ère</a:t>
            </a:r>
            <a:r>
              <a:rPr lang="fr-FR" sz="3000" dirty="0"/>
              <a:t> étape de l’amélioration</a:t>
            </a:r>
          </a:p>
        </p:txBody>
      </p:sp>
      <p:pic>
        <p:nvPicPr>
          <p:cNvPr id="15" name="Picture 6">
            <a:extLst>
              <a:ext uri="{FF2B5EF4-FFF2-40B4-BE49-F238E27FC236}">
                <a16:creationId xmlns="" xmlns:a16="http://schemas.microsoft.com/office/drawing/2014/main" id="{75F4A0BC-CF01-4203-88F3-F5E6C77410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61173" y="2331212"/>
            <a:ext cx="7486776" cy="40457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8">
            <a:extLst>
              <a:ext uri="{FF2B5EF4-FFF2-40B4-BE49-F238E27FC236}">
                <a16:creationId xmlns="" xmlns:a16="http://schemas.microsoft.com/office/drawing/2014/main" id="{498D0128-69EC-4707-8C01-6E212DF5C97D}"/>
              </a:ext>
            </a:extLst>
          </p:cNvPr>
          <p:cNvSpPr>
            <a:spLocks noChangeArrowheads="1"/>
          </p:cNvSpPr>
          <p:nvPr/>
        </p:nvSpPr>
        <p:spPr bwMode="auto">
          <a:xfrm>
            <a:off x="5181130" y="4823288"/>
            <a:ext cx="2314012" cy="1496155"/>
          </a:xfrm>
          <a:prstGeom prst="ellipse">
            <a:avLst/>
          </a:prstGeom>
          <a:noFill/>
          <a:ln w="57150" algn="ctr">
            <a:solidFill>
              <a:srgbClr val="8A0035"/>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32" tIns="45766" rIns="91532" bIns="45766" anchor="ct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algn="ctr"/>
            <a:endParaRPr lang="fr-FR" sz="3403" dirty="0"/>
          </a:p>
        </p:txBody>
      </p:sp>
      <p:sp>
        <p:nvSpPr>
          <p:cNvPr id="17" name="Rectangle 3">
            <a:extLst>
              <a:ext uri="{FF2B5EF4-FFF2-40B4-BE49-F238E27FC236}">
                <a16:creationId xmlns="" xmlns:a16="http://schemas.microsoft.com/office/drawing/2014/main" id="{0B44B3D1-B8E9-477C-A1E1-386D9D00D312}"/>
              </a:ext>
            </a:extLst>
          </p:cNvPr>
          <p:cNvSpPr txBox="1">
            <a:spLocks noChangeArrowheads="1"/>
          </p:cNvSpPr>
          <p:nvPr/>
        </p:nvSpPr>
        <p:spPr>
          <a:xfrm>
            <a:off x="2338256" y="1286634"/>
            <a:ext cx="8836846" cy="9474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lnSpc>
                <a:spcPct val="90000"/>
              </a:lnSpc>
              <a:buFontTx/>
              <a:buNone/>
            </a:pPr>
            <a:r>
              <a:rPr lang="fr-FR" sz="2269" b="1" dirty="0"/>
              <a:t>Là où il n’y a pas de standard, on ne peut pas améliorer.</a:t>
            </a:r>
          </a:p>
          <a:p>
            <a:pPr algn="ctr">
              <a:lnSpc>
                <a:spcPct val="90000"/>
              </a:lnSpc>
              <a:buFontTx/>
              <a:buNone/>
            </a:pPr>
            <a:r>
              <a:rPr lang="fr-FR" sz="2269" b="1" dirty="0"/>
              <a:t>						T. Ohno</a:t>
            </a:r>
          </a:p>
        </p:txBody>
      </p:sp>
      <p:sp>
        <p:nvSpPr>
          <p:cNvPr id="18" name="Rectangle 4">
            <a:extLst>
              <a:ext uri="{FF2B5EF4-FFF2-40B4-BE49-F238E27FC236}">
                <a16:creationId xmlns="" xmlns:a16="http://schemas.microsoft.com/office/drawing/2014/main" id="{901896FB-D27E-492A-AEC6-B1DAE72E3320}"/>
              </a:ext>
            </a:extLst>
          </p:cNvPr>
          <p:cNvSpPr txBox="1">
            <a:spLocks noChangeArrowheads="1"/>
          </p:cNvSpPr>
          <p:nvPr/>
        </p:nvSpPr>
        <p:spPr>
          <a:xfrm>
            <a:off x="1311579" y="4248777"/>
            <a:ext cx="2921225" cy="2128205"/>
          </a:xfrm>
          <a:prstGeom prst="rect">
            <a:avLst/>
          </a:prstGeom>
        </p:spPr>
        <p:txBody>
          <a:bodyPr vert="horz" lIns="82954" tIns="41477" rIns="82954" bIns="41477"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Wingdings" panose="05000000000000000000" pitchFamily="2" charset="2"/>
              <a:buChar char="Ø"/>
            </a:pPr>
            <a:r>
              <a:rPr lang="fr-FR" sz="2200" dirty="0"/>
              <a:t> En stabilisant réalisation et résultat, il permet de construire sur une base solide</a:t>
            </a:r>
            <a:endParaRPr lang="fr-FR" dirty="0"/>
          </a:p>
          <a:p>
            <a:endParaRPr lang="fr-FR" sz="1800" dirty="0"/>
          </a:p>
        </p:txBody>
      </p:sp>
      <p:sp>
        <p:nvSpPr>
          <p:cNvPr id="3" name="Espace réservé du pied de page 2"/>
          <p:cNvSpPr>
            <a:spLocks noGrp="1"/>
          </p:cNvSpPr>
          <p:nvPr>
            <p:ph type="ftr" sz="quarter" idx="11"/>
          </p:nvPr>
        </p:nvSpPr>
        <p:spPr/>
        <p:txBody>
          <a:bodyPr/>
          <a:lstStyle/>
          <a:p>
            <a:r>
              <a:rPr lang="en-US" smtClean="0"/>
              <a:t>Joel Duflot 2022</a:t>
            </a:r>
            <a:endParaRPr lang="en-US" dirty="0"/>
          </a:p>
        </p:txBody>
      </p:sp>
    </p:spTree>
    <p:extLst>
      <p:ext uri="{BB962C8B-B14F-4D97-AF65-F5344CB8AC3E}">
        <p14:creationId xmlns:p14="http://schemas.microsoft.com/office/powerpoint/2010/main" val="29771194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03C9D8A-AAC1-4F4E-AA9B-E5C6414AE710}"/>
              </a:ext>
            </a:extLst>
          </p:cNvPr>
          <p:cNvSpPr>
            <a:spLocks noGrp="1"/>
          </p:cNvSpPr>
          <p:nvPr>
            <p:ph type="title"/>
          </p:nvPr>
        </p:nvSpPr>
        <p:spPr>
          <a:xfrm>
            <a:off x="2592925" y="624110"/>
            <a:ext cx="8911687" cy="808180"/>
          </a:xfrm>
        </p:spPr>
        <p:txBody>
          <a:bodyPr/>
          <a:lstStyle/>
          <a:p>
            <a:r>
              <a:rPr lang="fr-FR" dirty="0"/>
              <a:t>Standard et amélioration</a:t>
            </a:r>
          </a:p>
        </p:txBody>
      </p:sp>
      <p:sp>
        <p:nvSpPr>
          <p:cNvPr id="3" name="Espace réservé du contenu 2">
            <a:extLst>
              <a:ext uri="{FF2B5EF4-FFF2-40B4-BE49-F238E27FC236}">
                <a16:creationId xmlns="" xmlns:a16="http://schemas.microsoft.com/office/drawing/2014/main" id="{4C2B5C8D-9EA7-482E-A5C1-E5B71B8665E1}"/>
              </a:ext>
            </a:extLst>
          </p:cNvPr>
          <p:cNvSpPr>
            <a:spLocks noGrp="1"/>
          </p:cNvSpPr>
          <p:nvPr>
            <p:ph idx="1"/>
          </p:nvPr>
        </p:nvSpPr>
        <p:spPr>
          <a:xfrm>
            <a:off x="1958272" y="1488934"/>
            <a:ext cx="9691996" cy="4341367"/>
          </a:xfrm>
        </p:spPr>
        <p:txBody>
          <a:bodyPr>
            <a:normAutofit/>
          </a:bodyPr>
          <a:lstStyle/>
          <a:p>
            <a:r>
              <a:rPr lang="fr-FR" dirty="0"/>
              <a:t> Hormis le résultat immédiat le gros apport du standard réside dans la stabilisation et la base qu’il donne à l’amélioration.</a:t>
            </a:r>
          </a:p>
          <a:p>
            <a:r>
              <a:rPr lang="fr-FR" dirty="0"/>
              <a:t>  Stabilisation : car le process standardisé, même appliqué par des personnes différentes va donner un résultat stable, en tout cas plus stable que le hasard. Les clients recevront donc tous des produits / services similaires.</a:t>
            </a:r>
          </a:p>
          <a:p>
            <a:r>
              <a:rPr lang="fr-FR" dirty="0"/>
              <a:t>   Base d’amélioration : car ces produits / services similaires sont évalués et en cas d’insatisfaction on va chercher dans le process standard ce qui peut être modifié pour gommer cette insatisfaction sans dégrader le reste. Et on repart pour un tour…</a:t>
            </a:r>
          </a:p>
          <a:p>
            <a:r>
              <a:rPr lang="fr-FR" dirty="0"/>
              <a:t>   Fabriqués sans standard les produits sont différents, un changement de process amènera une amélioration pour l’un mais pas pour l’autre, d’autant plus qu’une autre personne fera autrement. Qu’en conclure alors, comment progresser ?</a:t>
            </a:r>
          </a:p>
        </p:txBody>
      </p:sp>
      <p:sp>
        <p:nvSpPr>
          <p:cNvPr id="4" name="Espace réservé du pied de page 3">
            <a:extLst>
              <a:ext uri="{FF2B5EF4-FFF2-40B4-BE49-F238E27FC236}">
                <a16:creationId xmlns="" xmlns:a16="http://schemas.microsoft.com/office/drawing/2014/main" id="{5C375003-222E-4FF1-B6C3-F91B80995025}"/>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 xmlns:a16="http://schemas.microsoft.com/office/drawing/2014/main" id="{8206BE0A-5F42-4746-9654-B16FC7E8B139}"/>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descr="enseignant">
            <a:extLst>
              <a:ext uri="{FF2B5EF4-FFF2-40B4-BE49-F238E27FC236}">
                <a16:creationId xmlns="" xmlns:a16="http://schemas.microsoft.com/office/drawing/2014/main" id="{07D5DA45-BA0F-4ECB-9F0A-9EFE36A20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8" y="4807156"/>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451960"/>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155</TotalTime>
  <Words>847</Words>
  <Application>Microsoft Office PowerPoint</Application>
  <PresentationFormat>Grand écran</PresentationFormat>
  <Paragraphs>150</Paragraphs>
  <Slides>14</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Century Gothic</vt:lpstr>
      <vt:lpstr>Wingdings</vt:lpstr>
      <vt:lpstr>Wingdings 3</vt:lpstr>
      <vt:lpstr>Brin</vt:lpstr>
      <vt:lpstr>Fondamentaux du Lean</vt:lpstr>
      <vt:lpstr>Le Lean  en tant que système</vt:lpstr>
      <vt:lpstr>Le standard</vt:lpstr>
      <vt:lpstr>Le standard</vt:lpstr>
      <vt:lpstr>Standard de travail Exemple</vt:lpstr>
      <vt:lpstr>La création du standard</vt:lpstr>
      <vt:lpstr>Présentation PowerPoint</vt:lpstr>
      <vt:lpstr>Standard  1ère étape de l’amélioration</vt:lpstr>
      <vt:lpstr>Standard et amélioration</vt:lpstr>
      <vt:lpstr>La VRS : Vérification du respect du standard</vt:lpstr>
      <vt:lpstr>La VRS : Fiche type</vt:lpstr>
      <vt:lpstr>Standard de Management</vt:lpstr>
      <vt:lpstr>Standard et industrie 4.0</vt:lpstr>
      <vt:lpstr>Liens utiles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du Lean</dc:title>
  <dc:creator>Joel Duflot</dc:creator>
  <cp:lastModifiedBy>Joel Duflot</cp:lastModifiedBy>
  <cp:revision>18</cp:revision>
  <dcterms:created xsi:type="dcterms:W3CDTF">2020-01-06T14:13:52Z</dcterms:created>
  <dcterms:modified xsi:type="dcterms:W3CDTF">2022-05-21T12:42:18Z</dcterms:modified>
</cp:coreProperties>
</file>