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1127" r:id="rId3"/>
    <p:sldId id="419" r:id="rId4"/>
    <p:sldId id="1144" r:id="rId5"/>
    <p:sldId id="1147" r:id="rId6"/>
    <p:sldId id="1145" r:id="rId7"/>
    <p:sldId id="1154" r:id="rId8"/>
    <p:sldId id="1152" r:id="rId9"/>
    <p:sldId id="1148" r:id="rId10"/>
    <p:sldId id="1149" r:id="rId11"/>
    <p:sldId id="1146" r:id="rId12"/>
    <p:sldId id="1150" r:id="rId13"/>
    <p:sldId id="1151" r:id="rId14"/>
    <p:sldId id="1153" r:id="rId15"/>
    <p:sldId id="1155" r:id="rId16"/>
    <p:sldId id="1156" r:id="rId17"/>
    <p:sldId id="1157" r:id="rId18"/>
    <p:sldId id="1164" r:id="rId19"/>
    <p:sldId id="1162" r:id="rId20"/>
    <p:sldId id="1165" r:id="rId21"/>
    <p:sldId id="1163" r:id="rId22"/>
    <p:sldId id="1158" r:id="rId23"/>
    <p:sldId id="1160" r:id="rId24"/>
    <p:sldId id="1159" r:id="rId25"/>
    <p:sldId id="1140" r:id="rId26"/>
    <p:sldId id="114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50" autoAdjust="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279F8C30-36DF-4081-ACEA-58B418DC8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7AA8CC2-9458-4D9D-834C-8DFEB85C88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99B5-4DC6-4568-BC3D-10E4F4E23388}" type="datetimeFigureOut">
              <a:rPr lang="fr-FR" smtClean="0"/>
              <a:t>21/05/2022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1F7E60C-2C5E-48F2-B04F-B6A2D3503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D1A85EF-52E4-4988-857B-AFC445B44B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6B11E-5051-4453-BB95-8B8A79C3AB8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25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5F68-ECA8-46CA-BC59-65BDA7379827}" type="datetimeFigureOut">
              <a:rPr lang="fr-FR" smtClean="0"/>
              <a:t>21/05/2022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C715F-13DF-48A8-BA78-A060DBA784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76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FR" sz="1800" dirty="0"/>
              <a:t> Assurer que les caractéristiques produit au process qui conditionnent la Qualité sont toujours conformes aux spécifications</a:t>
            </a:r>
          </a:p>
          <a:p>
            <a:pPr marL="68580" indent="0">
              <a:buNone/>
            </a:pPr>
            <a:endParaRPr lang="fr-FR" sz="1800" dirty="0"/>
          </a:p>
          <a:p>
            <a:pPr marL="68580" indent="0">
              <a:buNone/>
            </a:pPr>
            <a:r>
              <a:rPr lang="fr-FR" sz="1800" dirty="0"/>
              <a:t>    Etre capable d’analyser les dérives et les interactions entre caractéristiques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B2241-9E90-49DB-8CD8-BB81EC66397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7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89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822325"/>
            <a:ext cx="6592888" cy="3709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98FBEA86-0D91-49EA-A118-C94B246B0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04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4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A43D-18BF-4C23-B2C7-8B2C8C55E133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A72F-048D-4AED-90E8-0E3D0F9968A7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774B-B2AE-4111-9357-41D9930F20AD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1710-95EA-4ABF-8107-A11A22FCAE8E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72C-6231-49F7-9747-D670F014C332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0E40-A17E-42CF-B585-F55FB04A2CBC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E39-238F-48C4-8AB2-1141654AB4F9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9E13-C28E-492F-A267-3BFA112CD193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0AFC-23AC-44D1-9EB0-AD4157750E53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390E-10EA-4E6A-8B96-4EDC07AF310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1E28-4E05-49A0-99AD-AC6778131756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8144-6314-4D77-B4E9-30FDF40D4570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7753-D2C6-42E1-B4D4-44517B644040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9E60-F798-4C13-BFCB-DA96379758AD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CEC-FE04-443E-94F7-8F4464A470C6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2BD-1C66-4216-8B04-1E5554DB4B85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6599-71B2-48CB-A40F-17493E5BDCFF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://www.eponine-pauchard.com/2010/09/le-diagramme-spaghetti/" TargetMode="External"/><Relationship Id="rId7" Type="http://schemas.openxmlformats.org/officeDocument/2006/relationships/hyperlink" Target="https://izibook.eyrolles.com/produit/4557/9782212423235/Lusine%20du%20futu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ponine-pauchard.com/2010/06/5-pourquoi-et-qqoqcp/" TargetMode="External"/><Relationship Id="rId5" Type="http://schemas.openxmlformats.org/officeDocument/2006/relationships/hyperlink" Target="https://joelduflot-lean.fr/juste-a-temps/" TargetMode="External"/><Relationship Id="rId4" Type="http://schemas.openxmlformats.org/officeDocument/2006/relationships/hyperlink" Target="http://christian.hohmann.free.fr/index.php/lean-entreprise/la-boite-a-outils-lean/243-vsm-la-cartographie-des-flux" TargetMode="External"/><Relationship Id="rId9" Type="http://schemas.openxmlformats.org/officeDocument/2006/relationships/hyperlink" Target="https://joelduflot-lean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oelDUFLOT/djlean229fluxleadtime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FDC573-0623-468F-A0CA-00E4C244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856701"/>
            <a:ext cx="8915399" cy="1012559"/>
          </a:xfrm>
        </p:spPr>
        <p:txBody>
          <a:bodyPr/>
          <a:lstStyle/>
          <a:p>
            <a:r>
              <a:rPr lang="fr-FR" dirty="0"/>
              <a:t>Fondamentaux du Lean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CA241BD-E25A-4F7D-B411-CDDA516B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579" y="2679135"/>
            <a:ext cx="8915399" cy="11344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3200" dirty="0" smtClean="0"/>
              <a:t>15   </a:t>
            </a:r>
            <a:r>
              <a:rPr lang="fr-FR" sz="3200" dirty="0"/>
              <a:t>VSM et Diagramme Spaghetti</a:t>
            </a:r>
          </a:p>
          <a:p>
            <a:pPr>
              <a:lnSpc>
                <a:spcPct val="120000"/>
              </a:lnSpc>
            </a:pPr>
            <a:r>
              <a:rPr lang="fr-FR" sz="3200" dirty="0"/>
              <a:t>       Améliorer le flux</a:t>
            </a:r>
          </a:p>
          <a:p>
            <a:pPr>
              <a:lnSpc>
                <a:spcPct val="120000"/>
              </a:lnSpc>
            </a:pPr>
            <a:endParaRPr lang="fr-FR" sz="3200" dirty="0"/>
          </a:p>
          <a:p>
            <a:pPr>
              <a:lnSpc>
                <a:spcPct val="120000"/>
              </a:lnSpc>
            </a:pP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31284B1-C5CA-420E-B0AF-2D752DE3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C26513-419C-4CFD-A890-D210FEDC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621" y="2418330"/>
            <a:ext cx="3437773" cy="3801898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="" xmlns:a16="http://schemas.microsoft.com/office/drawing/2014/main" id="{8BC8FD67-A5E2-44FB-8AA7-6749CA15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170" y="5256871"/>
            <a:ext cx="5590960" cy="1205713"/>
          </a:xfrm>
        </p:spPr>
        <p:txBody>
          <a:bodyPr/>
          <a:lstStyle/>
          <a:p>
            <a:r>
              <a:rPr lang="fr-FR" sz="1600" dirty="0" smtClean="0"/>
              <a:t>Joel Duflot 2022 Conseil en Excellence opérationnelle Blog : https://joelduflot-lean.fr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2309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Diagramme spaghetti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7831" y="4756308"/>
            <a:ext cx="9978711" cy="200960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Flux multi types: Si entrée et sortie sont communes, le reste est complexe, u</a:t>
            </a:r>
            <a:r>
              <a:rPr lang="fr-FR" sz="2200" dirty="0"/>
              <a:t>ne nouvelle implantation des postes est à prévoir</a:t>
            </a:r>
          </a:p>
          <a:p>
            <a:pPr lvl="1"/>
            <a:r>
              <a:rPr lang="fr-FR" sz="2200" dirty="0"/>
              <a:t>Suppression de C2 (inutile)     ,  interversion de U3 et C, P limiteront les déplacements</a:t>
            </a:r>
          </a:p>
          <a:p>
            <a:pPr lvl="1"/>
            <a:r>
              <a:rPr lang="fr-FR" sz="2200" dirty="0"/>
              <a:t>Regroupement des postes de contrôle et finition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6323" y="6400789"/>
            <a:ext cx="7619999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31" y="1086918"/>
            <a:ext cx="9978711" cy="36330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1002B28-6166-44F0-8341-63353ABF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51" y="5832029"/>
            <a:ext cx="466790" cy="5144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996D8FD-D4E5-425B-8641-DFFE5ECE2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829" y="6162631"/>
            <a:ext cx="362001" cy="476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3464087-38A0-4BEC-A154-CA8174475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503923"/>
            <a:ext cx="431708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VSM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54635" y="926757"/>
            <a:ext cx="9425938" cy="5209051"/>
          </a:xfrm>
        </p:spPr>
        <p:txBody>
          <a:bodyPr>
            <a:normAutofit/>
          </a:bodyPr>
          <a:lstStyle/>
          <a:p>
            <a:r>
              <a:rPr lang="fr-FR" sz="2000" dirty="0"/>
              <a:t>Elle représente le flux sur une ligne avec des symboles visuels pour rendre l’ensemble plus clair</a:t>
            </a:r>
          </a:p>
          <a:p>
            <a:r>
              <a:rPr lang="fr-FR" sz="2000" dirty="0" smtClean="0"/>
              <a:t>Analyse en 2 flux connectés</a:t>
            </a:r>
            <a:endParaRPr lang="fr-FR" sz="2000" dirty="0"/>
          </a:p>
          <a:p>
            <a:pPr lvl="1"/>
            <a:r>
              <a:rPr lang="fr-FR" sz="2000" dirty="0"/>
              <a:t>Flux </a:t>
            </a:r>
            <a:r>
              <a:rPr lang="fr-FR" sz="2000" dirty="0" smtClean="0"/>
              <a:t>d’information : </a:t>
            </a:r>
            <a:r>
              <a:rPr lang="fr-FR" sz="2000" dirty="0">
                <a:solidFill>
                  <a:srgbClr val="0070C0"/>
                </a:solidFill>
              </a:rPr>
              <a:t>Enregistrement </a:t>
            </a:r>
            <a:r>
              <a:rPr lang="fr-FR" sz="2000" dirty="0">
                <a:solidFill>
                  <a:srgbClr val="FFC000"/>
                </a:solidFill>
              </a:rPr>
              <a:t>Traitement Info</a:t>
            </a:r>
          </a:p>
          <a:p>
            <a:pPr lvl="1"/>
            <a:r>
              <a:rPr lang="fr-FR" sz="2000" dirty="0"/>
              <a:t>Flux de </a:t>
            </a:r>
            <a:r>
              <a:rPr lang="fr-FR" sz="2000" dirty="0" smtClean="0"/>
              <a:t>produits :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Attente, Déplacement </a:t>
            </a:r>
            <a:r>
              <a:rPr lang="fr-FR" sz="2000" dirty="0">
                <a:solidFill>
                  <a:srgbClr val="92D050"/>
                </a:solidFill>
              </a:rPr>
              <a:t>Opération avec VA</a:t>
            </a:r>
          </a:p>
          <a:p>
            <a:pPr lvl="1"/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8344884-1B9F-4873-BA1D-3A047CA0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35" y="2956080"/>
            <a:ext cx="8282730" cy="37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VSM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4817" y="1152906"/>
            <a:ext cx="9768787" cy="5705093"/>
          </a:xfrm>
        </p:spPr>
        <p:txBody>
          <a:bodyPr>
            <a:normAutofit/>
          </a:bodyPr>
          <a:lstStyle/>
          <a:p>
            <a:r>
              <a:rPr lang="fr-FR" sz="2600" dirty="0"/>
              <a:t>Construction</a:t>
            </a:r>
          </a:p>
          <a:p>
            <a:pPr lvl="1"/>
            <a:r>
              <a:rPr lang="fr-FR" sz="2200" dirty="0"/>
              <a:t>Observation du flux physique pour les divers types de produits</a:t>
            </a:r>
          </a:p>
          <a:p>
            <a:pPr lvl="2"/>
            <a:r>
              <a:rPr lang="fr-FR" sz="2000" dirty="0"/>
              <a:t>Mesure des distances, taille des stocks</a:t>
            </a:r>
          </a:p>
          <a:p>
            <a:pPr lvl="1"/>
            <a:r>
              <a:rPr lang="fr-FR" sz="2200" dirty="0"/>
              <a:t>Décomposer en différentes tâches</a:t>
            </a:r>
          </a:p>
          <a:p>
            <a:pPr lvl="2"/>
            <a:r>
              <a:rPr lang="fr-FR" sz="2000" dirty="0"/>
              <a:t>Poste de travail avec VA</a:t>
            </a:r>
          </a:p>
          <a:p>
            <a:pPr lvl="2"/>
            <a:r>
              <a:rPr lang="fr-FR" sz="2000" dirty="0"/>
              <a:t>Transport, mise en attente</a:t>
            </a:r>
          </a:p>
          <a:p>
            <a:pPr lvl="1"/>
            <a:r>
              <a:rPr lang="fr-FR" sz="2200" dirty="0"/>
              <a:t>Repérer et enregistrer les sources, nature des informations reçues et émises</a:t>
            </a:r>
          </a:p>
          <a:p>
            <a:pPr lvl="1"/>
            <a:r>
              <a:rPr lang="fr-FR" sz="2200" dirty="0"/>
              <a:t>Suivre le flux d’information et les étapes de traitement</a:t>
            </a:r>
          </a:p>
          <a:p>
            <a:pPr lvl="2"/>
            <a:r>
              <a:rPr lang="fr-FR" sz="2000" dirty="0"/>
              <a:t>Origine et Saisie</a:t>
            </a:r>
          </a:p>
          <a:p>
            <a:pPr lvl="2"/>
            <a:r>
              <a:rPr lang="fr-FR" sz="2000" dirty="0"/>
              <a:t>Extraction</a:t>
            </a:r>
          </a:p>
          <a:p>
            <a:pPr lvl="2"/>
            <a:r>
              <a:rPr lang="fr-FR" sz="2000" dirty="0"/>
              <a:t>Analyse et génération nouvelle information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1579" y="6492874"/>
            <a:ext cx="7619999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5" descr="enseignant">
            <a:extLst>
              <a:ext uri="{FF2B5EF4-FFF2-40B4-BE49-F238E27FC236}">
                <a16:creationId xmlns:a16="http://schemas.microsoft.com/office/drawing/2014/main" xmlns="" id="{63F4D585-37AD-43B2-8EE7-0218BEEA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1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1307" y="179341"/>
            <a:ext cx="4273541" cy="784128"/>
          </a:xfrm>
        </p:spPr>
        <p:txBody>
          <a:bodyPr>
            <a:normAutofit/>
          </a:bodyPr>
          <a:lstStyle/>
          <a:p>
            <a:r>
              <a:rPr lang="en-GB" dirty="0"/>
              <a:t>VSM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77152" y="510498"/>
            <a:ext cx="9768787" cy="5081072"/>
          </a:xfrm>
        </p:spPr>
        <p:txBody>
          <a:bodyPr>
            <a:normAutofit/>
          </a:bodyPr>
          <a:lstStyle/>
          <a:p>
            <a:r>
              <a:rPr lang="fr-FR" sz="2400" dirty="0"/>
              <a:t>Synthèse visuelle</a:t>
            </a:r>
          </a:p>
          <a:p>
            <a:pPr lvl="1"/>
            <a:r>
              <a:rPr lang="fr-FR" sz="2000" dirty="0"/>
              <a:t>Boites de tâches enchainées, standardisées</a:t>
            </a:r>
          </a:p>
          <a:p>
            <a:pPr lvl="1"/>
            <a:r>
              <a:rPr lang="fr-FR" sz="2000" dirty="0"/>
              <a:t>Utilisation de post it pour modification facile en équipe</a:t>
            </a:r>
          </a:p>
          <a:p>
            <a:pPr lvl="1"/>
            <a:r>
              <a:rPr lang="fr-FR" sz="2000" dirty="0"/>
              <a:t>L’amélioration peut être rapide (chantier) ou continue, la VSM reste alors affichée en permanence</a:t>
            </a:r>
            <a:r>
              <a:rPr lang="fr-FR" sz="2400" dirty="0"/>
              <a:t>.</a:t>
            </a:r>
          </a:p>
          <a:p>
            <a:pPr marL="457200" lvl="1" indent="0">
              <a:buNone/>
            </a:pPr>
            <a:r>
              <a:rPr lang="fr-FR" sz="2400" dirty="0"/>
              <a:t>Boite type								Exemple</a:t>
            </a:r>
          </a:p>
          <a:p>
            <a:pPr lvl="1"/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66BEE27-62D6-4867-B90C-45623E1D85FB}"/>
              </a:ext>
            </a:extLst>
          </p:cNvPr>
          <p:cNvSpPr txBox="1"/>
          <p:nvPr/>
        </p:nvSpPr>
        <p:spPr>
          <a:xfrm>
            <a:off x="2135822" y="3361612"/>
            <a:ext cx="2808312" cy="34163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Nom de la tâche</a:t>
            </a:r>
          </a:p>
          <a:p>
            <a:r>
              <a:rPr lang="fr-FR" dirty="0"/>
              <a:t>Qui réalise</a:t>
            </a:r>
          </a:p>
          <a:p>
            <a:r>
              <a:rPr lang="fr-FR" dirty="0"/>
              <a:t>Durée exécution</a:t>
            </a:r>
          </a:p>
          <a:p>
            <a:r>
              <a:rPr lang="fr-FR" dirty="0"/>
              <a:t>Délai ou Fréquence</a:t>
            </a:r>
          </a:p>
          <a:p>
            <a:endParaRPr lang="fr-FR" dirty="0"/>
          </a:p>
          <a:p>
            <a:r>
              <a:rPr lang="fr-FR" dirty="0"/>
              <a:t>VA ou Non</a:t>
            </a:r>
          </a:p>
          <a:p>
            <a:endParaRPr lang="fr-FR" dirty="0"/>
          </a:p>
          <a:p>
            <a:r>
              <a:rPr lang="fr-FR" dirty="0"/>
              <a:t>Infos</a:t>
            </a:r>
          </a:p>
          <a:p>
            <a:r>
              <a:rPr lang="fr-FR" dirty="0"/>
              <a:t>   Quantité produits</a:t>
            </a:r>
          </a:p>
          <a:p>
            <a:r>
              <a:rPr lang="fr-FR" dirty="0"/>
              <a:t>   Moyen utilisé</a:t>
            </a:r>
          </a:p>
          <a:p>
            <a:r>
              <a:rPr lang="fr-FR" dirty="0"/>
              <a:t>   Tps chgt série</a:t>
            </a:r>
          </a:p>
          <a:p>
            <a:r>
              <a:rPr lang="fr-FR" dirty="0"/>
              <a:t>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5989D74-AD69-481F-9C61-5BB192D04534}"/>
              </a:ext>
            </a:extLst>
          </p:cNvPr>
          <p:cNvSpPr txBox="1"/>
          <p:nvPr/>
        </p:nvSpPr>
        <p:spPr>
          <a:xfrm>
            <a:off x="6926927" y="3361612"/>
            <a:ext cx="2520280" cy="28623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Saisie commandes</a:t>
            </a:r>
          </a:p>
          <a:p>
            <a:r>
              <a:rPr lang="fr-FR" dirty="0"/>
              <a:t>Commerce</a:t>
            </a:r>
          </a:p>
          <a:p>
            <a:r>
              <a:rPr lang="fr-FR" dirty="0"/>
              <a:t>10mn / commande</a:t>
            </a:r>
          </a:p>
          <a:p>
            <a:r>
              <a:rPr lang="fr-FR" dirty="0"/>
              <a:t>Hebdo</a:t>
            </a:r>
          </a:p>
          <a:p>
            <a:endParaRPr lang="fr-FR" dirty="0"/>
          </a:p>
          <a:p>
            <a:r>
              <a:rPr lang="fr-FR" dirty="0"/>
              <a:t>Non VA</a:t>
            </a:r>
          </a:p>
          <a:p>
            <a:endParaRPr lang="fr-FR" dirty="0"/>
          </a:p>
          <a:p>
            <a:r>
              <a:rPr lang="fr-FR" dirty="0"/>
              <a:t>Infos</a:t>
            </a:r>
          </a:p>
          <a:p>
            <a:r>
              <a:rPr lang="fr-FR" dirty="0"/>
              <a:t>   ERP</a:t>
            </a:r>
          </a:p>
          <a:p>
            <a:r>
              <a:rPr lang="fr-FR" dirty="0"/>
              <a:t>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701" y="5647960"/>
            <a:ext cx="46679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1307" y="179341"/>
            <a:ext cx="4273541" cy="784128"/>
          </a:xfrm>
        </p:spPr>
        <p:txBody>
          <a:bodyPr>
            <a:normAutofit/>
          </a:bodyPr>
          <a:lstStyle/>
          <a:p>
            <a:r>
              <a:rPr lang="en-GB" dirty="0"/>
              <a:t>VSM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81314" y="1054736"/>
            <a:ext cx="2896117" cy="5081072"/>
          </a:xfrm>
        </p:spPr>
        <p:txBody>
          <a:bodyPr>
            <a:normAutofit/>
          </a:bodyPr>
          <a:lstStyle/>
          <a:p>
            <a:r>
              <a:rPr lang="fr-FR" sz="2600" dirty="0"/>
              <a:t>VSM Visuelle au cours d’un chantier</a:t>
            </a:r>
          </a:p>
          <a:p>
            <a:r>
              <a:rPr lang="fr-FR" sz="2600" dirty="0"/>
              <a:t>Post it des tâches</a:t>
            </a:r>
          </a:p>
          <a:p>
            <a:endParaRPr lang="fr-FR" sz="2600" dirty="0"/>
          </a:p>
          <a:p>
            <a:r>
              <a:rPr lang="fr-FR" sz="2600" dirty="0"/>
              <a:t>En bas l’échelle des </a:t>
            </a:r>
            <a:r>
              <a:rPr lang="fr-FR" sz="2600" dirty="0" smtClean="0"/>
              <a:t>temps (Non VA et VA)</a:t>
            </a:r>
            <a:endParaRPr lang="fr-FR" sz="2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8BD92E8-AFCF-45DA-95C8-ECB0CB5E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30" y="1019782"/>
            <a:ext cx="7441493" cy="54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022" y="257272"/>
            <a:ext cx="6316177" cy="784128"/>
          </a:xfrm>
        </p:spPr>
        <p:txBody>
          <a:bodyPr>
            <a:normAutofit/>
          </a:bodyPr>
          <a:lstStyle/>
          <a:p>
            <a:r>
              <a:rPr lang="fr-FR" dirty="0"/>
              <a:t>VSM les points classiques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50420" y="4561091"/>
            <a:ext cx="8036141" cy="2169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Cette VSM comporte les éléments fréquemment analysés</a:t>
            </a:r>
          </a:p>
          <a:p>
            <a:pPr>
              <a:buFont typeface="+mj-lt"/>
              <a:buAutoNum type="arabicPeriod"/>
            </a:pPr>
            <a:r>
              <a:rPr lang="fr-FR" dirty="0"/>
              <a:t>Commandes et Ordonnancement </a:t>
            </a:r>
          </a:p>
          <a:p>
            <a:pPr>
              <a:buFont typeface="+mj-lt"/>
              <a:buAutoNum type="arabicPeriod"/>
            </a:pPr>
            <a:r>
              <a:rPr lang="fr-FR" dirty="0"/>
              <a:t>Transport vers fournisseur et Lead time</a:t>
            </a:r>
          </a:p>
          <a:p>
            <a:pPr>
              <a:buFont typeface="+mj-lt"/>
              <a:buAutoNum type="arabicPeriod"/>
            </a:pPr>
            <a:r>
              <a:rPr lang="fr-FR" dirty="0"/>
              <a:t>Approvisionnements ( 3a poussés, 3b tirés)</a:t>
            </a:r>
          </a:p>
          <a:p>
            <a:pPr>
              <a:buFont typeface="+mj-lt"/>
              <a:buAutoNum type="arabicPeriod"/>
            </a:pPr>
            <a:r>
              <a:rPr lang="fr-FR" dirty="0"/>
              <a:t>Flux Synchrone (info, produit)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681110" y="6327245"/>
            <a:ext cx="5631510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75684CC3-C846-4697-9F92-242E1FE2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3" y="1272910"/>
            <a:ext cx="12192000" cy="4602548"/>
          </a:xfrm>
          <a:prstGeom prst="rect">
            <a:avLst/>
          </a:prstGeom>
        </p:spPr>
      </p:pic>
      <p:sp>
        <p:nvSpPr>
          <p:cNvPr id="118" name="Heptagone 117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4763733" y="1153379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9" name="Heptagone 118">
            <a:extLst>
              <a:ext uri="{FF2B5EF4-FFF2-40B4-BE49-F238E27FC236}">
                <a16:creationId xmlns:a16="http://schemas.microsoft.com/office/drawing/2014/main" xmlns="" id="{00E40E66-C875-40D7-9312-A8D9616077DF}"/>
              </a:ext>
            </a:extLst>
          </p:cNvPr>
          <p:cNvSpPr/>
          <p:nvPr/>
        </p:nvSpPr>
        <p:spPr>
          <a:xfrm>
            <a:off x="7827854" y="3116383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0" name="Heptagone 119">
            <a:extLst>
              <a:ext uri="{FF2B5EF4-FFF2-40B4-BE49-F238E27FC236}">
                <a16:creationId xmlns:a16="http://schemas.microsoft.com/office/drawing/2014/main" xmlns="" id="{A4F17F65-CCD6-4E38-8882-264A8E2F4114}"/>
              </a:ext>
            </a:extLst>
          </p:cNvPr>
          <p:cNvSpPr/>
          <p:nvPr/>
        </p:nvSpPr>
        <p:spPr>
          <a:xfrm>
            <a:off x="1415830" y="1447878"/>
            <a:ext cx="581619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3a</a:t>
            </a:r>
          </a:p>
        </p:txBody>
      </p:sp>
      <p:sp>
        <p:nvSpPr>
          <p:cNvPr id="121" name="Heptagone 120">
            <a:extLst>
              <a:ext uri="{FF2B5EF4-FFF2-40B4-BE49-F238E27FC236}">
                <a16:creationId xmlns:a16="http://schemas.microsoft.com/office/drawing/2014/main" xmlns="" id="{9322F1BC-E6C1-4D13-B08E-AC2438B7E322}"/>
              </a:ext>
            </a:extLst>
          </p:cNvPr>
          <p:cNvSpPr/>
          <p:nvPr/>
        </p:nvSpPr>
        <p:spPr>
          <a:xfrm>
            <a:off x="10868853" y="4909404"/>
            <a:ext cx="581619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3b</a:t>
            </a:r>
          </a:p>
        </p:txBody>
      </p:sp>
      <p:sp>
        <p:nvSpPr>
          <p:cNvPr id="122" name="Heptagone 121">
            <a:extLst>
              <a:ext uri="{FF2B5EF4-FFF2-40B4-BE49-F238E27FC236}">
                <a16:creationId xmlns:a16="http://schemas.microsoft.com/office/drawing/2014/main" xmlns="" id="{963223D5-F32F-4D3B-8893-A94E94E56A88}"/>
              </a:ext>
            </a:extLst>
          </p:cNvPr>
          <p:cNvSpPr/>
          <p:nvPr/>
        </p:nvSpPr>
        <p:spPr>
          <a:xfrm>
            <a:off x="2866579" y="3143250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144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022" y="394462"/>
            <a:ext cx="7934873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Commandes et ordonnancement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2551" y="1251751"/>
            <a:ext cx="4532052" cy="560624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 Etape clef, </a:t>
            </a:r>
            <a:r>
              <a:rPr lang="fr-FR" b="1" dirty="0" smtClean="0"/>
              <a:t>ordonnancer </a:t>
            </a:r>
            <a:r>
              <a:rPr lang="fr-FR" b="1" dirty="0"/>
              <a:t>les commandes</a:t>
            </a:r>
            <a:r>
              <a:rPr lang="fr-FR" dirty="0"/>
              <a:t>, </a:t>
            </a:r>
            <a:r>
              <a:rPr lang="fr-FR" dirty="0" smtClean="0"/>
              <a:t>selon délai </a:t>
            </a:r>
            <a:r>
              <a:rPr lang="fr-FR" dirty="0"/>
              <a:t>et </a:t>
            </a:r>
            <a:r>
              <a:rPr lang="fr-FR" dirty="0" smtClean="0"/>
              <a:t>charge de </a:t>
            </a:r>
            <a:r>
              <a:rPr lang="fr-FR" dirty="0"/>
              <a:t>travail :</a:t>
            </a:r>
          </a:p>
          <a:p>
            <a:pPr lvl="1"/>
            <a:r>
              <a:rPr lang="fr-FR" sz="1800" b="1" i="1" dirty="0"/>
              <a:t>Le plus simple </a:t>
            </a:r>
            <a:r>
              <a:rPr lang="fr-FR" sz="1800" dirty="0"/>
              <a:t>engager dans l’ordre du délai, suppose une grande flexibilité</a:t>
            </a:r>
          </a:p>
          <a:p>
            <a:pPr lvl="1"/>
            <a:r>
              <a:rPr lang="fr-FR" sz="1800" b="1" i="1" dirty="0" smtClean="0"/>
              <a:t>Plus risqué </a:t>
            </a:r>
            <a:r>
              <a:rPr lang="fr-FR" sz="1800" dirty="0" smtClean="0"/>
              <a:t>Ordonnancer </a:t>
            </a:r>
            <a:r>
              <a:rPr lang="fr-FR" sz="1800" dirty="0"/>
              <a:t>afin de</a:t>
            </a:r>
            <a:r>
              <a:rPr lang="fr-FR" sz="1800" i="1" dirty="0"/>
              <a:t> lisser la charge,</a:t>
            </a:r>
            <a:r>
              <a:rPr lang="fr-FR" sz="1800" dirty="0"/>
              <a:t> valable si on reste sur un horizon court, sinon le délai s’allonge</a:t>
            </a:r>
          </a:p>
          <a:p>
            <a:pPr lvl="1"/>
            <a:r>
              <a:rPr lang="fr-FR" sz="1800" b="1" i="1" dirty="0" smtClean="0"/>
              <a:t>Très risqué </a:t>
            </a:r>
            <a:r>
              <a:rPr lang="fr-FR" sz="1800" dirty="0" smtClean="0"/>
              <a:t>: Regrouper </a:t>
            </a:r>
            <a:r>
              <a:rPr lang="fr-FR" sz="1800" dirty="0"/>
              <a:t>par</a:t>
            </a:r>
            <a:r>
              <a:rPr lang="fr-FR" sz="1800" i="1" dirty="0"/>
              <a:t> lots ou par série longue </a:t>
            </a:r>
            <a:r>
              <a:rPr lang="fr-FR" sz="1800" dirty="0"/>
              <a:t>: on s’éloigne du principe du juste à temps délai et couts augmentent</a:t>
            </a:r>
          </a:p>
          <a:p>
            <a:pPr lvl="1"/>
            <a:endParaRPr lang="fr-FR" sz="1800" dirty="0"/>
          </a:p>
          <a:p>
            <a:r>
              <a:rPr lang="fr-FR" dirty="0"/>
              <a:t>Se traduit par une liste d’OF transmis aux processus </a:t>
            </a:r>
            <a:r>
              <a:rPr lang="fr-FR" dirty="0" err="1" smtClean="0"/>
              <a:t>menants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14E4BD2-03F7-41BC-B229-25422EB94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"/>
          <a:stretch/>
        </p:blipFill>
        <p:spPr>
          <a:xfrm>
            <a:off x="5122895" y="2016311"/>
            <a:ext cx="6963239" cy="4299271"/>
          </a:xfrm>
          <a:prstGeom prst="rect">
            <a:avLst/>
          </a:prstGeom>
        </p:spPr>
      </p:pic>
      <p:sp>
        <p:nvSpPr>
          <p:cNvPr id="118" name="Heptagone 117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5784904" y="2537092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70F9B4E-54E3-480E-8695-CE332F5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96" y="4982571"/>
            <a:ext cx="215911" cy="514376"/>
          </a:xfrm>
          <a:prstGeom prst="rect">
            <a:avLst/>
          </a:prstGeom>
        </p:spPr>
      </p:pic>
      <p:sp>
        <p:nvSpPr>
          <p:cNvPr id="9" name="Heptagone 8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2069639" y="267568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084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1759" y="152000"/>
            <a:ext cx="7934873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Transport vers fournisseur et retour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57600" y="3124940"/>
            <a:ext cx="8371643" cy="3514833"/>
          </a:xfrm>
        </p:spPr>
        <p:txBody>
          <a:bodyPr>
            <a:normAutofit/>
          </a:bodyPr>
          <a:lstStyle/>
          <a:p>
            <a:r>
              <a:rPr lang="fr-FR" dirty="0" smtClean="0"/>
              <a:t>Ici le Lead time est de 10 jours pour 2h de VA (cf. calculs à suivre)</a:t>
            </a:r>
          </a:p>
          <a:p>
            <a:r>
              <a:rPr lang="fr-FR" dirty="0" smtClean="0"/>
              <a:t>Ce </a:t>
            </a:r>
            <a:r>
              <a:rPr lang="fr-FR" dirty="0"/>
              <a:t>ne sont ni la distance, ni la vitesse de transport qui sont menantes, c’est la </a:t>
            </a:r>
            <a:r>
              <a:rPr lang="fr-FR" b="1" dirty="0"/>
              <a:t>fréquence de livraison </a:t>
            </a:r>
            <a:r>
              <a:rPr lang="fr-FR" dirty="0"/>
              <a:t>: </a:t>
            </a:r>
            <a:endParaRPr lang="fr-FR" dirty="0" smtClean="0"/>
          </a:p>
          <a:p>
            <a:pPr lvl="1"/>
            <a:r>
              <a:rPr lang="fr-FR" sz="1800" dirty="0" smtClean="0"/>
              <a:t>ici </a:t>
            </a:r>
            <a:r>
              <a:rPr lang="fr-FR" sz="1800" b="1" dirty="0" smtClean="0"/>
              <a:t>hebdomadaire</a:t>
            </a:r>
            <a:r>
              <a:rPr lang="fr-FR" sz="1800" dirty="0"/>
              <a:t> </a:t>
            </a:r>
            <a:r>
              <a:rPr lang="fr-FR" sz="1800" dirty="0" smtClean="0"/>
              <a:t>: 10 jour</a:t>
            </a:r>
          </a:p>
          <a:p>
            <a:pPr lvl="1"/>
            <a:r>
              <a:rPr lang="fr-FR" sz="1800" dirty="0" smtClean="0"/>
              <a:t>Si </a:t>
            </a:r>
            <a:r>
              <a:rPr lang="fr-FR" sz="1800" b="1" dirty="0" smtClean="0"/>
              <a:t>journalière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b="1" dirty="0" smtClean="0"/>
              <a:t>5 jours </a:t>
            </a:r>
            <a:r>
              <a:rPr lang="fr-FR" sz="1800" b="1" dirty="0"/>
              <a:t>dont </a:t>
            </a:r>
            <a:r>
              <a:rPr lang="fr-FR" sz="1800" dirty="0"/>
              <a:t>3 </a:t>
            </a:r>
            <a:r>
              <a:rPr lang="fr-FR" sz="1800" dirty="0" smtClean="0"/>
              <a:t>d’engagement qui devient prépondérant (</a:t>
            </a:r>
            <a:r>
              <a:rPr lang="fr-FR" sz="1800" dirty="0" err="1" smtClean="0"/>
              <a:t>cf</a:t>
            </a:r>
            <a:r>
              <a:rPr lang="fr-FR" sz="1800" dirty="0" smtClean="0"/>
              <a:t> cas précédent)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Il faut trouver le nouvel équilibre économique : moins de stock et de délai, fréquence élevée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E4D99C2-616D-4B45-88D9-90BDB3A9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41" y="567754"/>
            <a:ext cx="8513804" cy="2586472"/>
          </a:xfrm>
          <a:prstGeom prst="rect">
            <a:avLst/>
          </a:prstGeom>
        </p:spPr>
      </p:pic>
      <p:sp>
        <p:nvSpPr>
          <p:cNvPr id="9" name="Heptagone 8">
            <a:extLst>
              <a:ext uri="{FF2B5EF4-FFF2-40B4-BE49-F238E27FC236}">
                <a16:creationId xmlns:a16="http://schemas.microsoft.com/office/drawing/2014/main" xmlns="" id="{18FB64C8-DF85-46CC-BDD9-C54251D34FB4}"/>
              </a:ext>
            </a:extLst>
          </p:cNvPr>
          <p:cNvSpPr/>
          <p:nvPr/>
        </p:nvSpPr>
        <p:spPr>
          <a:xfrm>
            <a:off x="3589750" y="858131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pic>
        <p:nvPicPr>
          <p:cNvPr id="10" name="Picture 5" descr="enseignant">
            <a:extLst>
              <a:ext uri="{FF2B5EF4-FFF2-40B4-BE49-F238E27FC236}">
                <a16:creationId xmlns:a16="http://schemas.microsoft.com/office/drawing/2014/main" xmlns="" id="{0A0534E5-5708-471D-9CA1-CCF7034E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" y="2319962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09DCBC94-682E-432C-BB70-F818A6C829D0}"/>
              </a:ext>
            </a:extLst>
          </p:cNvPr>
          <p:cNvSpPr txBox="1">
            <a:spLocks/>
          </p:cNvSpPr>
          <p:nvPr/>
        </p:nvSpPr>
        <p:spPr>
          <a:xfrm>
            <a:off x="852744" y="4814737"/>
            <a:ext cx="2973416" cy="1740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fr-FR" sz="1700" b="1" dirty="0"/>
              <a:t>Lead time </a:t>
            </a:r>
            <a:r>
              <a:rPr lang="fr-FR" sz="1700" dirty="0"/>
              <a:t>= temps de transit dans un processus</a:t>
            </a:r>
          </a:p>
          <a:p>
            <a:r>
              <a:rPr lang="fr-FR" sz="1700" dirty="0"/>
              <a:t>Plus il est élevé plus le délai s’allonge et moins le flux est </a:t>
            </a:r>
            <a:r>
              <a:rPr lang="fr-FR" sz="1700" dirty="0" smtClean="0"/>
              <a:t>tendu (stock importants)</a:t>
            </a:r>
            <a:endParaRPr lang="fr-FR" sz="1700" dirty="0"/>
          </a:p>
        </p:txBody>
      </p:sp>
      <p:sp>
        <p:nvSpPr>
          <p:cNvPr id="12" name="Heptagone 11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3124312" y="120188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501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5705" y="164356"/>
            <a:ext cx="7934873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Transport vers fournisseur et retour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72418" y="3124940"/>
            <a:ext cx="10256825" cy="3514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Lead Time = 10 jours + 2h de VA</a:t>
            </a:r>
          </a:p>
          <a:p>
            <a:pPr marL="0" indent="0">
              <a:buNone/>
            </a:pPr>
            <a:r>
              <a:rPr lang="fr-FR" dirty="0" smtClean="0"/>
              <a:t>   3 jours en moyenne </a:t>
            </a:r>
            <a:r>
              <a:rPr lang="fr-FR" b="1" dirty="0" smtClean="0"/>
              <a:t>d’attente</a:t>
            </a:r>
            <a:r>
              <a:rPr lang="fr-FR" dirty="0" smtClean="0"/>
              <a:t> du camion (1/2 semaine)</a:t>
            </a:r>
          </a:p>
          <a:p>
            <a:pPr marL="0" indent="0">
              <a:buNone/>
            </a:pPr>
            <a:r>
              <a:rPr lang="fr-FR" dirty="0" smtClean="0"/>
              <a:t>   0,5 jour de transport (</a:t>
            </a:r>
            <a:r>
              <a:rPr lang="fr-FR" b="1" dirty="0" smtClean="0"/>
              <a:t>distance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   3 jours d’ordonnancement avant engagement : </a:t>
            </a:r>
            <a:r>
              <a:rPr lang="fr-FR" b="1" dirty="0" smtClean="0"/>
              <a:t>organisation, flexibilité</a:t>
            </a:r>
          </a:p>
          <a:p>
            <a:pPr marL="0" indent="0">
              <a:buNone/>
            </a:pPr>
            <a:r>
              <a:rPr lang="fr-FR" dirty="0" smtClean="0"/>
              <a:t>   2 heures de VA</a:t>
            </a:r>
          </a:p>
          <a:p>
            <a:pPr marL="0" indent="0">
              <a:buNone/>
            </a:pPr>
            <a:r>
              <a:rPr lang="fr-FR" dirty="0" smtClean="0"/>
              <a:t>   </a:t>
            </a:r>
            <a:r>
              <a:rPr lang="fr-FR" dirty="0"/>
              <a:t>3 jours en moyenne d’attente du camion </a:t>
            </a:r>
            <a:r>
              <a:rPr lang="fr-FR" dirty="0" smtClean="0"/>
              <a:t>retour (1/2 </a:t>
            </a:r>
            <a:r>
              <a:rPr lang="fr-FR" dirty="0"/>
              <a:t>semaine)</a:t>
            </a:r>
          </a:p>
          <a:p>
            <a:pPr marL="0" indent="0">
              <a:buNone/>
            </a:pPr>
            <a:r>
              <a:rPr lang="fr-FR" dirty="0"/>
              <a:t>   0,5 jour de transport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La fréquence est 6 fois plus couteuse que la distance, la flexibilité vient en second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E4D99C2-616D-4B45-88D9-90BDB3A9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974949"/>
            <a:ext cx="8501448" cy="2055709"/>
          </a:xfrm>
          <a:prstGeom prst="rect">
            <a:avLst/>
          </a:prstGeom>
        </p:spPr>
      </p:pic>
      <p:sp>
        <p:nvSpPr>
          <p:cNvPr id="9" name="Heptagone 8">
            <a:extLst>
              <a:ext uri="{FF2B5EF4-FFF2-40B4-BE49-F238E27FC236}">
                <a16:creationId xmlns:a16="http://schemas.microsoft.com/office/drawing/2014/main" xmlns="" id="{18FB64C8-DF85-46CC-BDD9-C54251D34FB4}"/>
              </a:ext>
            </a:extLst>
          </p:cNvPr>
          <p:cNvSpPr/>
          <p:nvPr/>
        </p:nvSpPr>
        <p:spPr>
          <a:xfrm>
            <a:off x="4998420" y="821059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pic>
        <p:nvPicPr>
          <p:cNvPr id="10" name="Picture 5" descr="enseignant">
            <a:extLst>
              <a:ext uri="{FF2B5EF4-FFF2-40B4-BE49-F238E27FC236}">
                <a16:creationId xmlns:a16="http://schemas.microsoft.com/office/drawing/2014/main" xmlns="" id="{0A0534E5-5708-471D-9CA1-CCF7034E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" y="2319962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09DCBC94-682E-432C-BB70-F818A6C829D0}"/>
              </a:ext>
            </a:extLst>
          </p:cNvPr>
          <p:cNvSpPr txBox="1">
            <a:spLocks/>
          </p:cNvSpPr>
          <p:nvPr/>
        </p:nvSpPr>
        <p:spPr>
          <a:xfrm>
            <a:off x="1804216" y="897644"/>
            <a:ext cx="2973416" cy="174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fr-FR" sz="1700" b="1" dirty="0" smtClean="0"/>
              <a:t>Calculs</a:t>
            </a:r>
            <a:endParaRPr lang="fr-FR" sz="1700" dirty="0"/>
          </a:p>
        </p:txBody>
      </p:sp>
      <p:sp>
        <p:nvSpPr>
          <p:cNvPr id="12" name="Heptagone 11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3124312" y="120188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095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0296" y="218227"/>
            <a:ext cx="7934873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Transport vers fournisseur et retour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72418" y="4740676"/>
            <a:ext cx="10256825" cy="1677489"/>
          </a:xfrm>
        </p:spPr>
        <p:txBody>
          <a:bodyPr>
            <a:normAutofit/>
          </a:bodyPr>
          <a:lstStyle/>
          <a:p>
            <a:r>
              <a:rPr lang="fr-FR" sz="2000" dirty="0"/>
              <a:t>VSM initiale</a:t>
            </a:r>
          </a:p>
          <a:p>
            <a:r>
              <a:rPr lang="fr-FR" dirty="0"/>
              <a:t>Lead time = </a:t>
            </a:r>
            <a:r>
              <a:rPr lang="fr-FR" b="1" dirty="0"/>
              <a:t>10jours</a:t>
            </a:r>
            <a:r>
              <a:rPr lang="fr-FR" dirty="0"/>
              <a:t> dont </a:t>
            </a:r>
            <a:r>
              <a:rPr lang="fr-FR" b="1" dirty="0"/>
              <a:t>2h de VA</a:t>
            </a:r>
          </a:p>
          <a:p>
            <a:pPr lvl="1"/>
            <a:r>
              <a:rPr lang="fr-FR" dirty="0"/>
              <a:t>Fréquence de livraison </a:t>
            </a:r>
            <a:r>
              <a:rPr lang="fr-FR" b="1" dirty="0"/>
              <a:t>hebdomadaire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E4D99C2-616D-4B45-88D9-90BDB3A9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32" y="974949"/>
            <a:ext cx="9660767" cy="2934916"/>
          </a:xfrm>
          <a:prstGeom prst="rect">
            <a:avLst/>
          </a:prstGeom>
        </p:spPr>
      </p:pic>
      <p:sp>
        <p:nvSpPr>
          <p:cNvPr id="118" name="Heptagone 117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3009045" y="151534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9" name="Heptagone 8">
            <a:extLst>
              <a:ext uri="{FF2B5EF4-FFF2-40B4-BE49-F238E27FC236}">
                <a16:creationId xmlns:a16="http://schemas.microsoft.com/office/drawing/2014/main" xmlns="" id="{18FB64C8-DF85-46CC-BDD9-C54251D34FB4}"/>
              </a:ext>
            </a:extLst>
          </p:cNvPr>
          <p:cNvSpPr/>
          <p:nvPr/>
        </p:nvSpPr>
        <p:spPr>
          <a:xfrm>
            <a:off x="2523022" y="654601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E6B9FAFF-653E-4E18-80D3-AC81DF10AB3E}"/>
              </a:ext>
            </a:extLst>
          </p:cNvPr>
          <p:cNvSpPr txBox="1">
            <a:spLocks/>
          </p:cNvSpPr>
          <p:nvPr/>
        </p:nvSpPr>
        <p:spPr>
          <a:xfrm>
            <a:off x="1681777" y="3917272"/>
            <a:ext cx="10256825" cy="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      </a:t>
            </a:r>
            <a:r>
              <a:rPr lang="fr-FR" dirty="0" smtClean="0"/>
              <a:t>         </a:t>
            </a:r>
            <a:r>
              <a:rPr lang="fr-FR" dirty="0"/>
              <a:t>3jours          0,5 jour     </a:t>
            </a:r>
            <a:r>
              <a:rPr lang="fr-FR" dirty="0" smtClean="0"/>
              <a:t>      </a:t>
            </a:r>
            <a:r>
              <a:rPr lang="fr-FR" dirty="0"/>
              <a:t>3 jours      </a:t>
            </a:r>
            <a:r>
              <a:rPr lang="fr-FR" dirty="0" smtClean="0"/>
              <a:t>      </a:t>
            </a:r>
            <a:r>
              <a:rPr lang="fr-FR" dirty="0"/>
              <a:t>2 heures            3 jours                0,5 jour                          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89351CF-BFC1-41F5-A51D-24FE1C2A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985" y="3784364"/>
            <a:ext cx="319596" cy="6977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5D20084-F8B9-411B-98B2-4D3CAFAD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31" y="1589685"/>
            <a:ext cx="309238" cy="6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AF50CC-932F-40C7-8938-730F1A83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75" y="304267"/>
            <a:ext cx="8911687" cy="848640"/>
          </a:xfrm>
        </p:spPr>
        <p:txBody>
          <a:bodyPr/>
          <a:lstStyle/>
          <a:p>
            <a:r>
              <a:rPr lang="fr-FR" dirty="0"/>
              <a:t>Le Lean  en tant que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642FA43-785C-4347-82BE-54364FF4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613" y="1152907"/>
            <a:ext cx="2828504" cy="5348026"/>
          </a:xfrm>
        </p:spPr>
        <p:txBody>
          <a:bodyPr>
            <a:noAutofit/>
          </a:bodyPr>
          <a:lstStyle/>
          <a:p>
            <a:r>
              <a:rPr lang="fr-FR" dirty="0"/>
              <a:t>Le But</a:t>
            </a:r>
          </a:p>
          <a:p>
            <a:endParaRPr lang="fr-FR" dirty="0"/>
          </a:p>
          <a:p>
            <a:r>
              <a:rPr lang="fr-FR" dirty="0"/>
              <a:t>Les deux piliers</a:t>
            </a:r>
          </a:p>
          <a:p>
            <a:pPr lvl="1"/>
            <a:r>
              <a:rPr lang="fr-FR" sz="1800" dirty="0"/>
              <a:t>Jidoka</a:t>
            </a:r>
          </a:p>
          <a:p>
            <a:pPr lvl="1"/>
            <a:r>
              <a:rPr lang="fr-FR" sz="1800" b="1" dirty="0"/>
              <a:t>Juste à temps</a:t>
            </a:r>
          </a:p>
          <a:p>
            <a:pPr marL="0" indent="0">
              <a:buNone/>
            </a:pPr>
            <a:r>
              <a:rPr lang="fr-FR" b="1" dirty="0"/>
              <a:t>Réduire la non valeur ajoutée</a:t>
            </a:r>
          </a:p>
          <a:p>
            <a:r>
              <a:rPr lang="fr-FR" dirty="0"/>
              <a:t>L’amélioration continue</a:t>
            </a:r>
          </a:p>
          <a:p>
            <a:pPr marL="457200" lvl="1" indent="0">
              <a:buNone/>
            </a:pPr>
            <a:endParaRPr lang="fr-FR" sz="1800" dirty="0"/>
          </a:p>
          <a:p>
            <a:r>
              <a:rPr lang="fr-FR" dirty="0"/>
              <a:t>La base</a:t>
            </a:r>
          </a:p>
          <a:p>
            <a:pPr lvl="1"/>
            <a:r>
              <a:rPr lang="fr-FR" sz="1800" dirty="0"/>
              <a:t>Standard</a:t>
            </a:r>
          </a:p>
          <a:p>
            <a:pPr lvl="1"/>
            <a:r>
              <a:rPr lang="fr-FR" sz="1800" dirty="0"/>
              <a:t>Visuel</a:t>
            </a:r>
          </a:p>
          <a:p>
            <a:pPr lvl="1"/>
            <a:r>
              <a:rPr lang="fr-FR" sz="1800" dirty="0"/>
              <a:t>Equipe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A5E9A1A-75FC-47B9-9FC4-19BE3201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71170"/>
            <a:ext cx="7619999" cy="365125"/>
          </a:xfrm>
        </p:spPr>
        <p:txBody>
          <a:bodyPr/>
          <a:lstStyle/>
          <a:p>
            <a:r>
              <a:rPr lang="en-US" sz="1000" smtClean="0"/>
              <a:t>JD 2022</a:t>
            </a:r>
            <a:endParaRPr lang="en-US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D0B962A-CF21-4074-8824-D98DA2D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5357900-D8E6-4A4E-AC87-189A3A43F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2351" y="939049"/>
            <a:ext cx="7942415" cy="579724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891D1B1A-B573-49E9-AE0A-FAD03E51555B}"/>
              </a:ext>
            </a:extLst>
          </p:cNvPr>
          <p:cNvSpPr/>
          <p:nvPr/>
        </p:nvSpPr>
        <p:spPr>
          <a:xfrm>
            <a:off x="9271000" y="2599267"/>
            <a:ext cx="2540000" cy="196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61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0296" y="218227"/>
            <a:ext cx="7934873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Transport vers fournisseur et retour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72418" y="4740676"/>
            <a:ext cx="10256825" cy="1677489"/>
          </a:xfrm>
        </p:spPr>
        <p:txBody>
          <a:bodyPr>
            <a:normAutofit/>
          </a:bodyPr>
          <a:lstStyle/>
          <a:p>
            <a:r>
              <a:rPr lang="fr-FR" dirty="0"/>
              <a:t>VSM améliorée</a:t>
            </a:r>
          </a:p>
          <a:p>
            <a:r>
              <a:rPr lang="fr-FR" dirty="0"/>
              <a:t>Lead time = </a:t>
            </a:r>
            <a:r>
              <a:rPr lang="fr-FR" b="1" dirty="0" smtClean="0"/>
              <a:t>5 jours </a:t>
            </a:r>
            <a:r>
              <a:rPr lang="fr-FR" dirty="0"/>
              <a:t>dont </a:t>
            </a:r>
            <a:r>
              <a:rPr lang="fr-FR" b="1" dirty="0"/>
              <a:t>2h de VA</a:t>
            </a:r>
          </a:p>
          <a:p>
            <a:pPr lvl="1"/>
            <a:r>
              <a:rPr lang="fr-FR" b="1" dirty="0"/>
              <a:t>Fréquence</a:t>
            </a:r>
            <a:r>
              <a:rPr lang="fr-FR" dirty="0"/>
              <a:t> de livraison </a:t>
            </a:r>
            <a:r>
              <a:rPr lang="fr-FR" dirty="0" smtClean="0"/>
              <a:t>journalière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Heptagone 8">
            <a:extLst>
              <a:ext uri="{FF2B5EF4-FFF2-40B4-BE49-F238E27FC236}">
                <a16:creationId xmlns:a16="http://schemas.microsoft.com/office/drawing/2014/main" xmlns="" id="{18FB64C8-DF85-46CC-BDD9-C54251D34FB4}"/>
              </a:ext>
            </a:extLst>
          </p:cNvPr>
          <p:cNvSpPr/>
          <p:nvPr/>
        </p:nvSpPr>
        <p:spPr>
          <a:xfrm>
            <a:off x="3121388" y="706351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E6B9FAFF-653E-4E18-80D3-AC81DF10AB3E}"/>
              </a:ext>
            </a:extLst>
          </p:cNvPr>
          <p:cNvSpPr txBox="1">
            <a:spLocks/>
          </p:cNvSpPr>
          <p:nvPr/>
        </p:nvSpPr>
        <p:spPr>
          <a:xfrm>
            <a:off x="1681777" y="3917272"/>
            <a:ext cx="10256825" cy="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    </a:t>
            </a:r>
            <a:r>
              <a:rPr lang="fr-FR" dirty="0" smtClean="0"/>
              <a:t>                 </a:t>
            </a:r>
            <a:r>
              <a:rPr lang="fr-FR" dirty="0"/>
              <a:t>0,5 jour    </a:t>
            </a:r>
            <a:r>
              <a:rPr lang="fr-FR" dirty="0" smtClean="0"/>
              <a:t>0,5 </a:t>
            </a:r>
            <a:r>
              <a:rPr lang="fr-FR" dirty="0"/>
              <a:t>jour   </a:t>
            </a:r>
            <a:r>
              <a:rPr lang="fr-FR" dirty="0" smtClean="0"/>
              <a:t>        </a:t>
            </a:r>
            <a:r>
              <a:rPr lang="fr-FR" dirty="0"/>
              <a:t>3</a:t>
            </a:r>
            <a:r>
              <a:rPr lang="fr-FR" dirty="0" smtClean="0"/>
              <a:t> jours           </a:t>
            </a:r>
            <a:r>
              <a:rPr lang="fr-FR" dirty="0"/>
              <a:t>2 heures    </a:t>
            </a:r>
            <a:r>
              <a:rPr lang="fr-FR" dirty="0" smtClean="0"/>
              <a:t>     </a:t>
            </a:r>
            <a:r>
              <a:rPr lang="fr-FR" dirty="0"/>
              <a:t>0,5 jours                0,5 jour      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73E4692-BFAF-422C-AB2A-119F8A57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15" y="905522"/>
            <a:ext cx="11160015" cy="2876365"/>
          </a:xfrm>
          <a:prstGeom prst="rect">
            <a:avLst/>
          </a:prstGeom>
        </p:spPr>
      </p:pic>
      <p:sp>
        <p:nvSpPr>
          <p:cNvPr id="118" name="Heptagone 117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3135900" y="97165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3698A53-2AD9-4EAA-A8AD-CDB462012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880" y="5459377"/>
            <a:ext cx="315883" cy="3288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38800" y="3136900"/>
            <a:ext cx="609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3 jours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10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0296" y="218227"/>
            <a:ext cx="7934873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Transport vers fournisseur et retour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72418" y="4740676"/>
            <a:ext cx="10256825" cy="1677489"/>
          </a:xfrm>
        </p:spPr>
        <p:txBody>
          <a:bodyPr>
            <a:normAutofit/>
          </a:bodyPr>
          <a:lstStyle/>
          <a:p>
            <a:r>
              <a:rPr lang="fr-FR" dirty="0"/>
              <a:t>VSM améliorée</a:t>
            </a:r>
          </a:p>
          <a:p>
            <a:r>
              <a:rPr lang="fr-FR" dirty="0"/>
              <a:t>Lead time = </a:t>
            </a:r>
            <a:r>
              <a:rPr lang="fr-FR" b="1" dirty="0"/>
              <a:t>3jours </a:t>
            </a:r>
            <a:r>
              <a:rPr lang="fr-FR" dirty="0"/>
              <a:t>dont </a:t>
            </a:r>
            <a:r>
              <a:rPr lang="fr-FR" b="1" dirty="0"/>
              <a:t>2h de VA</a:t>
            </a:r>
          </a:p>
          <a:p>
            <a:pPr lvl="1"/>
            <a:r>
              <a:rPr lang="fr-FR" b="1" dirty="0"/>
              <a:t>Fréquence</a:t>
            </a:r>
            <a:r>
              <a:rPr lang="fr-FR" dirty="0"/>
              <a:t> de livraison journalière</a:t>
            </a:r>
          </a:p>
          <a:p>
            <a:pPr lvl="1"/>
            <a:r>
              <a:rPr lang="fr-FR" dirty="0" smtClean="0"/>
              <a:t>&amp; Information </a:t>
            </a:r>
            <a:r>
              <a:rPr lang="fr-FR" dirty="0"/>
              <a:t>produits </a:t>
            </a:r>
            <a:r>
              <a:rPr lang="fr-FR" dirty="0" smtClean="0"/>
              <a:t>livrés </a:t>
            </a:r>
            <a:r>
              <a:rPr lang="fr-FR" b="1" dirty="0" smtClean="0"/>
              <a:t>anticipée </a:t>
            </a:r>
            <a:r>
              <a:rPr lang="fr-FR" dirty="0"/>
              <a:t>pour </a:t>
            </a:r>
            <a:r>
              <a:rPr lang="fr-FR" dirty="0" smtClean="0"/>
              <a:t>ordonnancer en anticipation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Heptagone 8">
            <a:extLst>
              <a:ext uri="{FF2B5EF4-FFF2-40B4-BE49-F238E27FC236}">
                <a16:creationId xmlns:a16="http://schemas.microsoft.com/office/drawing/2014/main" xmlns="" id="{18FB64C8-DF85-46CC-BDD9-C54251D34FB4}"/>
              </a:ext>
            </a:extLst>
          </p:cNvPr>
          <p:cNvSpPr/>
          <p:nvPr/>
        </p:nvSpPr>
        <p:spPr>
          <a:xfrm>
            <a:off x="3121388" y="706351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E6B9FAFF-653E-4E18-80D3-AC81DF10AB3E}"/>
              </a:ext>
            </a:extLst>
          </p:cNvPr>
          <p:cNvSpPr txBox="1">
            <a:spLocks/>
          </p:cNvSpPr>
          <p:nvPr/>
        </p:nvSpPr>
        <p:spPr>
          <a:xfrm>
            <a:off x="1681777" y="3917272"/>
            <a:ext cx="10256825" cy="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    </a:t>
            </a:r>
            <a:r>
              <a:rPr lang="fr-FR" dirty="0" smtClean="0"/>
              <a:t>                 </a:t>
            </a:r>
            <a:r>
              <a:rPr lang="fr-FR" dirty="0"/>
              <a:t>0,5 jour    </a:t>
            </a:r>
            <a:r>
              <a:rPr lang="fr-FR" dirty="0" smtClean="0"/>
              <a:t>0,5 </a:t>
            </a:r>
            <a:r>
              <a:rPr lang="fr-FR" dirty="0"/>
              <a:t>jour   </a:t>
            </a:r>
            <a:r>
              <a:rPr lang="fr-FR" dirty="0" smtClean="0"/>
              <a:t>        </a:t>
            </a:r>
            <a:r>
              <a:rPr lang="fr-FR" dirty="0"/>
              <a:t>1 jour         </a:t>
            </a:r>
            <a:r>
              <a:rPr lang="fr-FR" dirty="0" smtClean="0"/>
              <a:t>  </a:t>
            </a:r>
            <a:r>
              <a:rPr lang="fr-FR" dirty="0"/>
              <a:t>2 heures    </a:t>
            </a:r>
            <a:r>
              <a:rPr lang="fr-FR" dirty="0" smtClean="0"/>
              <a:t>     </a:t>
            </a:r>
            <a:r>
              <a:rPr lang="fr-FR" dirty="0"/>
              <a:t>0,5 jours                0,5 jour      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73E4692-BFAF-422C-AB2A-119F8A57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15" y="905522"/>
            <a:ext cx="11160015" cy="2876365"/>
          </a:xfrm>
          <a:prstGeom prst="rect">
            <a:avLst/>
          </a:prstGeom>
        </p:spPr>
      </p:pic>
      <p:sp>
        <p:nvSpPr>
          <p:cNvPr id="118" name="Heptagone 117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3135900" y="97165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3698A53-2AD9-4EAA-A8AD-CDB462012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880" y="5459377"/>
            <a:ext cx="315883" cy="3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022" y="257272"/>
            <a:ext cx="9035704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Approvisionnements Poussés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ou Tirés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59500" y="1396453"/>
            <a:ext cx="5715000" cy="4707785"/>
          </a:xfrm>
        </p:spPr>
        <p:txBody>
          <a:bodyPr>
            <a:normAutofit/>
          </a:bodyPr>
          <a:lstStyle/>
          <a:p>
            <a:r>
              <a:rPr lang="fr-FR" dirty="0"/>
              <a:t>Le </a:t>
            </a:r>
            <a:r>
              <a:rPr lang="fr-FR" b="1" dirty="0"/>
              <a:t>flux poussé </a:t>
            </a:r>
            <a:r>
              <a:rPr lang="fr-FR" dirty="0"/>
              <a:t>en appro est souvent nécessaire du fait d’un délai long</a:t>
            </a:r>
          </a:p>
          <a:p>
            <a:r>
              <a:rPr lang="fr-FR" dirty="0" smtClean="0"/>
              <a:t>Le Stock </a:t>
            </a:r>
            <a:r>
              <a:rPr lang="fr-FR" dirty="0"/>
              <a:t>nécessaire du à :</a:t>
            </a:r>
          </a:p>
          <a:p>
            <a:pPr lvl="1"/>
            <a:r>
              <a:rPr lang="fr-FR" sz="1800" dirty="0"/>
              <a:t>Fréquence </a:t>
            </a:r>
            <a:r>
              <a:rPr lang="fr-FR" sz="1800" dirty="0" smtClean="0"/>
              <a:t>d’</a:t>
            </a:r>
            <a:r>
              <a:rPr lang="fr-FR" sz="1800" dirty="0" err="1" smtClean="0"/>
              <a:t>appro</a:t>
            </a:r>
            <a:r>
              <a:rPr lang="fr-FR" sz="1800" dirty="0" smtClean="0"/>
              <a:t> : ici  </a:t>
            </a:r>
            <a:r>
              <a:rPr lang="fr-FR" sz="1800" dirty="0"/>
              <a:t>mensuelle</a:t>
            </a:r>
          </a:p>
          <a:p>
            <a:pPr lvl="1"/>
            <a:r>
              <a:rPr lang="fr-FR" sz="1800" dirty="0"/>
              <a:t>Sécurité par rapport aux écarts possibles avec la prévision durant le délai de livraison </a:t>
            </a:r>
            <a:endParaRPr lang="fr-FR" sz="1800" dirty="0" smtClean="0"/>
          </a:p>
          <a:p>
            <a:pPr lvl="1"/>
            <a:endParaRPr lang="fr-FR" sz="1800" dirty="0"/>
          </a:p>
          <a:p>
            <a:pPr lvl="1"/>
            <a:r>
              <a:rPr lang="fr-FR" sz="1800" dirty="0" smtClean="0"/>
              <a:t>Si on passe à une fréquence d’</a:t>
            </a:r>
            <a:r>
              <a:rPr lang="fr-FR" sz="1800" dirty="0" err="1" smtClean="0"/>
              <a:t>appro</a:t>
            </a:r>
            <a:r>
              <a:rPr lang="fr-FR" sz="1800" dirty="0" smtClean="0"/>
              <a:t> annuelle (« c’est moins cher »), le stock de base est décuplé et les aléas imprévisibles nécessitent une sécurité++  !!</a:t>
            </a:r>
            <a:endParaRPr lang="fr-FR" sz="1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Heptagone 7">
            <a:extLst>
              <a:ext uri="{FF2B5EF4-FFF2-40B4-BE49-F238E27FC236}">
                <a16:creationId xmlns:a16="http://schemas.microsoft.com/office/drawing/2014/main" xmlns="" id="{63E5EAEE-E78D-4895-9A98-2A67CAE79876}"/>
              </a:ext>
            </a:extLst>
          </p:cNvPr>
          <p:cNvSpPr/>
          <p:nvPr/>
        </p:nvSpPr>
        <p:spPr>
          <a:xfrm>
            <a:off x="1961957" y="203890"/>
            <a:ext cx="581619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A65C00A-1C19-423C-A4BC-609346B4E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59" y="1169515"/>
            <a:ext cx="4888203" cy="55212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77E7983-B0E9-4D91-BEED-521C6014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62" y="6121892"/>
            <a:ext cx="569156" cy="59254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511300" y="889000"/>
            <a:ext cx="3276600" cy="476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5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022" y="257272"/>
            <a:ext cx="9035704" cy="784128"/>
          </a:xfrm>
        </p:spPr>
        <p:txBody>
          <a:bodyPr>
            <a:normAutofit fontScale="90000"/>
          </a:bodyPr>
          <a:lstStyle/>
          <a:p>
            <a:r>
              <a:rPr lang="fr-FR" dirty="0"/>
              <a:t>VSM Approvisionnements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Poussés ou </a:t>
            </a:r>
            <a:r>
              <a:rPr lang="fr-FR" dirty="0"/>
              <a:t>Tirés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93924" y="1278385"/>
            <a:ext cx="4768989" cy="5023562"/>
          </a:xfrm>
        </p:spPr>
        <p:txBody>
          <a:bodyPr>
            <a:normAutofit/>
          </a:bodyPr>
          <a:lstStyle/>
          <a:p>
            <a:r>
              <a:rPr lang="fr-FR" dirty="0"/>
              <a:t>Le </a:t>
            </a:r>
            <a:r>
              <a:rPr lang="fr-FR" b="1" dirty="0"/>
              <a:t>flux tiré </a:t>
            </a:r>
            <a:r>
              <a:rPr lang="fr-FR" dirty="0"/>
              <a:t>diminue les stocks et évite de stocker des produits </a:t>
            </a:r>
            <a:r>
              <a:rPr lang="fr-FR" dirty="0" smtClean="0"/>
              <a:t>inutiles du fait de </a:t>
            </a:r>
            <a:r>
              <a:rPr lang="fr-FR" dirty="0" err="1" smtClean="0"/>
              <a:t>mauv</a:t>
            </a:r>
            <a:r>
              <a:rPr lang="fr-FR" dirty="0" smtClean="0"/>
              <a:t>	aises prévisions</a:t>
            </a:r>
            <a:endParaRPr lang="fr-FR" dirty="0"/>
          </a:p>
          <a:p>
            <a:r>
              <a:rPr lang="fr-FR" dirty="0"/>
              <a:t>Le flux tiré est </a:t>
            </a:r>
            <a:r>
              <a:rPr lang="fr-FR" dirty="0" smtClean="0"/>
              <a:t>souvent géré </a:t>
            </a:r>
            <a:r>
              <a:rPr lang="fr-FR" dirty="0"/>
              <a:t>directement sur le terrain</a:t>
            </a:r>
          </a:p>
          <a:p>
            <a:endParaRPr lang="fr-FR" dirty="0"/>
          </a:p>
          <a:p>
            <a:r>
              <a:rPr lang="fr-FR" dirty="0"/>
              <a:t>L’appro en flux tiré est facile si :</a:t>
            </a:r>
          </a:p>
          <a:p>
            <a:pPr lvl="1"/>
            <a:r>
              <a:rPr lang="fr-FR" sz="1800" dirty="0"/>
              <a:t>Le délai est inclus dans la fréquence de réapro (ici hebdo donc délai de commande à livraison &lt; semaine)</a:t>
            </a:r>
          </a:p>
          <a:p>
            <a:pPr lvl="1"/>
            <a:r>
              <a:rPr lang="fr-FR" sz="1800" dirty="0"/>
              <a:t>Les consommations sont actualisées périodiquement pour ajuster les niveaux de stock des divers types de produits.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Heptagone 8">
            <a:extLst>
              <a:ext uri="{FF2B5EF4-FFF2-40B4-BE49-F238E27FC236}">
                <a16:creationId xmlns:a16="http://schemas.microsoft.com/office/drawing/2014/main" xmlns="" id="{02C1A9C8-B8E0-4055-AB51-D690B80D58C9}"/>
              </a:ext>
            </a:extLst>
          </p:cNvPr>
          <p:cNvSpPr/>
          <p:nvPr/>
        </p:nvSpPr>
        <p:spPr>
          <a:xfrm>
            <a:off x="3810151" y="4734457"/>
            <a:ext cx="581619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CD55B1-EF95-429B-9AE1-AF1FB7B58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6"/>
          <a:stretch/>
        </p:blipFill>
        <p:spPr>
          <a:xfrm>
            <a:off x="1551071" y="1863357"/>
            <a:ext cx="4731799" cy="39046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F8D26D4-D675-498E-92F0-EAA37DC9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926" y="4872201"/>
            <a:ext cx="310718" cy="32348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066800" y="3035300"/>
            <a:ext cx="5549900" cy="347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91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55694B0-2CB8-4E52-AF82-6120A4DBB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71"/>
          <a:stretch/>
        </p:blipFill>
        <p:spPr>
          <a:xfrm>
            <a:off x="5270269" y="1743632"/>
            <a:ext cx="6779276" cy="48167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022" y="257272"/>
            <a:ext cx="7934873" cy="784128"/>
          </a:xfrm>
        </p:spPr>
        <p:txBody>
          <a:bodyPr>
            <a:normAutofit/>
          </a:bodyPr>
          <a:lstStyle/>
          <a:p>
            <a:r>
              <a:rPr lang="fr-FR" dirty="0"/>
              <a:t>VSM Flux synchrones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6386" y="1396452"/>
            <a:ext cx="5033027" cy="492814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En </a:t>
            </a:r>
            <a:r>
              <a:rPr lang="fr-FR" dirty="0" smtClean="0"/>
              <a:t>C </a:t>
            </a:r>
            <a:r>
              <a:rPr lang="fr-FR" dirty="0"/>
              <a:t>engagement simultané de 2 flux</a:t>
            </a:r>
          </a:p>
          <a:p>
            <a:pPr lvl="1"/>
            <a:r>
              <a:rPr lang="fr-FR" dirty="0"/>
              <a:t>Un </a:t>
            </a:r>
            <a:r>
              <a:rPr lang="fr-FR" b="1" dirty="0"/>
              <a:t>menant</a:t>
            </a:r>
            <a:r>
              <a:rPr lang="fr-FR" dirty="0"/>
              <a:t> : le plus long</a:t>
            </a:r>
          </a:p>
          <a:p>
            <a:pPr lvl="1"/>
            <a:r>
              <a:rPr lang="fr-FR" dirty="0"/>
              <a:t>Un complémentaire </a:t>
            </a:r>
            <a:r>
              <a:rPr lang="fr-FR" dirty="0" smtClean="0"/>
              <a:t>dit </a:t>
            </a:r>
            <a:r>
              <a:rPr lang="fr-FR" b="1" dirty="0" smtClean="0"/>
              <a:t>synchrone</a:t>
            </a:r>
            <a:endParaRPr lang="fr-FR" b="1" dirty="0"/>
          </a:p>
          <a:p>
            <a:r>
              <a:rPr lang="fr-FR" dirty="0"/>
              <a:t>Le flux menant doit conserver au maximum l’ordre </a:t>
            </a:r>
            <a:r>
              <a:rPr lang="fr-FR" dirty="0" smtClean="0"/>
              <a:t>d’engagement pour que les accessoires arrivent dans le bon ordre</a:t>
            </a:r>
            <a:endParaRPr lang="fr-FR" dirty="0"/>
          </a:p>
          <a:p>
            <a:r>
              <a:rPr lang="fr-FR" dirty="0"/>
              <a:t>Le point B est le point de rencontre des deux flux </a:t>
            </a:r>
            <a:r>
              <a:rPr lang="fr-FR" dirty="0" smtClean="0"/>
              <a:t>au milieu montage</a:t>
            </a:r>
            <a:endParaRPr lang="fr-FR" dirty="0"/>
          </a:p>
          <a:p>
            <a:r>
              <a:rPr lang="fr-FR" dirty="0"/>
              <a:t>Aucun stock </a:t>
            </a:r>
            <a:r>
              <a:rPr lang="fr-FR" dirty="0" smtClean="0"/>
              <a:t>n’est </a:t>
            </a:r>
            <a:r>
              <a:rPr lang="fr-FR" dirty="0"/>
              <a:t>créé en plus de </a:t>
            </a:r>
            <a:r>
              <a:rPr lang="fr-FR" dirty="0" smtClean="0"/>
              <a:t>l’encours « naturel » : ici 4h + 2h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Flèche         </a:t>
            </a:r>
            <a:r>
              <a:rPr lang="fr-FR" dirty="0" smtClean="0"/>
              <a:t> </a:t>
            </a:r>
            <a:r>
              <a:rPr lang="fr-FR" dirty="0"/>
              <a:t>: recalage du flux si des décalages sont possibles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0269" y="6418165"/>
            <a:ext cx="1494516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8" name="Heptagone 117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8894315" y="1582869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8" name="Heptagone 7">
            <a:extLst>
              <a:ext uri="{FF2B5EF4-FFF2-40B4-BE49-F238E27FC236}">
                <a16:creationId xmlns:a16="http://schemas.microsoft.com/office/drawing/2014/main" xmlns="" id="{AC52D628-71E9-4230-A7D8-24BC3AE59833}"/>
              </a:ext>
            </a:extLst>
          </p:cNvPr>
          <p:cNvSpPr/>
          <p:nvPr/>
        </p:nvSpPr>
        <p:spPr>
          <a:xfrm>
            <a:off x="9520479" y="4821762"/>
            <a:ext cx="378124" cy="3527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06EADB0C-ACF5-41DE-A364-78821F2B6DB3}"/>
              </a:ext>
            </a:extLst>
          </p:cNvPr>
          <p:cNvCxnSpPr>
            <a:cxnSpLocks/>
          </p:cNvCxnSpPr>
          <p:nvPr/>
        </p:nvCxnSpPr>
        <p:spPr>
          <a:xfrm>
            <a:off x="2005119" y="5697920"/>
            <a:ext cx="452762" cy="9756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ptagone 12">
            <a:extLst>
              <a:ext uri="{FF2B5EF4-FFF2-40B4-BE49-F238E27FC236}">
                <a16:creationId xmlns:a16="http://schemas.microsoft.com/office/drawing/2014/main" xmlns="" id="{F00A8A57-FE72-4583-ACB1-4928C2712493}"/>
              </a:ext>
            </a:extLst>
          </p:cNvPr>
          <p:cNvSpPr/>
          <p:nvPr/>
        </p:nvSpPr>
        <p:spPr>
          <a:xfrm>
            <a:off x="6583326" y="2535762"/>
            <a:ext cx="378124" cy="3527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11" name="Heptagone 10">
            <a:extLst>
              <a:ext uri="{FF2B5EF4-FFF2-40B4-BE49-F238E27FC236}">
                <a16:creationId xmlns:a16="http://schemas.microsoft.com/office/drawing/2014/main" xmlns="" id="{E47B4DE9-5039-4445-98B3-2C3B887C8E25}"/>
              </a:ext>
            </a:extLst>
          </p:cNvPr>
          <p:cNvSpPr/>
          <p:nvPr/>
        </p:nvSpPr>
        <p:spPr>
          <a:xfrm>
            <a:off x="2099815" y="211269"/>
            <a:ext cx="465245" cy="398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820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6041" y="1159677"/>
            <a:ext cx="5654474" cy="576252"/>
          </a:xfrm>
        </p:spPr>
        <p:txBody>
          <a:bodyPr>
            <a:normAutofit/>
          </a:bodyPr>
          <a:lstStyle/>
          <a:p>
            <a:pPr defTabSz="714455">
              <a:defRPr/>
            </a:pPr>
            <a:r>
              <a:rPr lang="fr-FR" sz="2250" dirty="0"/>
              <a:t>VSM et industrie 4.0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JD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5268E6F-148F-4009-93F7-87E503A3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4AC56D2-44B2-4DF0-8F08-80776250152A}"/>
              </a:ext>
            </a:extLst>
          </p:cNvPr>
          <p:cNvSpPr txBox="1">
            <a:spLocks noChangeArrowheads="1"/>
          </p:cNvSpPr>
          <p:nvPr/>
        </p:nvSpPr>
        <p:spPr>
          <a:xfrm>
            <a:off x="2639615" y="1988841"/>
            <a:ext cx="7889302" cy="325786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08" tIns="34505" rIns="69008" bIns="34505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Le développement de la continuité numérique permet une meilleure gestion tout au long du flux, sans rupture d’info.</a:t>
            </a:r>
          </a:p>
          <a:p>
            <a:r>
              <a:rPr lang="fr-FR" sz="2000" dirty="0"/>
              <a:t>La diversité, la flexibilité demandées par les clients sont accrues, il faut gérer plus vite plus de données.</a:t>
            </a:r>
          </a:p>
          <a:p>
            <a:endParaRPr lang="fr-FR" sz="2000" dirty="0"/>
          </a:p>
          <a:p>
            <a:r>
              <a:rPr lang="fr-FR" sz="2000" dirty="0"/>
              <a:t>Le traitement du  big data peut conduire à l’idée que les prévisions seront plus justes. Faux, dès que c’est mieux la diversité croit et on revient au même point. Le flux tiré </a:t>
            </a:r>
            <a:r>
              <a:rPr lang="fr-FR" sz="2000"/>
              <a:t>reste préférable.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963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E39607-1455-4EFD-AF74-618410B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97" y="521128"/>
            <a:ext cx="3104303" cy="533307"/>
          </a:xfrm>
        </p:spPr>
        <p:txBody>
          <a:bodyPr>
            <a:normAutofit fontScale="90000"/>
          </a:bodyPr>
          <a:lstStyle/>
          <a:p>
            <a:r>
              <a:rPr lang="fr-FR" dirty="0"/>
              <a:t>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C24A7E6-7B8C-4E08-B168-822FFEDE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912" y="2848005"/>
            <a:ext cx="6789872" cy="242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 détail</a:t>
            </a:r>
          </a:p>
          <a:p>
            <a:r>
              <a:rPr lang="fr-FR" u="sng" dirty="0">
                <a:hlinkClick r:id="rId3"/>
              </a:rPr>
              <a:t>Diagramme spaghetti </a:t>
            </a:r>
            <a:r>
              <a:rPr lang="fr-FR" dirty="0"/>
              <a:t>:  </a:t>
            </a:r>
          </a:p>
          <a:p>
            <a:r>
              <a:rPr lang="fr-FR" u="sng" dirty="0">
                <a:hlinkClick r:id="rId4"/>
              </a:rPr>
              <a:t>VSM Cartographie des flux</a:t>
            </a:r>
          </a:p>
          <a:p>
            <a:endParaRPr lang="fr-FR" u="sng" dirty="0">
              <a:hlinkClick r:id="rId4"/>
            </a:endParaRPr>
          </a:p>
          <a:p>
            <a:endParaRPr lang="fr-FR" u="sng" dirty="0">
              <a:hlinkClick r:id="rId4"/>
            </a:endParaRPr>
          </a:p>
          <a:p>
            <a:r>
              <a:rPr lang="fr-FR" u="sng" dirty="0">
                <a:hlinkClick r:id="rId5"/>
              </a:rPr>
              <a:t>Sur le blog </a:t>
            </a:r>
            <a:r>
              <a:rPr lang="fr-FR" u="sng" dirty="0" err="1">
                <a:hlinkClick r:id="rId5"/>
              </a:rPr>
              <a:t>DJLean</a:t>
            </a:r>
            <a:endParaRPr lang="fr-FR" dirty="0"/>
          </a:p>
          <a:p>
            <a:pPr marL="0" indent="0">
              <a:buNone/>
            </a:pPr>
            <a:endParaRPr lang="en-US" sz="1600" b="1" dirty="0"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FBF048E-568D-4A84-A28C-FBA06202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8479" y="1608436"/>
            <a:ext cx="3235398" cy="1239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776528E-8A71-44D0-A6EA-CF6DACE7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JD 2022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061A33D-5959-4E57-BD0D-F2269C31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Image 7">
            <a:hlinkClick r:id="rId7"/>
            <a:extLst>
              <a:ext uri="{FF2B5EF4-FFF2-40B4-BE49-F238E27FC236}">
                <a16:creationId xmlns:a16="http://schemas.microsoft.com/office/drawing/2014/main" xmlns="" id="{A22050B9-211C-48F0-AEE5-72932AC9B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6178" y="2012022"/>
            <a:ext cx="3301198" cy="4203232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xmlns="" id="{F777E411-C538-4620-A637-2526B646B8BC}"/>
              </a:ext>
            </a:extLst>
          </p:cNvPr>
          <p:cNvSpPr txBox="1">
            <a:spLocks/>
          </p:cNvSpPr>
          <p:nvPr/>
        </p:nvSpPr>
        <p:spPr>
          <a:xfrm>
            <a:off x="6350000" y="526997"/>
            <a:ext cx="3003129" cy="17136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Blog dédié au Lean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>
                <a:solidFill>
                  <a:srgbClr val="FF0000"/>
                </a:solidFill>
                <a:hlinkClick r:id="rId9"/>
              </a:rPr>
              <a:t>https://joelduflot-lean.fr</a:t>
            </a:r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b="1" dirty="0" smtClean="0"/>
              <a:t>Et en BD </a:t>
            </a:r>
            <a:r>
              <a:rPr lang="fr-FR" sz="1600" dirty="0" smtClean="0"/>
              <a:t>c’est plus clair</a:t>
            </a:r>
          </a:p>
          <a:p>
            <a:pPr marL="0" indent="0">
              <a:buNone/>
            </a:pPr>
            <a:r>
              <a:rPr lang="fr-FR" sz="1400" dirty="0" smtClean="0">
                <a:hlinkClick r:id="rId7"/>
              </a:rPr>
              <a:t>https</a:t>
            </a:r>
            <a:r>
              <a:rPr lang="fr-FR" sz="1400" dirty="0">
                <a:hlinkClick r:id="rId7"/>
              </a:rPr>
              <a:t>://izibook.eyrolles.com/produit/4557/9782212423235/Lusine%20du%20futur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69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836712"/>
            <a:ext cx="8352928" cy="529128"/>
          </a:xfrm>
        </p:spPr>
        <p:txBody>
          <a:bodyPr>
            <a:normAutofit fontScale="90000"/>
          </a:bodyPr>
          <a:lstStyle/>
          <a:p>
            <a:r>
              <a:rPr lang="fr-FR" dirty="0"/>
              <a:t>Juste à temps et gaspillage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579" y="1577037"/>
            <a:ext cx="5868154" cy="474133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FR" sz="2000" dirty="0"/>
              <a:t>Le juste à temps c’est ne consacrer ses ressources qu’à la valeur ajoutée pour le client.</a:t>
            </a:r>
          </a:p>
          <a:p>
            <a:pPr marL="68580" indent="0">
              <a:buNone/>
            </a:pPr>
            <a:r>
              <a:rPr lang="fr-FR" sz="2000" dirty="0"/>
              <a:t>Pour cela on se doit d’éliminer toutes les sources de gaspillages</a:t>
            </a:r>
          </a:p>
          <a:p>
            <a:pPr marL="68580" indent="0">
              <a:buNone/>
            </a:pPr>
            <a:r>
              <a:rPr lang="fr-FR" sz="2000" dirty="0"/>
              <a:t>Pour analyser l ’état d’un flux ou d’un processus, deux outils sont utilisables :</a:t>
            </a:r>
          </a:p>
          <a:p>
            <a:pPr marL="35433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54330" indent="-285750">
              <a:buFont typeface="Wingdings" panose="05000000000000000000" pitchFamily="2" charset="2"/>
              <a:buChar char="Ø"/>
            </a:pPr>
            <a:r>
              <a:rPr lang="fr-FR" sz="2000" dirty="0"/>
              <a:t>Le </a:t>
            </a:r>
            <a:r>
              <a:rPr lang="fr-FR" sz="2000" b="1" dirty="0"/>
              <a:t>diagramme spaghetti</a:t>
            </a:r>
          </a:p>
          <a:p>
            <a:pPr marL="354330" indent="-285750">
              <a:buFont typeface="Wingdings" panose="05000000000000000000" pitchFamily="2" charset="2"/>
              <a:buChar char="Ø"/>
            </a:pPr>
            <a:r>
              <a:rPr lang="fr-FR" sz="2000" dirty="0"/>
              <a:t>La </a:t>
            </a:r>
            <a:r>
              <a:rPr lang="fr-FR" sz="2000" b="1" dirty="0"/>
              <a:t>Value Stream Mapping </a:t>
            </a:r>
            <a:r>
              <a:rPr lang="fr-FR" sz="2000" dirty="0"/>
              <a:t>(VSM</a:t>
            </a:r>
            <a:r>
              <a:rPr lang="fr-FR" sz="2000" dirty="0" smtClean="0"/>
              <a:t>)</a:t>
            </a:r>
            <a:endParaRPr lang="fr-FR" sz="2000" dirty="0"/>
          </a:p>
          <a:p>
            <a:pPr marL="68580" indent="0">
              <a:buNone/>
            </a:pPr>
            <a:endParaRPr lang="fr-FR" sz="2000" dirty="0" smtClean="0"/>
          </a:p>
          <a:p>
            <a:pPr marL="68580" indent="0">
              <a:buNone/>
            </a:pPr>
            <a:r>
              <a:rPr lang="fr-FR" sz="2000" dirty="0" smtClean="0">
                <a:hlinkClick r:id="rId3"/>
              </a:rPr>
              <a:t>Flux et lead time : </a:t>
            </a:r>
            <a:r>
              <a:rPr lang="fr-FR" sz="2000" dirty="0" err="1" smtClean="0">
                <a:hlinkClick r:id="rId3"/>
              </a:rPr>
              <a:t>ppt</a:t>
            </a:r>
            <a:r>
              <a:rPr lang="fr-FR" sz="2000" dirty="0" smtClean="0">
                <a:hlinkClick r:id="rId3"/>
              </a:rPr>
              <a:t> spécifique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733" y="1863842"/>
            <a:ext cx="4474895" cy="3773963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xmlns="" id="{47BFF4A3-1397-4D10-837F-E8AE98EB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5" descr="enseignant">
            <a:extLst>
              <a:ext uri="{FF2B5EF4-FFF2-40B4-BE49-F238E27FC236}">
                <a16:creationId xmlns:a16="http://schemas.microsoft.com/office/drawing/2014/main" xmlns="" id="{63F4D585-37AD-43B2-8EE7-0218BEEA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9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1" y="332400"/>
            <a:ext cx="8073389" cy="784128"/>
          </a:xfrm>
        </p:spPr>
        <p:txBody>
          <a:bodyPr>
            <a:normAutofit/>
          </a:bodyPr>
          <a:lstStyle/>
          <a:p>
            <a:r>
              <a:rPr lang="en-GB" dirty="0"/>
              <a:t>Analyse du flux  : VSM et Spaghetti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35821" y="1116528"/>
            <a:ext cx="8820472" cy="5506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600" dirty="0"/>
              <a:t>Caractéristiques communes aux deux méthodes</a:t>
            </a:r>
          </a:p>
          <a:p>
            <a:pPr lvl="1"/>
            <a:r>
              <a:rPr lang="fr-FR" sz="2400" b="1" dirty="0"/>
              <a:t>Le but </a:t>
            </a:r>
            <a:r>
              <a:rPr lang="fr-FR" sz="2400" dirty="0"/>
              <a:t>: Détection de Mudas</a:t>
            </a:r>
          </a:p>
          <a:p>
            <a:pPr lvl="2"/>
            <a:r>
              <a:rPr lang="fr-FR" sz="2200" dirty="0"/>
              <a:t>Spaghetti : Déplacement</a:t>
            </a:r>
            <a:br>
              <a:rPr lang="fr-FR" sz="2200" dirty="0"/>
            </a:br>
            <a:r>
              <a:rPr lang="fr-FR" sz="2200" dirty="0"/>
              <a:t>				Attente</a:t>
            </a:r>
            <a:br>
              <a:rPr lang="fr-FR" sz="2200" dirty="0"/>
            </a:br>
            <a:r>
              <a:rPr lang="fr-FR" sz="2200" dirty="0"/>
              <a:t>				Stock</a:t>
            </a:r>
            <a:br>
              <a:rPr lang="fr-FR" sz="2200" dirty="0"/>
            </a:br>
            <a:r>
              <a:rPr lang="fr-FR" sz="2200" dirty="0"/>
              <a:t>				Transport</a:t>
            </a:r>
          </a:p>
          <a:p>
            <a:pPr lvl="2"/>
            <a:r>
              <a:rPr lang="fr-FR" sz="2200" dirty="0"/>
              <a:t>VSM :		Surproduction</a:t>
            </a:r>
            <a:br>
              <a:rPr lang="fr-FR" sz="2200" dirty="0"/>
            </a:br>
            <a:r>
              <a:rPr lang="fr-FR" sz="2200" dirty="0"/>
              <a:t>				Lead time trop long</a:t>
            </a:r>
            <a:br>
              <a:rPr lang="fr-FR" sz="2200" dirty="0"/>
            </a:br>
            <a:r>
              <a:rPr lang="fr-FR" sz="2200" dirty="0"/>
              <a:t>				Processus inutile</a:t>
            </a:r>
            <a:br>
              <a:rPr lang="fr-FR" sz="2200" dirty="0"/>
            </a:br>
            <a:r>
              <a:rPr lang="fr-FR" sz="2200" dirty="0"/>
              <a:t>				Stock</a:t>
            </a:r>
            <a:br>
              <a:rPr lang="fr-FR" sz="2200" dirty="0"/>
            </a:br>
            <a:r>
              <a:rPr lang="fr-FR" sz="2200" dirty="0"/>
              <a:t>				Attente information</a:t>
            </a:r>
          </a:p>
          <a:p>
            <a:pPr lvl="1"/>
            <a:r>
              <a:rPr lang="fr-FR" sz="2400" b="1" dirty="0"/>
              <a:t>Les moyens </a:t>
            </a:r>
            <a:r>
              <a:rPr lang="fr-FR" sz="2400" dirty="0"/>
              <a:t>: </a:t>
            </a:r>
          </a:p>
          <a:p>
            <a:pPr lvl="2"/>
            <a:r>
              <a:rPr lang="fr-FR" sz="2200" dirty="0"/>
              <a:t>Observation minutieuse sur le terrain</a:t>
            </a:r>
          </a:p>
          <a:p>
            <a:pPr lvl="2"/>
            <a:r>
              <a:rPr lang="fr-FR" sz="2200" dirty="0"/>
              <a:t>Questionnement des équipes en cas de décalage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F63C054-0F4D-4FB4-8265-A36341D9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290" y="2095903"/>
            <a:ext cx="381020" cy="8318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136182C-6E9F-4EAE-ABDF-B41340CBF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355" y="3260588"/>
            <a:ext cx="215911" cy="5143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53A1428-C462-4DCC-8AB0-0E800DF02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266" y="2595668"/>
            <a:ext cx="463574" cy="4826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30EA4E3-D61B-40D6-B33F-B089E01AC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761" y="2836981"/>
            <a:ext cx="466790" cy="5144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DF4CE73-0649-4A7F-83BB-F30F2DD2B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873" y="1998948"/>
            <a:ext cx="362001" cy="4763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469B8E1-FA8A-4E9C-A12C-F3AB48A7D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9800" y="3957259"/>
            <a:ext cx="431708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161715"/>
            <a:ext cx="8073389" cy="784128"/>
          </a:xfrm>
        </p:spPr>
        <p:txBody>
          <a:bodyPr>
            <a:normAutofit/>
          </a:bodyPr>
          <a:lstStyle/>
          <a:p>
            <a:r>
              <a:rPr lang="en-GB" dirty="0"/>
              <a:t>Analyse du flux  : VSM et Spaghetti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2279" y="970344"/>
            <a:ext cx="8820472" cy="5506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/>
              <a:t>La restitution est </a:t>
            </a:r>
            <a:r>
              <a:rPr lang="fr-FR" sz="2600" b="1" dirty="0"/>
              <a:t>visuelle</a:t>
            </a:r>
          </a:p>
          <a:p>
            <a:pPr lvl="1"/>
            <a:r>
              <a:rPr lang="fr-FR" sz="2000" dirty="0"/>
              <a:t>Faciliter la compréhension</a:t>
            </a:r>
          </a:p>
          <a:p>
            <a:pPr lvl="1"/>
            <a:r>
              <a:rPr lang="fr-FR" sz="2000" dirty="0"/>
              <a:t>Permettre le partage</a:t>
            </a:r>
          </a:p>
          <a:p>
            <a:pPr lvl="1"/>
            <a:r>
              <a:rPr lang="fr-FR" sz="2000" dirty="0"/>
              <a:t>Permettre la modification facile</a:t>
            </a:r>
          </a:p>
          <a:p>
            <a:pPr marL="457200" lvl="1" indent="0">
              <a:buNone/>
            </a:pPr>
            <a:r>
              <a:rPr lang="fr-FR" sz="2000" dirty="0"/>
              <a:t>Les symboles courants: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6B7CE6F-FD3D-4E7C-B955-BB30F113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50" y="3382391"/>
            <a:ext cx="8839347" cy="33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822" y="332400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Diagramme spaghetti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2516" y="1461351"/>
            <a:ext cx="8820472" cy="5081072"/>
          </a:xfrm>
        </p:spPr>
        <p:txBody>
          <a:bodyPr>
            <a:normAutofit/>
          </a:bodyPr>
          <a:lstStyle/>
          <a:p>
            <a:r>
              <a:rPr lang="fr-FR" sz="2600" dirty="0"/>
              <a:t>Il se construit par l’observation du </a:t>
            </a:r>
            <a:r>
              <a:rPr lang="fr-FR" sz="2600" b="1" dirty="0"/>
              <a:t>flux physique</a:t>
            </a:r>
          </a:p>
          <a:p>
            <a:r>
              <a:rPr lang="fr-FR" sz="2600" dirty="0"/>
              <a:t>On suit le produit dans son parcours </a:t>
            </a:r>
          </a:p>
          <a:p>
            <a:r>
              <a:rPr lang="fr-FR" sz="2600" dirty="0"/>
              <a:t>On note les points spécifiques, les distances</a:t>
            </a:r>
          </a:p>
          <a:p>
            <a:pPr lvl="1"/>
            <a:r>
              <a:rPr lang="fr-FR" sz="2400" dirty="0"/>
              <a:t>Poste de contrôle, stock, </a:t>
            </a:r>
          </a:p>
          <a:p>
            <a:pPr lvl="1"/>
            <a:r>
              <a:rPr lang="fr-FR" sz="2400" dirty="0"/>
              <a:t>Poste de travail</a:t>
            </a:r>
          </a:p>
          <a:p>
            <a:r>
              <a:rPr lang="fr-FR" sz="2600" dirty="0"/>
              <a:t>On suit tous les types de produit, les parcours sont souvent différents</a:t>
            </a:r>
          </a:p>
          <a:p>
            <a:r>
              <a:rPr lang="fr-FR" sz="2600" dirty="0"/>
              <a:t>On interroge en cas d’incompréhension</a:t>
            </a:r>
          </a:p>
          <a:p>
            <a:r>
              <a:rPr lang="fr-FR" sz="2600" dirty="0"/>
              <a:t>On cherche une solution limitant les déplacements et stocks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enseignant">
            <a:extLst>
              <a:ext uri="{FF2B5EF4-FFF2-40B4-BE49-F238E27FC236}">
                <a16:creationId xmlns:a16="http://schemas.microsoft.com/office/drawing/2014/main" xmlns="" id="{63F4D585-37AD-43B2-8EE7-0218BEEA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555" y="115325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9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5249" y="186216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Diagramme spaghetti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5807" y="4957444"/>
            <a:ext cx="9213990" cy="1900556"/>
          </a:xfrm>
        </p:spPr>
        <p:txBody>
          <a:bodyPr>
            <a:normAutofit/>
          </a:bodyPr>
          <a:lstStyle/>
          <a:p>
            <a:r>
              <a:rPr lang="fr-FR" sz="2400" dirty="0"/>
              <a:t>Le classique</a:t>
            </a:r>
          </a:p>
          <a:p>
            <a:pPr lvl="1"/>
            <a:r>
              <a:rPr lang="fr-FR" sz="2000" dirty="0"/>
              <a:t>Déplacements d’un opérateur</a:t>
            </a:r>
          </a:p>
          <a:p>
            <a:pPr lvl="2"/>
            <a:r>
              <a:rPr lang="fr-FR" sz="1800" dirty="0"/>
              <a:t>Il faut repositionner les divers points de travail et d’approvisionnement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19904" y="6074024"/>
            <a:ext cx="7619999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908964B-6BDD-4073-9574-034282E0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06" y="1034523"/>
            <a:ext cx="9213990" cy="37792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49" y="2259820"/>
            <a:ext cx="759883" cy="9998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B786D4A-8FF9-455C-AFF2-7E13A256A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852" y="5347161"/>
            <a:ext cx="362001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5249" y="186216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Diagramme spaghetti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85250" y="4856205"/>
            <a:ext cx="8038800" cy="2001795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Diagramme simple</a:t>
            </a:r>
          </a:p>
          <a:p>
            <a:pPr lvl="1"/>
            <a:r>
              <a:rPr lang="fr-FR" sz="2200" dirty="0"/>
              <a:t>Distances longues       et stocks importants</a:t>
            </a:r>
          </a:p>
          <a:p>
            <a:pPr lvl="2"/>
            <a:r>
              <a:rPr lang="fr-FR" sz="2000" dirty="0"/>
              <a:t>Réduire la taille des </a:t>
            </a:r>
            <a:r>
              <a:rPr lang="fr-FR" sz="2000" dirty="0" smtClean="0"/>
              <a:t>lots de 20 à 5 par exemple, </a:t>
            </a:r>
          </a:p>
          <a:p>
            <a:pPr lvl="2"/>
            <a:r>
              <a:rPr lang="fr-FR" sz="2000" dirty="0" smtClean="0"/>
              <a:t>Rapprocher </a:t>
            </a:r>
            <a:r>
              <a:rPr lang="fr-FR" sz="2000" dirty="0"/>
              <a:t>les </a:t>
            </a:r>
            <a:r>
              <a:rPr lang="fr-FR" sz="2000" dirty="0" smtClean="0"/>
              <a:t>machines, supprime le transport et la majorité du stock.</a:t>
            </a:r>
            <a:endParaRPr lang="fr-FR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19904" y="6074024"/>
            <a:ext cx="7619999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F9DF86-44B2-423E-A775-2B175F5B2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91" t="1187" r="1691" b="34031"/>
          <a:stretch/>
        </p:blipFill>
        <p:spPr>
          <a:xfrm>
            <a:off x="2185249" y="812791"/>
            <a:ext cx="8038801" cy="40457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45" y="1572502"/>
            <a:ext cx="466790" cy="5144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113" y="3467205"/>
            <a:ext cx="466790" cy="5144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448" y="2597532"/>
            <a:ext cx="362001" cy="4763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23" y="3922838"/>
            <a:ext cx="362001" cy="4763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C3EBA8-C915-4540-A51D-75C57C0D7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555" y="5415718"/>
            <a:ext cx="466790" cy="5144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DDCBF03-24E3-4D71-8B42-ADB10C543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847" y="5397962"/>
            <a:ext cx="463574" cy="4826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DDCBF03-24E3-4D71-8B42-ADB10C543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646" y="891866"/>
            <a:ext cx="463574" cy="4826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DDCBF03-24E3-4D71-8B42-ADB10C543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733" y="4450611"/>
            <a:ext cx="463574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5249" y="186216"/>
            <a:ext cx="7772400" cy="784128"/>
          </a:xfrm>
        </p:spPr>
        <p:txBody>
          <a:bodyPr>
            <a:normAutofit/>
          </a:bodyPr>
          <a:lstStyle/>
          <a:p>
            <a:r>
              <a:rPr lang="en-GB" dirty="0"/>
              <a:t>Diagramme spaghetti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6611" y="4858589"/>
            <a:ext cx="9806096" cy="1900556"/>
          </a:xfrm>
        </p:spPr>
        <p:txBody>
          <a:bodyPr>
            <a:normAutofit/>
          </a:bodyPr>
          <a:lstStyle/>
          <a:p>
            <a:r>
              <a:rPr lang="fr-FR" sz="2400" dirty="0"/>
              <a:t>Flux à un seul type de produit</a:t>
            </a:r>
          </a:p>
          <a:p>
            <a:r>
              <a:rPr lang="fr-FR" sz="2400" dirty="0"/>
              <a:t>Complexe mais lisible</a:t>
            </a:r>
          </a:p>
          <a:p>
            <a:pPr lvl="1"/>
            <a:r>
              <a:rPr lang="fr-FR" sz="2200" dirty="0"/>
              <a:t>Avec des aller retour (C</a:t>
            </a:r>
            <a:r>
              <a:rPr lang="fr-FR" sz="2200" dirty="0">
                <a:sym typeface="Wingdings" panose="05000000000000000000" pitchFamily="2" charset="2"/>
              </a:rPr>
              <a:t>U4CU3)</a:t>
            </a:r>
            <a:endParaRPr lang="fr-FR" sz="2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19904" y="6074024"/>
            <a:ext cx="7619999" cy="365125"/>
          </a:xfrm>
        </p:spPr>
        <p:txBody>
          <a:bodyPr/>
          <a:lstStyle/>
          <a:p>
            <a:r>
              <a:rPr lang="fr-FR" smtClean="0"/>
              <a:t>JD 2022</a:t>
            </a:r>
            <a:endParaRPr lang="fr-FR" dirty="0"/>
          </a:p>
        </p:txBody>
      </p:sp>
      <p:sp>
        <p:nvSpPr>
          <p:cNvPr id="33" name="Espace réservé du numéro de diapositive 4">
            <a:extLst>
              <a:ext uri="{FF2B5EF4-FFF2-40B4-BE49-F238E27FC236}">
                <a16:creationId xmlns:a16="http://schemas.microsoft.com/office/drawing/2014/main" xmlns="" id="{4EB376F7-4450-4B54-B230-7285923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10" y="1129383"/>
            <a:ext cx="9806096" cy="35701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917F0AA-ECEC-4A0D-9357-861FABD6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113" y="5808867"/>
            <a:ext cx="46679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69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6747</TotalTime>
  <Words>1293</Words>
  <Application>Microsoft Office PowerPoint</Application>
  <PresentationFormat>Grand écran</PresentationFormat>
  <Paragraphs>286</Paragraphs>
  <Slides>26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Brin</vt:lpstr>
      <vt:lpstr>Fondamentaux du Lean</vt:lpstr>
      <vt:lpstr>Le Lean  en tant que système</vt:lpstr>
      <vt:lpstr>Juste à temps et gaspillage</vt:lpstr>
      <vt:lpstr>Analyse du flux  : VSM et Spaghetti</vt:lpstr>
      <vt:lpstr>Analyse du flux  : VSM et Spaghetti</vt:lpstr>
      <vt:lpstr>Diagramme spaghetti</vt:lpstr>
      <vt:lpstr>Diagramme spaghetti</vt:lpstr>
      <vt:lpstr>Diagramme spaghetti</vt:lpstr>
      <vt:lpstr>Diagramme spaghetti</vt:lpstr>
      <vt:lpstr>Diagramme spaghetti</vt:lpstr>
      <vt:lpstr>VSM</vt:lpstr>
      <vt:lpstr>VSM</vt:lpstr>
      <vt:lpstr>VSM</vt:lpstr>
      <vt:lpstr>VSM</vt:lpstr>
      <vt:lpstr>VSM les points classiques</vt:lpstr>
      <vt:lpstr>VSM Commandes et ordonnancement</vt:lpstr>
      <vt:lpstr>VSM Transport vers fournisseur et retour</vt:lpstr>
      <vt:lpstr>VSM Transport vers fournisseur et retour</vt:lpstr>
      <vt:lpstr>VSM Transport vers fournisseur et retour</vt:lpstr>
      <vt:lpstr>VSM Transport vers fournisseur et retour</vt:lpstr>
      <vt:lpstr>VSM Transport vers fournisseur et retour</vt:lpstr>
      <vt:lpstr>VSM Approvisionnements Poussés ou Tirés</vt:lpstr>
      <vt:lpstr>VSM Approvisionnements Poussés ou Tirés</vt:lpstr>
      <vt:lpstr>VSM Flux synchrones</vt:lpstr>
      <vt:lpstr>VSM et industrie 4.0</vt:lpstr>
      <vt:lpstr>Liens utiles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Fondamentaux du Lean</dc:title>
  <dc:creator>Joel Duflot</dc:creator>
  <cp:lastModifiedBy>Joel Duflot</cp:lastModifiedBy>
  <cp:revision>206</cp:revision>
  <dcterms:created xsi:type="dcterms:W3CDTF">2020-01-06T14:13:52Z</dcterms:created>
  <dcterms:modified xsi:type="dcterms:W3CDTF">2022-05-21T12:55:25Z</dcterms:modified>
</cp:coreProperties>
</file>