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1127" r:id="rId3"/>
    <p:sldId id="419" r:id="rId4"/>
    <p:sldId id="1154" r:id="rId5"/>
    <p:sldId id="1148" r:id="rId6"/>
    <p:sldId id="1150" r:id="rId7"/>
    <p:sldId id="1155" r:id="rId8"/>
    <p:sldId id="1151" r:id="rId9"/>
    <p:sldId id="1157" r:id="rId10"/>
    <p:sldId id="1152" r:id="rId11"/>
    <p:sldId id="1156" r:id="rId12"/>
    <p:sldId id="1160" r:id="rId13"/>
    <p:sldId id="1158" r:id="rId14"/>
    <p:sldId id="1159" r:id="rId15"/>
    <p:sldId id="1140" r:id="rId16"/>
    <p:sldId id="114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950" autoAdjust="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279F8C30-36DF-4081-ACEA-58B418DC84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7AA8CC2-9458-4D9D-834C-8DFEB85C88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499B5-4DC6-4568-BC3D-10E4F4E23388}" type="datetimeFigureOut">
              <a:rPr lang="fr-FR" smtClean="0"/>
              <a:t>21/05/2022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21F7E60C-2C5E-48F2-B04F-B6A2D3503E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D1A85EF-52E4-4988-857B-AFC445B44B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6B11E-5051-4453-BB95-8B8A79C3AB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2547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D5F68-ECA8-46CA-BC59-65BDA7379827}" type="datetimeFigureOut">
              <a:rPr lang="fr-FR" smtClean="0"/>
              <a:t>21/05/2022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C715F-13DF-48A8-BA78-A060DBA7845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766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5845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ADD6-3AE7-4B3E-BA31-D8E66822868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800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0" y="822325"/>
            <a:ext cx="6592888" cy="3709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98FBEA86-0D91-49EA-A118-C94B246B09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047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3C715F-13DF-48A8-BA78-A060DBA78453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457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r-FR" sz="180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B2241-9E90-49DB-8CD8-BB81EC663973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7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ADD6-3AE7-4B3E-BA31-D8E66822868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947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ADD6-3AE7-4B3E-BA31-D8E66822868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199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CA72F-3110-4559-8331-C2C769E218A2}" type="slidenum">
              <a:rPr lang="fr-FR"/>
              <a:pPr/>
              <a:t>6</a:t>
            </a:fld>
            <a:endParaRPr lang="fr-FR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888" y="468313"/>
            <a:ext cx="7285038" cy="4098925"/>
          </a:xfrm>
          <a:ln/>
        </p:spPr>
      </p:sp>
    </p:spTree>
    <p:extLst>
      <p:ext uri="{BB962C8B-B14F-4D97-AF65-F5344CB8AC3E}">
        <p14:creationId xmlns:p14="http://schemas.microsoft.com/office/powerpoint/2010/main" val="3734535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ADD6-3AE7-4B3E-BA31-D8E66822868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458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F5933A-7DF8-4BFA-9078-907D868FCEE7}" type="slidenum">
              <a:rPr lang="fr-FR"/>
              <a:pPr/>
              <a:t>8</a:t>
            </a:fld>
            <a:endParaRPr lang="fr-FR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6550" y="866775"/>
            <a:ext cx="6127750" cy="3448050"/>
          </a:xfrm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1700" u="sng" dirty="0"/>
              <a:t>Commentaire : </a:t>
            </a:r>
          </a:p>
          <a:p>
            <a:r>
              <a:rPr lang="fr-FR" sz="1700" dirty="0"/>
              <a:t>Temps de changement d’outil : temps entre dernière pièce bonne série n et première pièce bonne série n+1</a:t>
            </a:r>
          </a:p>
          <a:p>
            <a:r>
              <a:rPr lang="fr-FR" sz="1700" dirty="0"/>
              <a:t>Le temps externe correspond au temps passé sur l’outillage en amont ou aval de l’arrêt machine.</a:t>
            </a:r>
          </a:p>
          <a:p>
            <a:r>
              <a:rPr lang="fr-FR" sz="1700" dirty="0"/>
              <a:t>Exemple opération interne : montage outil, changement de broche</a:t>
            </a:r>
          </a:p>
          <a:p>
            <a:r>
              <a:rPr lang="fr-FR" sz="1700" dirty="0"/>
              <a:t>Exemple opération externe : nettoyage de l’outil démonté, assemblage de cales sur un montage</a:t>
            </a:r>
          </a:p>
          <a:p>
            <a:endParaRPr lang="fr-FR" sz="1700" dirty="0"/>
          </a:p>
          <a:p>
            <a:r>
              <a:rPr lang="fr-FR" sz="1700" dirty="0"/>
              <a:t>Exemple donné du moule pour diminuer le temps en transformant une opération interne (préchauffage du moule dans la machine) en opération externe (préchauffage du moule en dehors de la machine) : </a:t>
            </a:r>
          </a:p>
          <a:p>
            <a:r>
              <a:rPr lang="fr-FR" sz="1700" dirty="0"/>
              <a:t>	- avant : mise en place moule froid, préchauffe dans la machine, essai,</a:t>
            </a:r>
          </a:p>
          <a:p>
            <a:r>
              <a:rPr lang="fr-FR" sz="1700" dirty="0"/>
              <a:t>	- après : préchauffe moule, essai.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9404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ADD6-3AE7-4B3E-BA31-D8E66822868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417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ADD6-3AE7-4B3E-BA31-D8E66822868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31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CA2B2-0956-44BA-BCBE-CBD5ED31B398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7989-1E38-4AB1-A6A4-BEFF9D38DA0E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5F5B-80FE-4221-81AF-D4D77D70141C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1731-7A79-465E-88CB-61B9765BFDCE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86E-EDFA-4177-805E-3F04E8E99E3E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26DF-37C3-4276-91C2-650B44C3ADE2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A5E34-06C5-4D27-9B45-5CA39397480D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5BDD-A273-4492-ABBB-BDC33B3C4BC3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B2AC-057B-404C-BAFE-A2301A555804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5EE6-359F-4078-8746-2FE788CEA43E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7A64-848F-4E1B-A0EC-E694B68D9C50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A34-4150-4B96-9B3D-7823EFBEFD78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316C2-67C9-4540-A236-C29F335D843A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33D1-9A5E-4678-B56D-F069DABC316B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30E9-1B40-4AAF-9287-4C1160FB2A8D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A498-D5D8-40FF-AC3B-F9C019F86852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1CE01-2608-4106-B6D2-442A551458F7}" type="datetime1">
              <a:rPr lang="en-US" smtClean="0"/>
              <a:t>5/21/2022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Ry_73ivcms" TargetMode="External"/><Relationship Id="rId7" Type="http://schemas.openxmlformats.org/officeDocument/2006/relationships/hyperlink" Target="https://joelduflot-lean.f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G"/><Relationship Id="rId5" Type="http://schemas.openxmlformats.org/officeDocument/2006/relationships/hyperlink" Target="https://izibook.eyrolles.com/produit/4557/9782212423235/Lusine%20du%20futur" TargetMode="External"/><Relationship Id="rId4" Type="http://schemas.openxmlformats.org/officeDocument/2006/relationships/hyperlink" Target="https://www.dailymotion.com/video/xh2vjf?syndication=27384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JoelDUFLOT/djlean2210lissage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FDC573-0623-468F-A0CA-00E4C244D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450159"/>
            <a:ext cx="8915399" cy="1012559"/>
          </a:xfrm>
        </p:spPr>
        <p:txBody>
          <a:bodyPr/>
          <a:lstStyle/>
          <a:p>
            <a:r>
              <a:rPr lang="fr-FR" dirty="0"/>
              <a:t>Fondamentaux du Lean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CA241BD-E25A-4F7D-B411-CDDA516B1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4440" y="1853313"/>
            <a:ext cx="8915399" cy="21274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fr-FR" sz="3200" dirty="0"/>
              <a:t>14 Juste à Temps</a:t>
            </a:r>
          </a:p>
          <a:p>
            <a:pPr>
              <a:lnSpc>
                <a:spcPct val="120000"/>
              </a:lnSpc>
            </a:pPr>
            <a:r>
              <a:rPr lang="fr-FR" sz="3200" dirty="0"/>
              <a:t>Changement rapide de série : SMED</a:t>
            </a:r>
          </a:p>
          <a:p>
            <a:pPr>
              <a:lnSpc>
                <a:spcPct val="120000"/>
              </a:lnSpc>
            </a:pPr>
            <a:r>
              <a:rPr lang="fr-FR" dirty="0"/>
              <a:t>							Liens utiles sur dernière diapo</a:t>
            </a:r>
          </a:p>
          <a:p>
            <a:pPr>
              <a:lnSpc>
                <a:spcPct val="120000"/>
              </a:lnSpc>
            </a:pPr>
            <a:endParaRPr lang="fr-FR" sz="3200" dirty="0"/>
          </a:p>
          <a:p>
            <a:pPr>
              <a:lnSpc>
                <a:spcPct val="120000"/>
              </a:lnSpc>
            </a:pPr>
            <a:endParaRPr lang="fr-FR" sz="32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31284B1-C5CA-420E-B0AF-2D752DE3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0AF149EB-404D-4DC2-932B-ACD946827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242" y="3293615"/>
            <a:ext cx="3200731" cy="3114225"/>
          </a:xfrm>
          <a:prstGeom prst="rect">
            <a:avLst/>
          </a:prstGeom>
        </p:spPr>
      </p:pic>
      <p:sp>
        <p:nvSpPr>
          <p:cNvPr id="9" name="Espace réservé du pied de page 3">
            <a:extLst>
              <a:ext uri="{FF2B5EF4-FFF2-40B4-BE49-F238E27FC236}">
                <a16:creationId xmlns="" xmlns:a16="http://schemas.microsoft.com/office/drawing/2014/main" id="{8BC8FD67-A5E2-44FB-8AA7-6749CA15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170" y="5256871"/>
            <a:ext cx="5590960" cy="1205713"/>
          </a:xfrm>
        </p:spPr>
        <p:txBody>
          <a:bodyPr/>
          <a:lstStyle/>
          <a:p>
            <a:r>
              <a:rPr lang="fr-FR" sz="1600" dirty="0" smtClean="0"/>
              <a:t>Joel Duflot 2022 Conseil en Excellence opérationnelle Blog : https://joelduflot-lean.fr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823098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5386" y="365125"/>
            <a:ext cx="9015301" cy="1248322"/>
          </a:xfrm>
        </p:spPr>
        <p:txBody>
          <a:bodyPr>
            <a:normAutofit fontScale="90000"/>
          </a:bodyPr>
          <a:lstStyle/>
          <a:p>
            <a:r>
              <a:rPr lang="fr-FR" sz="2200" dirty="0"/>
              <a:t>Exemple :  Quai de déchargement / chargement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Minimiser le temps de présence du camion au quai pour résoudre la saturation</a:t>
            </a:r>
            <a:br>
              <a:rPr lang="fr-FR" sz="2000" dirty="0"/>
            </a:br>
            <a:r>
              <a:rPr lang="fr-FR" sz="2000" dirty="0"/>
              <a:t>		Temps actuel d’occupation du quai </a:t>
            </a:r>
            <a:r>
              <a:rPr lang="fr-FR" sz="2000" b="1" dirty="0"/>
              <a:t>60</a:t>
            </a:r>
            <a:r>
              <a:rPr lang="fr-FR" sz="2000" dirty="0"/>
              <a:t>mn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761309" y="6492875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10</a:t>
            </a:fld>
            <a:endParaRPr lang="fr-FR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xmlns="" id="{DE7DE11E-A20A-49E0-BE27-8E740CB98654}"/>
              </a:ext>
            </a:extLst>
          </p:cNvPr>
          <p:cNvCxnSpPr>
            <a:cxnSpLocks/>
          </p:cNvCxnSpPr>
          <p:nvPr/>
        </p:nvCxnSpPr>
        <p:spPr>
          <a:xfrm>
            <a:off x="2414726" y="2654424"/>
            <a:ext cx="0" cy="326698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23D0C5D0-4303-446E-8372-C416F10FB142}"/>
              </a:ext>
            </a:extLst>
          </p:cNvPr>
          <p:cNvSpPr txBox="1"/>
          <p:nvPr/>
        </p:nvSpPr>
        <p:spPr>
          <a:xfrm>
            <a:off x="1518094" y="3781887"/>
            <a:ext cx="887756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Temps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4C0C58BC-1BC9-49C1-9F67-508156B48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463" y="1788281"/>
            <a:ext cx="9220645" cy="470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1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95600" y="243127"/>
            <a:ext cx="7772400" cy="568104"/>
          </a:xfrm>
        </p:spPr>
        <p:txBody>
          <a:bodyPr>
            <a:normAutofit/>
          </a:bodyPr>
          <a:lstStyle/>
          <a:p>
            <a:r>
              <a:rPr lang="fr-FR" sz="2000" dirty="0"/>
              <a:t>Exemple :  Quai de déchargement / chargement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761309" y="6492875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777212" y="1117346"/>
            <a:ext cx="10232037" cy="5530589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fr-FR" sz="1800" dirty="0"/>
              <a:t>Les opérations internes sont en gras, les autres peuvent être passées en externe</a:t>
            </a:r>
          </a:p>
          <a:p>
            <a:pPr marL="365760" lvl="1" indent="0">
              <a:buNone/>
            </a:pPr>
            <a:r>
              <a:rPr lang="fr-FR" sz="1800" dirty="0"/>
              <a:t>Nouvelle liste ordonnée : le temps d’occupation est de </a:t>
            </a:r>
            <a:r>
              <a:rPr lang="fr-FR" sz="1800" b="1" dirty="0"/>
              <a:t>35</a:t>
            </a:r>
            <a:r>
              <a:rPr lang="fr-FR" sz="1800" dirty="0"/>
              <a:t>mn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Ici on traite toute la documentation </a:t>
            </a:r>
            <a:br>
              <a:rPr lang="fr-FR" sz="1800" dirty="0"/>
            </a:br>
            <a:r>
              <a:rPr lang="fr-FR" sz="1800" b="1" dirty="0"/>
              <a:t>avant ou après </a:t>
            </a:r>
            <a:r>
              <a:rPr lang="fr-FR" sz="1800" dirty="0"/>
              <a:t>que le camion </a:t>
            </a:r>
            <a:br>
              <a:rPr lang="fr-FR" sz="1800" dirty="0"/>
            </a:br>
            <a:r>
              <a:rPr lang="fr-FR" sz="1800" dirty="0"/>
              <a:t>soit à quai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Le temps est divisé par 2 : on gagne </a:t>
            </a:r>
            <a:br>
              <a:rPr lang="fr-FR" sz="1800" dirty="0"/>
            </a:br>
            <a:r>
              <a:rPr lang="fr-FR" sz="1800" dirty="0"/>
              <a:t>principalement les aller-retours au</a:t>
            </a:r>
            <a:br>
              <a:rPr lang="fr-FR" sz="1800" dirty="0"/>
            </a:br>
            <a:r>
              <a:rPr lang="fr-FR" sz="1800" dirty="0"/>
              <a:t>bureau et les attentes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xmlns="" id="{94EAAD3F-C606-4895-84EE-A3978483AD80}"/>
              </a:ext>
            </a:extLst>
          </p:cNvPr>
          <p:cNvCxnSpPr>
            <a:cxnSpLocks/>
          </p:cNvCxnSpPr>
          <p:nvPr/>
        </p:nvCxnSpPr>
        <p:spPr>
          <a:xfrm>
            <a:off x="6818050" y="3062796"/>
            <a:ext cx="0" cy="17844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0F8C81-AD3F-4F96-AAA5-3FDFE0BD4E28}"/>
              </a:ext>
            </a:extLst>
          </p:cNvPr>
          <p:cNvSpPr txBox="1"/>
          <p:nvPr/>
        </p:nvSpPr>
        <p:spPr>
          <a:xfrm>
            <a:off x="5921418" y="3187083"/>
            <a:ext cx="887756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Temps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4F7BFC33-04DE-4E1C-95AD-7976D2B5F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975" y="1952773"/>
            <a:ext cx="3705757" cy="371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81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95600" y="243127"/>
            <a:ext cx="7772400" cy="568104"/>
          </a:xfrm>
        </p:spPr>
        <p:txBody>
          <a:bodyPr>
            <a:normAutofit/>
          </a:bodyPr>
          <a:lstStyle/>
          <a:p>
            <a:r>
              <a:rPr lang="fr-FR" sz="2000" dirty="0"/>
              <a:t>Exemple :  Quai de déchargement / chargement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761309" y="6492875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12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777212" y="939114"/>
            <a:ext cx="10232037" cy="5708821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fr-FR" sz="1800" dirty="0"/>
              <a:t>On transforme une opération interne en externe (Prise palettes dans stock)</a:t>
            </a:r>
          </a:p>
          <a:p>
            <a:pPr marL="365760" lvl="1" indent="0">
              <a:buNone/>
            </a:pPr>
            <a:r>
              <a:rPr lang="fr-FR" sz="1800" dirty="0"/>
              <a:t>Nouvelle liste ordonnée : le temps d’occupation est de </a:t>
            </a:r>
            <a:r>
              <a:rPr lang="fr-FR" sz="1800" b="1" dirty="0"/>
              <a:t>14</a:t>
            </a:r>
            <a:r>
              <a:rPr lang="fr-FR" sz="1800" dirty="0"/>
              <a:t>mn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Il faut alors préparer le chargement </a:t>
            </a:r>
            <a:br>
              <a:rPr lang="fr-FR" sz="1800" dirty="0"/>
            </a:br>
            <a:r>
              <a:rPr lang="fr-FR" sz="1800" b="1" dirty="0"/>
              <a:t>avant</a:t>
            </a:r>
            <a:r>
              <a:rPr lang="fr-FR" sz="1800" dirty="0"/>
              <a:t> que le camion n’arrive. </a:t>
            </a:r>
            <a:br>
              <a:rPr lang="fr-FR" sz="1800" dirty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  soit on le fait patienter</a:t>
            </a:r>
            <a:br>
              <a:rPr lang="fr-FR" sz="1800" dirty="0"/>
            </a:br>
            <a:r>
              <a:rPr lang="fr-FR" sz="1800" dirty="0"/>
              <a:t>  soit on prépare le chargement </a:t>
            </a:r>
            <a:br>
              <a:rPr lang="fr-FR" sz="1800" dirty="0"/>
            </a:br>
            <a:r>
              <a:rPr lang="fr-FR" sz="1800" dirty="0"/>
              <a:t>pour son heure d’arrivée</a:t>
            </a:r>
            <a:br>
              <a:rPr lang="fr-FR" sz="1800" dirty="0"/>
            </a:br>
            <a:r>
              <a:rPr lang="fr-FR" sz="1800" dirty="0"/>
              <a:t> </a:t>
            </a:r>
            <a:r>
              <a:rPr lang="fr-FR" sz="1800" i="1" dirty="0"/>
              <a:t>programmée</a:t>
            </a:r>
            <a:r>
              <a:rPr lang="fr-FR" sz="1800" dirty="0"/>
              <a:t>.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Le temps est encore divisé par 2 : </a:t>
            </a:r>
            <a:br>
              <a:rPr lang="fr-FR" sz="1800" dirty="0"/>
            </a:br>
            <a:r>
              <a:rPr lang="fr-FR" sz="1800" dirty="0"/>
              <a:t>on gagne le temps de recherche</a:t>
            </a:r>
            <a:br>
              <a:rPr lang="fr-FR" sz="1800" dirty="0"/>
            </a:br>
            <a:r>
              <a:rPr lang="fr-FR" sz="1800" dirty="0"/>
              <a:t> et d’amenée des palettes au quai</a:t>
            </a:r>
            <a:br>
              <a:rPr lang="fr-FR" sz="1800" dirty="0"/>
            </a:br>
            <a:r>
              <a:rPr lang="fr-FR" sz="1800" dirty="0"/>
              <a:t>(très long</a:t>
            </a:r>
            <a:r>
              <a:rPr lang="fr-FR" sz="1800" dirty="0" smtClean="0"/>
              <a:t>)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dirty="0" smtClean="0"/>
              <a:t>Note : on trouve des dispositifs qui font glisser en moins d’une minute les palettes dans le camion, </a:t>
            </a: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xmlns="" id="{94EAAD3F-C606-4895-84EE-A3978483AD80}"/>
              </a:ext>
            </a:extLst>
          </p:cNvPr>
          <p:cNvCxnSpPr>
            <a:cxnSpLocks/>
          </p:cNvCxnSpPr>
          <p:nvPr/>
        </p:nvCxnSpPr>
        <p:spPr>
          <a:xfrm>
            <a:off x="6818050" y="3429000"/>
            <a:ext cx="0" cy="141820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0F8C81-AD3F-4F96-AAA5-3FDFE0BD4E28}"/>
              </a:ext>
            </a:extLst>
          </p:cNvPr>
          <p:cNvSpPr txBox="1"/>
          <p:nvPr/>
        </p:nvSpPr>
        <p:spPr>
          <a:xfrm>
            <a:off x="5922343" y="3955002"/>
            <a:ext cx="887756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Temps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86101714-C594-40B1-8D48-C5749CAC7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017" y="1994390"/>
            <a:ext cx="3626898" cy="374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16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7212" y="1117346"/>
            <a:ext cx="9380939" cy="5530589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fr-FR" sz="1800" dirty="0"/>
              <a:t>Poussée à l’extrême, la réduction du temps de changement peut arriver jusqu’à </a:t>
            </a:r>
            <a:r>
              <a:rPr lang="fr-FR" sz="1800" b="1" dirty="0"/>
              <a:t>le masquer dans le temps de manutention</a:t>
            </a:r>
            <a:r>
              <a:rPr lang="fr-FR" sz="1800" dirty="0"/>
              <a:t>.</a:t>
            </a:r>
          </a:p>
          <a:p>
            <a:pPr marL="365760" lvl="1" indent="0">
              <a:buNone/>
            </a:pPr>
            <a:r>
              <a:rPr lang="fr-FR" sz="1800" dirty="0"/>
              <a:t>La sélection des paramètres, des outils, des produits se fait pendant que la pièce A est évacuée et la pièce B introduite au poste de travail.</a:t>
            </a:r>
          </a:p>
          <a:p>
            <a:pPr marL="365760" lvl="1" indent="0">
              <a:buNone/>
            </a:pPr>
            <a:r>
              <a:rPr lang="fr-FR" sz="1800" dirty="0"/>
              <a:t>Le changement devient invisible et la ligne est dite polyvalente. Elle peut produire suivant la demande client.</a:t>
            </a:r>
          </a:p>
          <a:p>
            <a:pPr marL="365760" lvl="1" indent="0">
              <a:buNone/>
            </a:pPr>
            <a:r>
              <a:rPr lang="fr-FR" sz="1800" dirty="0"/>
              <a:t>Numérisation, robotisation rendent possible (sinon facile) l’obtention de la polyvalence. Mais le travail manuel le permettait depuis longtemps… avant que la lourde mécanique de la production de masse le fasse oublier.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Voir schéma page suivante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31115" y="6492875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13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053627" y="231151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Ligne polyvalente</a:t>
            </a:r>
          </a:p>
        </p:txBody>
      </p:sp>
      <p:pic>
        <p:nvPicPr>
          <p:cNvPr id="7" name="Picture 5" descr="enseignant">
            <a:extLst>
              <a:ext uri="{FF2B5EF4-FFF2-40B4-BE49-F238E27FC236}">
                <a16:creationId xmlns:a16="http://schemas.microsoft.com/office/drawing/2014/main" xmlns="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930" y="4505619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328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7212" y="1117346"/>
            <a:ext cx="9380939" cy="5530589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fr-FR" sz="1800" dirty="0"/>
              <a:t>Diagramme de cycle de ligne polyvalente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Les composants sont soit toujours disponibles soient livrés juste à temps</a:t>
            </a:r>
          </a:p>
          <a:p>
            <a:pPr marL="365760" lvl="1" indent="0">
              <a:buNone/>
            </a:pPr>
            <a:r>
              <a:rPr lang="fr-FR" sz="1800" dirty="0"/>
              <a:t>La ligne produit indifféremment les deux produits (ou plus)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endParaRPr lang="fr-FR" sz="18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31115" y="6492875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14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053627" y="231151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Ligne polyvalente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22B7FD01-7456-472D-B00A-18C86B52C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6409" y="3071673"/>
            <a:ext cx="7571616" cy="283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43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56041" y="1159677"/>
            <a:ext cx="5654474" cy="576252"/>
          </a:xfrm>
        </p:spPr>
        <p:txBody>
          <a:bodyPr>
            <a:normAutofit/>
          </a:bodyPr>
          <a:lstStyle/>
          <a:p>
            <a:pPr defTabSz="714455">
              <a:defRPr/>
            </a:pPr>
            <a:r>
              <a:rPr lang="fr-FR" sz="2400" dirty="0"/>
              <a:t>SMED et industrie 4.0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45268E6F-148F-4009-93F7-87E503A3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679968-0ECE-4B5B-967F-A6A6ACE67DE8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64AC56D2-44B2-4DF0-8F08-80776250152A}"/>
              </a:ext>
            </a:extLst>
          </p:cNvPr>
          <p:cNvSpPr txBox="1">
            <a:spLocks noChangeArrowheads="1"/>
          </p:cNvSpPr>
          <p:nvPr/>
        </p:nvSpPr>
        <p:spPr>
          <a:xfrm>
            <a:off x="2639614" y="1988840"/>
            <a:ext cx="7999553" cy="3709483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69008" tIns="34505" rIns="69008" bIns="34505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/>
              <a:t>La polyvalence, donc la flexibilité, est facilitée par :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Les robots aux programme multiples, adaptables sans arrêt de ligne par la simulation virtuelle.</a:t>
            </a:r>
          </a:p>
          <a:p>
            <a:r>
              <a:rPr lang="fr-FR" sz="2000" dirty="0"/>
              <a:t>Le changement automatique d’outils (mains) des robots </a:t>
            </a:r>
          </a:p>
          <a:p>
            <a:r>
              <a:rPr lang="fr-FR" sz="2000" dirty="0"/>
              <a:t>Les paramètres enregistrés, le résultat mesuré en temps réel</a:t>
            </a:r>
          </a:p>
          <a:p>
            <a:r>
              <a:rPr lang="fr-FR" sz="2000" dirty="0"/>
              <a:t>La continuité numérique de la commande à la production qui permet la préparation des composants, le choix des programmes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796338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FE39607-1455-4EFD-AF74-618410B5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697" y="521128"/>
            <a:ext cx="3104303" cy="533307"/>
          </a:xfrm>
        </p:spPr>
        <p:txBody>
          <a:bodyPr>
            <a:normAutofit fontScale="90000"/>
          </a:bodyPr>
          <a:lstStyle/>
          <a:p>
            <a:r>
              <a:rPr lang="fr-FR" dirty="0"/>
              <a:t>Liens utiles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C24A7E6-7B8C-4E08-B168-822FFEDE1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8912" y="2848005"/>
            <a:ext cx="6789872" cy="2428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En complément</a:t>
            </a:r>
          </a:p>
          <a:p>
            <a:r>
              <a:rPr lang="fr-FR" dirty="0">
                <a:hlinkClick r:id="rId3"/>
              </a:rPr>
              <a:t>Vidéo Pit Stop</a:t>
            </a:r>
            <a:r>
              <a:rPr lang="fr-FR" dirty="0"/>
              <a:t> 1950 et aujourd’hui</a:t>
            </a:r>
          </a:p>
          <a:p>
            <a:r>
              <a:rPr lang="fr-FR" dirty="0">
                <a:hlinkClick r:id="rId4"/>
              </a:rPr>
              <a:t>Exemple réel classique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FBF048E-568D-4A84-A28C-FBA06202D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8479" y="1608436"/>
            <a:ext cx="3235398" cy="12395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776528E-8A71-44D0-A6EA-CF6DACE7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Joel Duflot 2022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061A33D-5959-4E57-BD0D-F2269C31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" name="Image 7">
            <a:hlinkClick r:id="rId5"/>
            <a:extLst>
              <a:ext uri="{FF2B5EF4-FFF2-40B4-BE49-F238E27FC236}">
                <a16:creationId xmlns:a16="http://schemas.microsoft.com/office/drawing/2014/main" xmlns="" id="{A22050B9-211C-48F0-AEE5-72932AC9BB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3183" y="2297701"/>
            <a:ext cx="3301198" cy="4203232"/>
          </a:xfrm>
          <a:prstGeom prst="rect">
            <a:avLst/>
          </a:prstGeom>
        </p:spPr>
      </p:pic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xmlns="" id="{F777E411-C538-4620-A637-2526B646B8BC}"/>
              </a:ext>
            </a:extLst>
          </p:cNvPr>
          <p:cNvSpPr txBox="1">
            <a:spLocks/>
          </p:cNvSpPr>
          <p:nvPr/>
        </p:nvSpPr>
        <p:spPr>
          <a:xfrm>
            <a:off x="6350000" y="526997"/>
            <a:ext cx="3003129" cy="171362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Blog dédié au Lean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>
                <a:solidFill>
                  <a:srgbClr val="FF0000"/>
                </a:solidFill>
                <a:hlinkClick r:id="rId7"/>
              </a:rPr>
              <a:t>https://joelduflot-lean.fr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b="1" dirty="0" smtClean="0"/>
              <a:t>Et </a:t>
            </a:r>
            <a:r>
              <a:rPr lang="fr-FR" sz="1600" b="1" dirty="0"/>
              <a:t>en BD </a:t>
            </a:r>
            <a:r>
              <a:rPr lang="fr-FR" sz="1600" dirty="0"/>
              <a:t>c’est plus clair</a:t>
            </a:r>
          </a:p>
          <a:p>
            <a:pPr marL="0" indent="0">
              <a:buNone/>
            </a:pPr>
            <a:r>
              <a:rPr lang="fr-FR" sz="1400" dirty="0">
                <a:hlinkClick r:id="rId5"/>
              </a:rPr>
              <a:t>https://izibook.eyrolles.com/produit/4557/9782212423235/Lusine%20du%20futur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5693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3AF50CC-932F-40C7-8938-730F1A83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575" y="304267"/>
            <a:ext cx="8911687" cy="848640"/>
          </a:xfrm>
        </p:spPr>
        <p:txBody>
          <a:bodyPr/>
          <a:lstStyle/>
          <a:p>
            <a:r>
              <a:rPr lang="fr-FR" dirty="0"/>
              <a:t>Le Lean  en tant que système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642FA43-785C-4347-82BE-54364FF4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879" y="1375392"/>
            <a:ext cx="2828504" cy="5348026"/>
          </a:xfrm>
        </p:spPr>
        <p:txBody>
          <a:bodyPr>
            <a:noAutofit/>
          </a:bodyPr>
          <a:lstStyle/>
          <a:p>
            <a:r>
              <a:rPr lang="fr-FR" dirty="0"/>
              <a:t>Le But</a:t>
            </a:r>
          </a:p>
          <a:p>
            <a:endParaRPr lang="fr-FR" dirty="0"/>
          </a:p>
          <a:p>
            <a:r>
              <a:rPr lang="fr-FR" dirty="0"/>
              <a:t>Les deux piliers</a:t>
            </a:r>
          </a:p>
          <a:p>
            <a:pPr lvl="1"/>
            <a:r>
              <a:rPr lang="fr-FR" sz="1800" dirty="0"/>
              <a:t>Jidoka</a:t>
            </a:r>
          </a:p>
          <a:p>
            <a:pPr lvl="1"/>
            <a:r>
              <a:rPr lang="fr-FR" sz="1800" b="1" dirty="0"/>
              <a:t>Juste à temps</a:t>
            </a:r>
          </a:p>
          <a:p>
            <a:r>
              <a:rPr lang="fr-FR" dirty="0"/>
              <a:t>L’amélioration continue</a:t>
            </a:r>
          </a:p>
          <a:p>
            <a:pPr marL="457200" lvl="1" indent="0">
              <a:buNone/>
            </a:pPr>
            <a:endParaRPr lang="fr-FR" sz="1800" dirty="0"/>
          </a:p>
          <a:p>
            <a:r>
              <a:rPr lang="fr-FR" dirty="0"/>
              <a:t>La base</a:t>
            </a:r>
          </a:p>
          <a:p>
            <a:pPr lvl="1"/>
            <a:r>
              <a:rPr lang="fr-FR" sz="1800" b="1" dirty="0"/>
              <a:t>Activité Lissée</a:t>
            </a:r>
          </a:p>
          <a:p>
            <a:pPr lvl="1"/>
            <a:r>
              <a:rPr lang="fr-FR" sz="1800" dirty="0"/>
              <a:t>Standard</a:t>
            </a:r>
          </a:p>
          <a:p>
            <a:pPr lvl="1"/>
            <a:r>
              <a:rPr lang="fr-FR" sz="1800" dirty="0"/>
              <a:t>Visuel</a:t>
            </a:r>
          </a:p>
          <a:p>
            <a:pPr lvl="1"/>
            <a:r>
              <a:rPr lang="fr-FR" sz="1800" dirty="0"/>
              <a:t>Equipe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A5E9A1A-75FC-47B9-9FC4-19BE3201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371170"/>
            <a:ext cx="7619999" cy="365125"/>
          </a:xfrm>
        </p:spPr>
        <p:txBody>
          <a:bodyPr/>
          <a:lstStyle/>
          <a:p>
            <a:r>
              <a:rPr lang="en-US" sz="1000" smtClean="0"/>
              <a:t>Joel Duflot 2022</a:t>
            </a:r>
            <a:endParaRPr lang="en-US" sz="10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D0B962A-CF21-4074-8824-D98DA2D0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5357900-D8E6-4A4E-AC87-189A3A43FE9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002452" y="928297"/>
            <a:ext cx="7942415" cy="579724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891D1B1A-B573-49E9-AE0A-FAD03E51555B}"/>
              </a:ext>
            </a:extLst>
          </p:cNvPr>
          <p:cNvSpPr/>
          <p:nvPr/>
        </p:nvSpPr>
        <p:spPr>
          <a:xfrm>
            <a:off x="9484259" y="2258577"/>
            <a:ext cx="1659205" cy="25337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891D1B1A-B573-49E9-AE0A-FAD03E51555B}"/>
              </a:ext>
            </a:extLst>
          </p:cNvPr>
          <p:cNvSpPr/>
          <p:nvPr/>
        </p:nvSpPr>
        <p:spPr>
          <a:xfrm>
            <a:off x="7222041" y="4720276"/>
            <a:ext cx="1808169" cy="6198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61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3627" y="320712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Le principe Juste à temps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7969" y="1152907"/>
            <a:ext cx="6833286" cy="526814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fr-FR" sz="2000" dirty="0"/>
              <a:t> </a:t>
            </a:r>
            <a:r>
              <a:rPr lang="fr-FR" sz="2000" i="1" dirty="0"/>
              <a:t>Le principe Juste à temps demande de ne produire ou consommer </a:t>
            </a:r>
            <a:r>
              <a:rPr lang="fr-FR" sz="2000" b="1" i="1" dirty="0"/>
              <a:t>que la quantité juste nécessaire </a:t>
            </a:r>
            <a:r>
              <a:rPr lang="fr-FR" sz="2000" i="1" dirty="0"/>
              <a:t>correspondant au besoin du client</a:t>
            </a:r>
            <a:r>
              <a:rPr lang="fr-FR" sz="2000" dirty="0"/>
              <a:t>.</a:t>
            </a:r>
          </a:p>
          <a:p>
            <a:pPr marL="68580" indent="0">
              <a:buNone/>
            </a:pPr>
            <a:r>
              <a:rPr lang="fr-FR" sz="2000" i="1" dirty="0"/>
              <a:t>  Le </a:t>
            </a:r>
            <a:r>
              <a:rPr lang="fr-FR" sz="2000" i="1" dirty="0">
                <a:hlinkClick r:id="rId3"/>
              </a:rPr>
              <a:t>lissage </a:t>
            </a:r>
            <a:r>
              <a:rPr lang="fr-FR" sz="2000" i="1" dirty="0"/>
              <a:t>de l’activité préconise de produire au </a:t>
            </a:r>
            <a:r>
              <a:rPr lang="fr-FR" sz="2000" i="1" dirty="0" err="1"/>
              <a:t>takt</a:t>
            </a:r>
            <a:r>
              <a:rPr lang="fr-FR" sz="2000" i="1" dirty="0"/>
              <a:t> time, en connexion directe avec le besoin du client.</a:t>
            </a:r>
          </a:p>
          <a:p>
            <a:pPr marL="68580" indent="0">
              <a:buNone/>
            </a:pPr>
            <a:endParaRPr lang="fr-FR" sz="2000" i="1" dirty="0"/>
          </a:p>
          <a:p>
            <a:pPr marL="68580" indent="0">
              <a:buNone/>
            </a:pPr>
            <a:r>
              <a:rPr lang="fr-FR" sz="2000" i="1" dirty="0"/>
              <a:t>  Souvent on considère que c’est antiéconomique puisque la production de longues séries serait plus efficace.</a:t>
            </a:r>
          </a:p>
          <a:p>
            <a:pPr marL="68580" indent="0">
              <a:buNone/>
            </a:pPr>
            <a:r>
              <a:rPr lang="fr-FR" sz="2000" i="1" dirty="0"/>
              <a:t>  Le vrai sujet est de changer de type de production rapidement ou d’avoir des </a:t>
            </a:r>
            <a:r>
              <a:rPr lang="fr-FR" sz="2000" i="1" dirty="0" err="1"/>
              <a:t>process</a:t>
            </a:r>
            <a:r>
              <a:rPr lang="fr-FR" sz="2000" i="1" dirty="0"/>
              <a:t> capables de traiter les diverses variantes sans changement. La question de la taille des séries ne se pose alors plus.</a:t>
            </a:r>
          </a:p>
          <a:p>
            <a:pPr marL="68580" indent="0">
              <a:buNone/>
            </a:pPr>
            <a:r>
              <a:rPr lang="fr-FR" sz="2000" b="1" i="1" dirty="0"/>
              <a:t>Le SMED est la méthode qui permet de réduire les temps de changement de série</a:t>
            </a:r>
          </a:p>
          <a:p>
            <a:pPr marL="68580" indent="0">
              <a:buNone/>
            </a:pP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642073" y="6426632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1255" y="2559544"/>
            <a:ext cx="4149168" cy="3499257"/>
          </a:xfrm>
          <a:prstGeom prst="rect">
            <a:avLst/>
          </a:prstGeom>
        </p:spPr>
      </p:pic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xmlns="" id="{47BFF4A3-1397-4D10-837F-E8AE98EB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5" descr="enseignant">
            <a:extLst>
              <a:ext uri="{FF2B5EF4-FFF2-40B4-BE49-F238E27FC236}">
                <a16:creationId xmlns:a16="http://schemas.microsoft.com/office/drawing/2014/main" xmlns="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555" y="65898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89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1859" y="1152906"/>
            <a:ext cx="9292282" cy="5084405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fr-FR" sz="2000" dirty="0"/>
              <a:t>Répondre mieux et plus vite au client</a:t>
            </a:r>
          </a:p>
          <a:p>
            <a:pPr marL="365760" lvl="1" indent="0">
              <a:buNone/>
            </a:pPr>
            <a:r>
              <a:rPr lang="fr-FR" sz="2000" i="1" dirty="0"/>
              <a:t>1930</a:t>
            </a:r>
            <a:r>
              <a:rPr lang="fr-FR" sz="2000" dirty="0"/>
              <a:t> : Une seule couleur : noire   </a:t>
            </a:r>
            <a:r>
              <a:rPr lang="fr-FR" sz="2000" dirty="0">
                <a:sym typeface="Wingdings" panose="05000000000000000000" pitchFamily="2" charset="2"/>
              </a:rPr>
              <a:t> le client sera t il d’accord ?</a:t>
            </a:r>
            <a:endParaRPr lang="fr-FR" sz="2000" dirty="0"/>
          </a:p>
          <a:p>
            <a:pPr marL="365760" lvl="1" indent="0">
              <a:buNone/>
            </a:pPr>
            <a:r>
              <a:rPr lang="fr-FR" sz="2000" i="1" dirty="0"/>
              <a:t>1980</a:t>
            </a:r>
            <a:r>
              <a:rPr lang="fr-FR" sz="2000" dirty="0"/>
              <a:t> : Lots de couleur identique </a:t>
            </a:r>
            <a:r>
              <a:rPr lang="fr-FR" sz="2000" dirty="0">
                <a:sym typeface="Wingdings" panose="05000000000000000000" pitchFamily="2" charset="2"/>
              </a:rPr>
              <a:t> impose une gestion du stock, du délai</a:t>
            </a:r>
          </a:p>
          <a:p>
            <a:pPr marL="365760" lvl="1" indent="0">
              <a:buNone/>
            </a:pPr>
            <a:r>
              <a:rPr lang="fr-FR" sz="2000" i="1" dirty="0">
                <a:sym typeface="Wingdings" panose="05000000000000000000" pitchFamily="2" charset="2"/>
              </a:rPr>
              <a:t>2000</a:t>
            </a:r>
            <a:r>
              <a:rPr lang="fr-FR" sz="2000" dirty="0">
                <a:sym typeface="Wingdings" panose="05000000000000000000" pitchFamily="2" charset="2"/>
              </a:rPr>
              <a:t> : Changement de couleur en 10s  flexibilité totale, réponse à chaque client individuellement</a:t>
            </a:r>
          </a:p>
          <a:p>
            <a:pPr marL="365760" lvl="1" indent="0">
              <a:buNone/>
            </a:pPr>
            <a:endParaRPr lang="fr-FR" sz="2000" dirty="0">
              <a:sym typeface="Wingdings" panose="05000000000000000000" pitchFamily="2" charset="2"/>
            </a:endParaRPr>
          </a:p>
          <a:p>
            <a:pPr marL="365760" lvl="1" indent="0">
              <a:buNone/>
            </a:pPr>
            <a:r>
              <a:rPr lang="fr-FR" sz="2000" dirty="0">
                <a:sym typeface="Wingdings" panose="05000000000000000000" pitchFamily="2" charset="2"/>
              </a:rPr>
              <a:t>Le progrès est technique mais surtout </a:t>
            </a:r>
            <a:r>
              <a:rPr lang="fr-FR" sz="2000" b="1" dirty="0">
                <a:sym typeface="Wingdings" panose="05000000000000000000" pitchFamily="2" charset="2"/>
              </a:rPr>
              <a:t>conceptuel</a:t>
            </a:r>
            <a:r>
              <a:rPr lang="fr-FR" sz="2000" dirty="0">
                <a:sym typeface="Wingdings" panose="05000000000000000000" pitchFamily="2" charset="2"/>
              </a:rPr>
              <a:t> et </a:t>
            </a:r>
            <a:r>
              <a:rPr lang="fr-FR" sz="2000" b="1" dirty="0">
                <a:sym typeface="Wingdings" panose="05000000000000000000" pitchFamily="2" charset="2"/>
              </a:rPr>
              <a:t>organisationnel</a:t>
            </a:r>
          </a:p>
          <a:p>
            <a:pPr marL="365760" lvl="1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 marL="365760" lvl="1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pPr marL="68580" indent="0">
              <a:buNone/>
            </a:pPr>
            <a:r>
              <a:rPr lang="fr-FR" sz="2400" b="1" dirty="0"/>
              <a:t>SMED = Single Minute Exchange Die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4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053627" y="320712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Changement rapide et </a:t>
            </a:r>
            <a:r>
              <a:rPr lang="fr-FR" b="1" dirty="0"/>
              <a:t>Flexibilité</a:t>
            </a:r>
          </a:p>
        </p:txBody>
      </p:sp>
    </p:spTree>
    <p:extLst>
      <p:ext uri="{BB962C8B-B14F-4D97-AF65-F5344CB8AC3E}">
        <p14:creationId xmlns:p14="http://schemas.microsoft.com/office/powerpoint/2010/main" val="305992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290" y="1452658"/>
            <a:ext cx="10211042" cy="486571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fr-FR" dirty="0"/>
          </a:p>
          <a:p>
            <a:pPr marL="365760" lvl="1" indent="0">
              <a:buNone/>
            </a:pPr>
            <a:r>
              <a:rPr lang="fr-FR" sz="2000" dirty="0"/>
              <a:t>Equilibre économique conservé </a:t>
            </a:r>
            <a:r>
              <a:rPr lang="fr-FR" sz="2000" dirty="0">
                <a:sym typeface="Wingdings" panose="05000000000000000000" pitchFamily="2" charset="2"/>
              </a:rPr>
              <a:t> </a:t>
            </a:r>
            <a:r>
              <a:rPr lang="fr-FR" sz="2000" dirty="0"/>
              <a:t>Temps de changement de série 												  décroit avec la taille du lot</a:t>
            </a:r>
          </a:p>
          <a:p>
            <a:pPr marL="365760" lvl="1" indent="0">
              <a:buNone/>
            </a:pPr>
            <a:endParaRPr lang="fr-FR" sz="2000" dirty="0"/>
          </a:p>
          <a:p>
            <a:pPr marL="365760" lvl="1" indent="0">
              <a:buNone/>
            </a:pPr>
            <a:r>
              <a:rPr lang="fr-FR" sz="2000" i="1" dirty="0"/>
              <a:t>Base</a:t>
            </a:r>
            <a:r>
              <a:rPr lang="fr-FR" sz="2000" dirty="0"/>
              <a:t> : 			Lot de 5 jours de vente et Changement en 2h</a:t>
            </a:r>
          </a:p>
          <a:p>
            <a:pPr marL="365760" lvl="1" indent="0">
              <a:buNone/>
            </a:pPr>
            <a:r>
              <a:rPr lang="fr-FR" sz="2000" i="1" dirty="0"/>
              <a:t>Intermédiaire</a:t>
            </a:r>
            <a:r>
              <a:rPr lang="fr-FR" sz="2000" dirty="0"/>
              <a:t> : 	Lot de 1 jour et Changement en 24mn (2h/5)</a:t>
            </a:r>
          </a:p>
          <a:p>
            <a:pPr marL="365760" lvl="1" indent="0">
              <a:buNone/>
            </a:pPr>
            <a:r>
              <a:rPr lang="fr-FR" sz="2000" i="1" dirty="0"/>
              <a:t>Optimal</a:t>
            </a:r>
            <a:r>
              <a:rPr lang="fr-FR" sz="2000" dirty="0"/>
              <a:t> : 		Si le client achète par lot de ¼ de jour : Changement en 6mn</a:t>
            </a:r>
          </a:p>
          <a:p>
            <a:pPr marL="365760" lvl="1" indent="0">
              <a:buNone/>
            </a:pPr>
            <a:endParaRPr lang="fr-FR" sz="2000" dirty="0"/>
          </a:p>
          <a:p>
            <a:pPr marL="365760" lvl="1" indent="0">
              <a:buNone/>
            </a:pPr>
            <a:endParaRPr lang="fr-FR" sz="2000" dirty="0"/>
          </a:p>
          <a:p>
            <a:pPr marL="68580" indent="0">
              <a:buNone/>
            </a:pPr>
            <a:r>
              <a:rPr lang="fr-FR" sz="2400" b="1" dirty="0"/>
              <a:t>SMED = Single Minute Exchange Die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Joel Duflot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5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053627" y="320712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Changement rapide et </a:t>
            </a:r>
            <a:r>
              <a:rPr lang="fr-FR" b="1" dirty="0"/>
              <a:t>Economie</a:t>
            </a:r>
          </a:p>
        </p:txBody>
      </p:sp>
    </p:spTree>
    <p:extLst>
      <p:ext uri="{BB962C8B-B14F-4D97-AF65-F5344CB8AC3E}">
        <p14:creationId xmlns:p14="http://schemas.microsoft.com/office/powerpoint/2010/main" val="269246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ChangeArrowheads="1"/>
          </p:cNvSpPr>
          <p:nvPr/>
        </p:nvSpPr>
        <p:spPr bwMode="auto">
          <a:xfrm>
            <a:off x="2566988" y="2738420"/>
            <a:ext cx="181822" cy="371513"/>
          </a:xfrm>
          <a:prstGeom prst="rect">
            <a:avLst/>
          </a:prstGeom>
          <a:solidFill>
            <a:srgbClr val="FFFD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531459" name="Rectangle 3"/>
          <p:cNvSpPr>
            <a:spLocks noChangeArrowheads="1"/>
          </p:cNvSpPr>
          <p:nvPr/>
        </p:nvSpPr>
        <p:spPr bwMode="auto">
          <a:xfrm>
            <a:off x="1687514" y="163514"/>
            <a:ext cx="8815387" cy="653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31460" name="Rectangle 4"/>
          <p:cNvSpPr>
            <a:spLocks noChangeArrowheads="1"/>
          </p:cNvSpPr>
          <p:nvPr/>
        </p:nvSpPr>
        <p:spPr bwMode="auto">
          <a:xfrm>
            <a:off x="9548813" y="6399213"/>
            <a:ext cx="7286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31461" name="Rectangle 5"/>
          <p:cNvSpPr>
            <a:spLocks noChangeArrowheads="1"/>
          </p:cNvSpPr>
          <p:nvPr/>
        </p:nvSpPr>
        <p:spPr bwMode="auto">
          <a:xfrm>
            <a:off x="3038475" y="1012826"/>
            <a:ext cx="24193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31462" name="Rectangle 6"/>
          <p:cNvSpPr>
            <a:spLocks noChangeArrowheads="1"/>
          </p:cNvSpPr>
          <p:nvPr/>
        </p:nvSpPr>
        <p:spPr bwMode="auto">
          <a:xfrm>
            <a:off x="2447925" y="4597401"/>
            <a:ext cx="74168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31463" name="Text Box 7"/>
          <p:cNvSpPr txBox="1">
            <a:spLocks noChangeArrowheads="1"/>
          </p:cNvSpPr>
          <p:nvPr/>
        </p:nvSpPr>
        <p:spPr bwMode="auto">
          <a:xfrm>
            <a:off x="5442739" y="1634705"/>
            <a:ext cx="4535488" cy="193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6905" tIns="43452" rIns="86905" bIns="43452" anchorCtr="1">
            <a:spAutoFit/>
          </a:bodyPr>
          <a:lstStyle>
            <a:lvl1pPr defTabSz="868363">
              <a:defRPr>
                <a:solidFill>
                  <a:schemeClr val="tx1"/>
                </a:solidFill>
                <a:latin typeface="Arial" charset="0"/>
              </a:defRPr>
            </a:lvl1pPr>
            <a:lvl2pPr marL="434975" defTabSz="868363">
              <a:defRPr>
                <a:solidFill>
                  <a:schemeClr val="tx1"/>
                </a:solidFill>
                <a:latin typeface="Arial" charset="0"/>
              </a:defRPr>
            </a:lvl2pPr>
            <a:lvl3pPr marL="868363" defTabSz="868363">
              <a:defRPr>
                <a:solidFill>
                  <a:schemeClr val="tx1"/>
                </a:solidFill>
                <a:latin typeface="Arial" charset="0"/>
              </a:defRPr>
            </a:lvl3pPr>
            <a:lvl4pPr marL="1303338" defTabSz="868363">
              <a:defRPr>
                <a:solidFill>
                  <a:schemeClr val="tx1"/>
                </a:solidFill>
                <a:latin typeface="Arial" charset="0"/>
              </a:defRPr>
            </a:lvl4pPr>
            <a:lvl5pPr marL="1738313" defTabSz="868363">
              <a:defRPr>
                <a:solidFill>
                  <a:schemeClr val="tx1"/>
                </a:solidFill>
                <a:latin typeface="Arial" charset="0"/>
              </a:defRPr>
            </a:lvl5pPr>
            <a:lvl6pPr marL="2195513" defTabSz="868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652713" defTabSz="868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109913" defTabSz="868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67113" defTabSz="868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fr-FR" sz="2400" b="1" i="1" dirty="0">
                <a:latin typeface="Arial Narrow" pitchFamily="34" charset="0"/>
              </a:rPr>
              <a:t>Le SMED est une méthode d’organisation pour réduire de façon systématique le temps de changement de série, avec un objectif quantifié.</a:t>
            </a:r>
            <a:endParaRPr lang="fr-FR" sz="1900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531464" name="Rectangle 8"/>
          <p:cNvSpPr>
            <a:spLocks noGrp="1" noChangeArrowheads="1"/>
          </p:cNvSpPr>
          <p:nvPr>
            <p:ph type="title"/>
          </p:nvPr>
        </p:nvSpPr>
        <p:spPr>
          <a:xfrm>
            <a:off x="2578911" y="215191"/>
            <a:ext cx="8064252" cy="649882"/>
          </a:xfrm>
        </p:spPr>
        <p:txBody>
          <a:bodyPr>
            <a:normAutofit/>
          </a:bodyPr>
          <a:lstStyle/>
          <a:p>
            <a:r>
              <a:rPr lang="fr-FR" b="0" i="1" dirty="0">
                <a:solidFill>
                  <a:schemeClr val="tx1"/>
                </a:solidFill>
              </a:rPr>
              <a:t>Définition et historique du SMED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2065430" y="6381041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6</a:t>
            </a:fld>
            <a:endParaRPr lang="fr-FR"/>
          </a:p>
        </p:txBody>
      </p:sp>
      <p:sp>
        <p:nvSpPr>
          <p:cNvPr id="531465" name="Text Box 9"/>
          <p:cNvSpPr txBox="1">
            <a:spLocks noChangeArrowheads="1"/>
          </p:cNvSpPr>
          <p:nvPr/>
        </p:nvSpPr>
        <p:spPr bwMode="auto">
          <a:xfrm>
            <a:off x="2657899" y="1325246"/>
            <a:ext cx="2526952" cy="25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 marL="1143000">
              <a:defRPr>
                <a:solidFill>
                  <a:schemeClr val="tx1"/>
                </a:solidFill>
                <a:latin typeface="Arial" charset="0"/>
              </a:defRPr>
            </a:lvl3pPr>
            <a:lvl4pPr marL="1714500">
              <a:defRPr>
                <a:solidFill>
                  <a:schemeClr val="tx1"/>
                </a:solidFill>
                <a:latin typeface="Arial" charset="0"/>
              </a:defRPr>
            </a:lvl4pPr>
            <a:lvl5pPr marL="2286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fr-FR" sz="4000" b="1" i="1" dirty="0"/>
              <a:t>S</a:t>
            </a:r>
            <a:r>
              <a:rPr lang="fr-FR" sz="3200" i="1" dirty="0"/>
              <a:t>ingle</a:t>
            </a:r>
          </a:p>
          <a:p>
            <a:pPr eaLnBrk="0" hangingPunct="0"/>
            <a:r>
              <a:rPr lang="fr-FR" sz="4000" b="1" i="1" dirty="0"/>
              <a:t>M</a:t>
            </a:r>
            <a:r>
              <a:rPr lang="fr-FR" sz="3200" i="1" dirty="0"/>
              <a:t>inute</a:t>
            </a:r>
          </a:p>
          <a:p>
            <a:pPr eaLnBrk="0" hangingPunct="0"/>
            <a:r>
              <a:rPr lang="fr-FR" sz="4000" b="1" i="1" dirty="0"/>
              <a:t>E</a:t>
            </a:r>
            <a:r>
              <a:rPr lang="fr-FR" sz="3200" i="1" dirty="0"/>
              <a:t>xchange of</a:t>
            </a:r>
          </a:p>
          <a:p>
            <a:pPr eaLnBrk="0" hangingPunct="0"/>
            <a:r>
              <a:rPr lang="fr-FR" sz="4000" b="1" i="1" dirty="0"/>
              <a:t>D</a:t>
            </a:r>
            <a:r>
              <a:rPr lang="fr-FR" sz="3200" i="1" dirty="0"/>
              <a:t>ie</a:t>
            </a:r>
          </a:p>
        </p:txBody>
      </p:sp>
      <p:sp>
        <p:nvSpPr>
          <p:cNvPr id="531466" name="Rectangle 10"/>
          <p:cNvSpPr>
            <a:spLocks noChangeArrowheads="1"/>
          </p:cNvSpPr>
          <p:nvPr/>
        </p:nvSpPr>
        <p:spPr bwMode="auto">
          <a:xfrm>
            <a:off x="2578911" y="4160148"/>
            <a:ext cx="7705725" cy="206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fr-FR" sz="2000" dirty="0"/>
              <a:t>Le temps de changement se compte depuis la dernière pièce de la série 1 jusqu’à l’obtention de la première pièce </a:t>
            </a:r>
            <a:r>
              <a:rPr lang="fr-FR" sz="2000" i="1" dirty="0"/>
              <a:t>bonne</a:t>
            </a:r>
            <a:r>
              <a:rPr lang="fr-FR" sz="2000" dirty="0"/>
              <a:t> de la série 2</a:t>
            </a:r>
          </a:p>
          <a:p>
            <a:pPr eaLnBrk="0" hangingPunct="0"/>
            <a:endParaRPr lang="fr-FR" sz="2000" dirty="0"/>
          </a:p>
          <a:p>
            <a:pPr eaLnBrk="0" hangingPunct="0"/>
            <a:r>
              <a:rPr lang="fr-FR" sz="2400" dirty="0"/>
              <a:t>Le SMED a été développé entre 1950 et 1970 par le professeur </a:t>
            </a:r>
            <a:r>
              <a:rPr lang="fr-FR" sz="2400" dirty="0" err="1"/>
              <a:t>Shigeo</a:t>
            </a:r>
            <a:r>
              <a:rPr lang="fr-FR" sz="2400" dirty="0"/>
              <a:t> </a:t>
            </a:r>
            <a:r>
              <a:rPr lang="fr-FR" sz="2400" dirty="0" err="1"/>
              <a:t>Shingo</a:t>
            </a:r>
            <a:r>
              <a:rPr lang="fr-FR" sz="2400" dirty="0"/>
              <a:t>.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4931287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7212" y="787782"/>
            <a:ext cx="10232037" cy="5860153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fr-FR" sz="1800" dirty="0"/>
              <a:t>La méthode s’appuie d’abord </a:t>
            </a:r>
            <a:r>
              <a:rPr lang="fr-FR" sz="1800" b="1" dirty="0"/>
              <a:t>sur l’observation des diverses opérations </a:t>
            </a:r>
            <a:r>
              <a:rPr lang="fr-FR" sz="1800" dirty="0"/>
              <a:t>menées sur le terrain :</a:t>
            </a:r>
          </a:p>
          <a:p>
            <a:pPr marL="1051560" lvl="2"/>
            <a:r>
              <a:rPr lang="fr-FR" sz="1800" dirty="0"/>
              <a:t>Par qui sont elles réalisées</a:t>
            </a:r>
          </a:p>
          <a:p>
            <a:pPr marL="1051560" lvl="2"/>
            <a:r>
              <a:rPr lang="fr-FR" sz="1800" dirty="0"/>
              <a:t>Avec quels moyens</a:t>
            </a:r>
          </a:p>
          <a:p>
            <a:pPr marL="365760" lvl="1" indent="0">
              <a:buNone/>
            </a:pPr>
            <a:r>
              <a:rPr lang="fr-FR" sz="1800" dirty="0"/>
              <a:t>Un diagramme permet de visualiser l’enchainement et de constater les temps d’attente entre opérations du fait de la non disponibilité d’une personne ou d’un moyen</a:t>
            </a:r>
          </a:p>
          <a:p>
            <a:pPr marL="708660" lvl="1" indent="-342900">
              <a:buFont typeface="+mj-lt"/>
              <a:buAutoNum type="arabicPeriod"/>
            </a:pPr>
            <a:r>
              <a:rPr lang="fr-FR" sz="1800" dirty="0"/>
              <a:t>On distingue les opérations</a:t>
            </a:r>
          </a:p>
          <a:p>
            <a:pPr marL="1051560" lvl="2"/>
            <a:r>
              <a:rPr lang="fr-FR" sz="1800" b="1" dirty="0"/>
              <a:t>Internes</a:t>
            </a:r>
            <a:r>
              <a:rPr lang="fr-FR" sz="1800" dirty="0"/>
              <a:t> : qui ne peuvent se faire que « machine » à l’arrêt</a:t>
            </a:r>
          </a:p>
          <a:p>
            <a:pPr marL="1051560" lvl="2"/>
            <a:r>
              <a:rPr lang="fr-FR" sz="1800" b="1" dirty="0"/>
              <a:t>Externes</a:t>
            </a:r>
            <a:r>
              <a:rPr lang="fr-FR" sz="1800" dirty="0"/>
              <a:t> : qui peuvent être réalisées alors que la « machine » produit</a:t>
            </a:r>
          </a:p>
          <a:p>
            <a:pPr marL="708660" lvl="1" indent="-342900">
              <a:buFont typeface="+mj-lt"/>
              <a:buAutoNum type="arabicPeriod" startAt="2"/>
            </a:pPr>
            <a:r>
              <a:rPr lang="fr-FR" sz="1800" dirty="0"/>
              <a:t>On améliore en réalisant le plus possible d’opérations en externe, avant ou après l’arrêt pour changement : c’est souvent un problème </a:t>
            </a:r>
            <a:r>
              <a:rPr lang="fr-FR" sz="1800" b="1" dirty="0"/>
              <a:t>d’organisation</a:t>
            </a:r>
            <a:r>
              <a:rPr lang="fr-FR" sz="1800" dirty="0"/>
              <a:t> plus que d’investissement</a:t>
            </a:r>
          </a:p>
          <a:p>
            <a:pPr marL="708660" lvl="1" indent="-342900">
              <a:buFont typeface="+mj-lt"/>
              <a:buAutoNum type="arabicPeriod" startAt="2"/>
            </a:pPr>
            <a:r>
              <a:rPr lang="fr-FR" sz="1800" dirty="0"/>
              <a:t>On réduit la durée des opérations internes : souvent par une meilleure </a:t>
            </a:r>
            <a:r>
              <a:rPr lang="fr-FR" sz="1800" b="1" dirty="0"/>
              <a:t>répartition</a:t>
            </a:r>
            <a:r>
              <a:rPr lang="fr-FR" sz="1800" dirty="0"/>
              <a:t> des tâches, </a:t>
            </a:r>
            <a:r>
              <a:rPr lang="fr-FR" sz="1800" b="1" dirty="0"/>
              <a:t>l’implication</a:t>
            </a:r>
            <a:r>
              <a:rPr lang="fr-FR" sz="1800" dirty="0"/>
              <a:t> des opérateurs et aussi par </a:t>
            </a:r>
            <a:r>
              <a:rPr lang="fr-FR" sz="1800" b="1" dirty="0"/>
              <a:t>l’automatisation</a:t>
            </a:r>
            <a:r>
              <a:rPr lang="fr-FR" sz="1800" dirty="0"/>
              <a:t>.</a:t>
            </a:r>
          </a:p>
          <a:p>
            <a:pPr marL="365760" lvl="1" indent="0">
              <a:buNone/>
            </a:pPr>
            <a:r>
              <a:rPr lang="fr-FR" sz="1800" dirty="0"/>
              <a:t>Les étapes sont illustrées sur le schéma suivant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31115" y="6492875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053627" y="231151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SMED en quelques mots</a:t>
            </a:r>
          </a:p>
        </p:txBody>
      </p:sp>
      <p:pic>
        <p:nvPicPr>
          <p:cNvPr id="7" name="Picture 5" descr="enseignant">
            <a:extLst>
              <a:ext uri="{FF2B5EF4-FFF2-40B4-BE49-F238E27FC236}">
                <a16:creationId xmlns:a16="http://schemas.microsoft.com/office/drawing/2014/main" xmlns="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" y="4425771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01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42182" y="296963"/>
            <a:ext cx="8600253" cy="434181"/>
          </a:xfrm>
        </p:spPr>
        <p:txBody>
          <a:bodyPr>
            <a:normAutofit fontScale="90000"/>
          </a:bodyPr>
          <a:lstStyle/>
          <a:p>
            <a:r>
              <a:rPr lang="fr-FR" sz="2400" i="1" dirty="0"/>
              <a:t>SMED : les 6 étapes de la méthode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348649" y="6443448"/>
            <a:ext cx="7619999" cy="365125"/>
          </a:xfrm>
        </p:spPr>
        <p:txBody>
          <a:bodyPr/>
          <a:lstStyle/>
          <a:p>
            <a:r>
              <a:rPr lang="fr-FR" smtClean="0"/>
              <a:t>Joel Duflot 2022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8</a:t>
            </a:fld>
            <a:endParaRPr lang="fr-FR"/>
          </a:p>
        </p:txBody>
      </p:sp>
      <p:pic>
        <p:nvPicPr>
          <p:cNvPr id="57" name="Image 56">
            <a:extLst>
              <a:ext uri="{FF2B5EF4-FFF2-40B4-BE49-F238E27FC236}">
                <a16:creationId xmlns:a16="http://schemas.microsoft.com/office/drawing/2014/main" xmlns="" id="{58606AE8-332E-4605-9BD6-E0F4565677F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955" y="1036971"/>
            <a:ext cx="8344692" cy="53399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30258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35558" y="981421"/>
            <a:ext cx="10232037" cy="5530589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fr-FR" sz="1800" dirty="0"/>
              <a:t>Dans l’exemple qui suit on traite un processus qui n’est pas lié à une machine travaillant par lot, on cherche à optimiser l’optimisation d’un moyen.</a:t>
            </a:r>
          </a:p>
          <a:p>
            <a:pPr marL="365760" lvl="1" indent="0">
              <a:buNone/>
            </a:pPr>
            <a:r>
              <a:rPr lang="fr-FR" sz="1800" dirty="0"/>
              <a:t>Ceci afin de montrer que le SMED n’est pas qu’une « affaire de mécanicien »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Un quai de chargement / déchargement de camion est saturé </a:t>
            </a:r>
          </a:p>
          <a:p>
            <a:pPr marL="365760" lvl="1" indent="0">
              <a:buNone/>
            </a:pPr>
            <a:r>
              <a:rPr lang="fr-FR" sz="1800" dirty="0"/>
              <a:t>   Va-t-on investir ou optimiser ?</a:t>
            </a:r>
          </a:p>
          <a:p>
            <a:pPr marL="365760" lvl="1" indent="0">
              <a:buNone/>
            </a:pPr>
            <a:endParaRPr lang="fr-FR" sz="1800" dirty="0"/>
          </a:p>
          <a:p>
            <a:pPr marL="365760" lvl="1" indent="0">
              <a:buNone/>
            </a:pPr>
            <a:r>
              <a:rPr lang="fr-FR" sz="1800" dirty="0"/>
              <a:t>Le temps de passage d’un camion à quai est de 1 heure, temps nécessaire pour réaliser en séquence toutes les opérations.</a:t>
            </a:r>
          </a:p>
          <a:p>
            <a:pPr marL="365760" lvl="1" indent="0">
              <a:buNone/>
            </a:pPr>
            <a:r>
              <a:rPr lang="fr-FR" sz="1800" dirty="0"/>
              <a:t>On applique le SMED (cf. page suivante)</a:t>
            </a:r>
          </a:p>
          <a:p>
            <a:pPr marL="651510" lvl="1"/>
            <a:r>
              <a:rPr lang="fr-FR" sz="1800" dirty="0"/>
              <a:t>Un peu d’organisation divise ce temps par 2 </a:t>
            </a:r>
          </a:p>
          <a:p>
            <a:pPr marL="651510" lvl="1"/>
            <a:r>
              <a:rPr lang="fr-FR" sz="1800" dirty="0"/>
              <a:t>Un peu d’investissement par 4</a:t>
            </a:r>
          </a:p>
          <a:p>
            <a:pPr marL="365760" lvl="1" indent="0">
              <a:buNone/>
            </a:pPr>
            <a:r>
              <a:rPr lang="fr-FR" sz="1800" dirty="0"/>
              <a:t>La capacité du quai est bien supérieure au besoin, pas besoin d’en créer un autre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514174" y="6233383"/>
            <a:ext cx="7619999" cy="365125"/>
          </a:xfrm>
        </p:spPr>
        <p:txBody>
          <a:bodyPr/>
          <a:lstStyle/>
          <a:p>
            <a:r>
              <a:rPr lang="fr-FR" dirty="0" smtClean="0"/>
              <a:t>Joel Duflot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93B9-0C7E-4034-82F1-D6E33E35D570}" type="slidenum">
              <a:rPr lang="fr-FR" smtClean="0"/>
              <a:t>9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053627" y="231151"/>
            <a:ext cx="8352928" cy="529128"/>
          </a:xfrm>
        </p:spPr>
        <p:txBody>
          <a:bodyPr>
            <a:normAutofit fontScale="90000"/>
          </a:bodyPr>
          <a:lstStyle/>
          <a:p>
            <a:r>
              <a:rPr lang="fr-FR" dirty="0"/>
              <a:t>SMED Exemple d’application</a:t>
            </a:r>
          </a:p>
        </p:txBody>
      </p:sp>
      <p:pic>
        <p:nvPicPr>
          <p:cNvPr id="7" name="Picture 5" descr="enseignant">
            <a:extLst>
              <a:ext uri="{FF2B5EF4-FFF2-40B4-BE49-F238E27FC236}">
                <a16:creationId xmlns:a16="http://schemas.microsoft.com/office/drawing/2014/main" xmlns="" id="{63F4D585-37AD-43B2-8EE7-0218BEEAA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" y="4425771"/>
            <a:ext cx="1711034" cy="17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75427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15231</TotalTime>
  <Words>922</Words>
  <Application>Microsoft Office PowerPoint</Application>
  <PresentationFormat>Grand écran</PresentationFormat>
  <Paragraphs>181</Paragraphs>
  <Slides>16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Wingdings</vt:lpstr>
      <vt:lpstr>Wingdings 3</vt:lpstr>
      <vt:lpstr>Brin</vt:lpstr>
      <vt:lpstr>Fondamentaux du Lean</vt:lpstr>
      <vt:lpstr>Le Lean  en tant que système</vt:lpstr>
      <vt:lpstr>Le principe Juste à temps</vt:lpstr>
      <vt:lpstr>Changement rapide et Flexibilité</vt:lpstr>
      <vt:lpstr>Changement rapide et Economie</vt:lpstr>
      <vt:lpstr>Définition et historique du SMED</vt:lpstr>
      <vt:lpstr>SMED en quelques mots</vt:lpstr>
      <vt:lpstr>SMED : les 6 étapes de la méthode</vt:lpstr>
      <vt:lpstr>SMED Exemple d’application</vt:lpstr>
      <vt:lpstr>Exemple :  Quai de déchargement / chargement  Minimiser le temps de présence du camion au quai pour résoudre la saturation   Temps actuel d’occupation du quai 60mn</vt:lpstr>
      <vt:lpstr>Exemple :  Quai de déchargement / chargement</vt:lpstr>
      <vt:lpstr>Exemple :  Quai de déchargement / chargement</vt:lpstr>
      <vt:lpstr>Ligne polyvalente</vt:lpstr>
      <vt:lpstr>Ligne polyvalente</vt:lpstr>
      <vt:lpstr>SMED et industrie 4.0</vt:lpstr>
      <vt:lpstr>Liens utiles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Fondamentaux du Lean</dc:title>
  <dc:creator>Joel Duflot</dc:creator>
  <cp:lastModifiedBy>Joel Duflot</cp:lastModifiedBy>
  <cp:revision>305</cp:revision>
  <dcterms:created xsi:type="dcterms:W3CDTF">2020-01-06T14:13:52Z</dcterms:created>
  <dcterms:modified xsi:type="dcterms:W3CDTF">2022-05-21T13:04:52Z</dcterms:modified>
</cp:coreProperties>
</file>