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1127" r:id="rId3"/>
    <p:sldId id="419" r:id="rId4"/>
    <p:sldId id="1147" r:id="rId5"/>
    <p:sldId id="1148" r:id="rId6"/>
    <p:sldId id="1149" r:id="rId7"/>
    <p:sldId id="1150" r:id="rId8"/>
    <p:sldId id="1151" r:id="rId9"/>
    <p:sldId id="398" r:id="rId10"/>
    <p:sldId id="538" r:id="rId11"/>
    <p:sldId id="400" r:id="rId12"/>
    <p:sldId id="540" r:id="rId13"/>
    <p:sldId id="1140" r:id="rId14"/>
    <p:sldId id="114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50" autoAdjust="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279F8C30-36DF-4081-ACEA-58B418DC8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7AA8CC2-9458-4D9D-834C-8DFEB85C88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99B5-4DC6-4568-BC3D-10E4F4E23388}" type="datetimeFigureOut">
              <a:rPr lang="fr-FR" smtClean="0"/>
              <a:t>21/05/2022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1F7E60C-2C5E-48F2-B04F-B6A2D3503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D1A85EF-52E4-4988-857B-AFC445B44B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6B11E-5051-4453-BB95-8B8A79C3AB8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25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5F68-ECA8-46CA-BC59-65BDA7379827}" type="datetimeFigureOut">
              <a:rPr lang="fr-FR" smtClean="0"/>
              <a:t>21/05/2022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C715F-13DF-48A8-BA78-A060DBA784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76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88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FR" sz="1800" dirty="0"/>
              <a:t> Assurer que les caractéristiques produit au process qui conditionnent la Qualité sont toujours conformes aux spécifications</a:t>
            </a:r>
          </a:p>
          <a:p>
            <a:pPr marL="68580" indent="0">
              <a:buNone/>
            </a:pPr>
            <a:endParaRPr lang="fr-FR" sz="1800" dirty="0"/>
          </a:p>
          <a:p>
            <a:pPr marL="68580" indent="0">
              <a:buNone/>
            </a:pPr>
            <a:r>
              <a:rPr lang="fr-FR" sz="1800" dirty="0"/>
              <a:t>    Etre capable d’analyser les dérives et les interactions entre caractéristiques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B2241-9E90-49DB-8CD8-BB81EC66397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7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5788"/>
            <a:ext cx="4886509" cy="4466670"/>
          </a:xfrm>
        </p:spPr>
        <p:txBody>
          <a:bodyPr/>
          <a:lstStyle/>
          <a:p>
            <a:pPr marL="226817" indent="-226817">
              <a:buFontTx/>
              <a:buAutoNum type="arabicPeriod"/>
            </a:pPr>
            <a:r>
              <a:rPr lang="fr-FR" sz="1800" dirty="0"/>
              <a:t>A partir de la détection du défaut, j’alerte, j’isole et je repère les défectueux</a:t>
            </a:r>
          </a:p>
          <a:p>
            <a:pPr marL="226817" indent="-226817">
              <a:buFontTx/>
              <a:buAutoNum type="arabicPeriod"/>
            </a:pPr>
            <a:r>
              <a:rPr lang="fr-FR" sz="1800" dirty="0"/>
              <a:t>Je remonte jusqu’au dernier contrôle pour vérifier sa conformité</a:t>
            </a:r>
          </a:p>
          <a:p>
            <a:pPr marL="226817" indent="-226817">
              <a:buFontTx/>
              <a:buAutoNum type="arabicPeriod"/>
            </a:pPr>
            <a:r>
              <a:rPr lang="fr-FR" sz="1800" dirty="0"/>
              <a:t>J’organise le contrôle du lot présumé défectueux suivant règles définies dans RAQ/UR</a:t>
            </a:r>
          </a:p>
          <a:p>
            <a:pPr marL="226817" indent="-226817">
              <a:buFontTx/>
              <a:buAutoNum type="arabicPeriod"/>
            </a:pPr>
            <a:r>
              <a:rPr lang="fr-FR" sz="1800" dirty="0"/>
              <a:t>La retouche est effectuée suivant préconisation ou rebut</a:t>
            </a:r>
          </a:p>
          <a:p>
            <a:pPr marL="226817" indent="-226817"/>
            <a:endParaRPr lang="fr-FR" sz="1000" dirty="0"/>
          </a:p>
          <a:p>
            <a:pPr marL="226817" indent="-226817"/>
            <a:r>
              <a:rPr lang="fr-FR" sz="1000" dirty="0"/>
              <a:t>La taille du lot douteux dépend du respect des fréquences</a:t>
            </a:r>
          </a:p>
        </p:txBody>
      </p:sp>
    </p:spTree>
    <p:extLst>
      <p:ext uri="{BB962C8B-B14F-4D97-AF65-F5344CB8AC3E}">
        <p14:creationId xmlns:p14="http://schemas.microsoft.com/office/powerpoint/2010/main" val="384774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5788"/>
            <a:ext cx="4886509" cy="4466670"/>
          </a:xfrm>
        </p:spPr>
        <p:txBody>
          <a:bodyPr/>
          <a:lstStyle/>
          <a:p>
            <a:pPr marL="226817" indent="-226817">
              <a:buFontTx/>
              <a:buAutoNum type="arabicPeriod"/>
            </a:pPr>
            <a:r>
              <a:rPr lang="fr-FR" sz="1800" dirty="0"/>
              <a:t>A partir de la détection du défaut, j’alerte, j’isole et je repère les défectueux</a:t>
            </a:r>
          </a:p>
          <a:p>
            <a:pPr marL="226817" indent="-226817">
              <a:buFontTx/>
              <a:buAutoNum type="arabicPeriod"/>
            </a:pPr>
            <a:r>
              <a:rPr lang="fr-FR" sz="1800" dirty="0"/>
              <a:t>Je remonte jusqu’au dernier contrôle pour vérifier sa conformité</a:t>
            </a:r>
          </a:p>
          <a:p>
            <a:pPr marL="226817" indent="-226817">
              <a:buFontTx/>
              <a:buAutoNum type="arabicPeriod"/>
            </a:pPr>
            <a:r>
              <a:rPr lang="fr-FR" sz="1800" dirty="0"/>
              <a:t>J’organise le contrôle du lot présumé défectueux suivant règles définies dans RAQ/UR</a:t>
            </a:r>
          </a:p>
          <a:p>
            <a:pPr marL="226817" indent="-226817">
              <a:buFontTx/>
              <a:buAutoNum type="arabicPeriod"/>
            </a:pPr>
            <a:r>
              <a:rPr lang="fr-FR" sz="1800" dirty="0"/>
              <a:t>La retouche est effectuée suivant préconisation ou rebut</a:t>
            </a:r>
          </a:p>
          <a:p>
            <a:pPr marL="226817" indent="-226817"/>
            <a:endParaRPr lang="fr-FR" sz="1000" dirty="0"/>
          </a:p>
          <a:p>
            <a:pPr marL="226817" indent="-226817"/>
            <a:r>
              <a:rPr lang="fr-FR" sz="1000" dirty="0"/>
              <a:t>La taille du lot douteux dépend du respect des fréquences</a:t>
            </a:r>
          </a:p>
        </p:txBody>
      </p:sp>
    </p:spTree>
    <p:extLst>
      <p:ext uri="{BB962C8B-B14F-4D97-AF65-F5344CB8AC3E}">
        <p14:creationId xmlns:p14="http://schemas.microsoft.com/office/powerpoint/2010/main" val="410113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5788"/>
            <a:ext cx="4886509" cy="4466670"/>
          </a:xfrm>
        </p:spPr>
        <p:txBody>
          <a:bodyPr/>
          <a:lstStyle/>
          <a:p>
            <a:pPr marL="226817" indent="-226817"/>
            <a:r>
              <a:rPr lang="fr-FR" sz="1800" b="0" dirty="0"/>
              <a:t>Attention la tranche peut être plus importante selon la fréquence de contrôle et l’occurrence du défaut</a:t>
            </a:r>
          </a:p>
          <a:p>
            <a:pPr marL="226817" indent="-226817"/>
            <a:r>
              <a:rPr lang="fr-FR" sz="1800" b="0" dirty="0">
                <a:solidFill>
                  <a:srgbClr val="CCFF33"/>
                </a:solidFill>
              </a:rPr>
              <a:t>Dérouler l’exemple du cours, insister sur l’isolement et le repérage Physique</a:t>
            </a:r>
          </a:p>
          <a:p>
            <a:pPr marL="226817" indent="-226817"/>
            <a:r>
              <a:rPr lang="fr-FR" sz="1800" b="0" dirty="0">
                <a:solidFill>
                  <a:srgbClr val="CCFF33"/>
                </a:solidFill>
              </a:rPr>
              <a:t>Exemple un défaut de sécurité: 1 seul va générer des 100taines de contrôles.</a:t>
            </a:r>
          </a:p>
          <a:p>
            <a:pPr marL="226817" indent="-226817"/>
            <a:r>
              <a:rPr lang="fr-F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connaissance de la cause réelle permet d’affiner la tranche </a:t>
            </a:r>
          </a:p>
          <a:p>
            <a:pPr marL="226817" indent="-226817"/>
            <a:endParaRPr lang="fr-FR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6817" indent="-226817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20mn 200mn</a:t>
            </a:r>
          </a:p>
          <a:p>
            <a:pPr marL="226817" indent="-226817"/>
            <a:endParaRPr lang="fr-FR" sz="1800" b="1" dirty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1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5788"/>
            <a:ext cx="4886509" cy="4466670"/>
          </a:xfrm>
        </p:spPr>
        <p:txBody>
          <a:bodyPr/>
          <a:lstStyle/>
          <a:p>
            <a:pPr marL="226817" indent="-226817"/>
            <a:r>
              <a:rPr lang="fr-FR" sz="1800" b="0" dirty="0"/>
              <a:t>Attention la tranche peut être plus importante selon la fréquence de contrôle et l’occurrence du défaut</a:t>
            </a:r>
          </a:p>
          <a:p>
            <a:pPr marL="226817" indent="-226817"/>
            <a:r>
              <a:rPr lang="fr-FR" sz="1800" b="0" dirty="0">
                <a:solidFill>
                  <a:srgbClr val="CCFF33"/>
                </a:solidFill>
              </a:rPr>
              <a:t>Dérouler l’exemple du cours, insister sur l’isolement et le repérage Physique</a:t>
            </a:r>
          </a:p>
          <a:p>
            <a:pPr marL="226817" indent="-226817"/>
            <a:r>
              <a:rPr lang="fr-FR" sz="1800" b="0" dirty="0">
                <a:solidFill>
                  <a:srgbClr val="CCFF33"/>
                </a:solidFill>
              </a:rPr>
              <a:t>Exemple un défaut de sécurité: 1 seul va générer des 100taines de contrôles.</a:t>
            </a:r>
          </a:p>
          <a:p>
            <a:pPr marL="226817" indent="-226817"/>
            <a:r>
              <a:rPr lang="fr-F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connaissance de la cause réelle permet d’affiner la tranche </a:t>
            </a:r>
          </a:p>
          <a:p>
            <a:pPr marL="226817" indent="-226817"/>
            <a:endParaRPr lang="fr-FR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6817" indent="-226817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20mn 200mn</a:t>
            </a:r>
          </a:p>
          <a:p>
            <a:pPr marL="226817" indent="-226817"/>
            <a:endParaRPr lang="fr-FR" sz="1800" b="1" dirty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822325"/>
            <a:ext cx="6592888" cy="3709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98FBEA86-0D91-49EA-A118-C94B246B0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04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4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68F1-15BC-44B0-B16D-F7496B460CF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68AE-B0A0-4531-9F04-4E4EB43FF312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CD62-52D4-43BF-92F3-5C3DE748109F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9A12-3886-4FED-8817-041569AF686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3660-FF9B-4FC3-A336-5C174EFF8C66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03FA-8C36-4413-B045-4E13D31B792E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D0FA-978E-4600-96CD-F8F174B40F9E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449-C0FF-4C54-9BA8-51F8ABA86A31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FC1E-661E-4E39-84CB-2D5C9FA4D661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AE56-EA4D-4BF7-8262-2513223492CC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7EE7-3118-4A7A-8973-29D091B5B1E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C139-EA58-4E21-88E7-35430728BD31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A828-25AD-454D-9883-16D7F335820E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2A71-D80E-4E78-B6D2-E15A2C05184F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B84B-603E-4C69-9707-2A489E10BF08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6173-4507-47BD-9EBA-59DF36AAB4A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E773-9AE2-4A0F-8D98-C732B5D8A3CD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ringpoint.com/fr-fr/blogs/blog-industry/le-qrqc-la-solution-pour-am%C3%A9liorer-la-performance-industriell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oelduflot-lean.fr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izibook.eyrolles.com/produit/4557/9782212423235/Lusine%20du%20futu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oelDUFLOT/djlean226pdca5pqpptx" TargetMode="External"/><Relationship Id="rId2" Type="http://schemas.openxmlformats.org/officeDocument/2006/relationships/hyperlink" Target="https://www.slideshare.net/JoelDUFLOT/djlean2212andonpokayokeppt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hyperlink" Target="https://www.slideshare.net/JoelDUFLOT/dj-lean-206pdca5p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FDC573-0623-468F-A0CA-00E4C244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450159"/>
            <a:ext cx="8915399" cy="1012559"/>
          </a:xfrm>
        </p:spPr>
        <p:txBody>
          <a:bodyPr/>
          <a:lstStyle/>
          <a:p>
            <a:r>
              <a:rPr lang="fr-FR" dirty="0"/>
              <a:t>Fondamentaux du Lean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CA241BD-E25A-4F7D-B411-CDDA516B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077" y="3429000"/>
            <a:ext cx="8915399" cy="21274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/>
              <a:t>13 Qualité</a:t>
            </a:r>
          </a:p>
          <a:p>
            <a:pPr>
              <a:lnSpc>
                <a:spcPct val="120000"/>
              </a:lnSpc>
            </a:pPr>
            <a:r>
              <a:rPr lang="fr-FR" sz="3200" dirty="0"/>
              <a:t>Quick Response Quality Control</a:t>
            </a:r>
          </a:p>
          <a:p>
            <a:pPr>
              <a:lnSpc>
                <a:spcPct val="120000"/>
              </a:lnSpc>
            </a:pPr>
            <a:r>
              <a:rPr lang="fr-FR" dirty="0"/>
              <a:t>											Liens utiles sur dernière diapo</a:t>
            </a:r>
          </a:p>
          <a:p>
            <a:pPr>
              <a:lnSpc>
                <a:spcPct val="120000"/>
              </a:lnSpc>
            </a:pPr>
            <a:endParaRPr lang="fr-FR" sz="3200" dirty="0"/>
          </a:p>
          <a:p>
            <a:pPr>
              <a:lnSpc>
                <a:spcPct val="120000"/>
              </a:lnSpc>
            </a:pP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31284B1-C5CA-420E-B0AF-2D752DE3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="" xmlns:a16="http://schemas.microsoft.com/office/drawing/2014/main" id="{8BC8FD67-A5E2-44FB-8AA7-6749CA15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170" y="5256871"/>
            <a:ext cx="5590960" cy="1205713"/>
          </a:xfrm>
        </p:spPr>
        <p:txBody>
          <a:bodyPr/>
          <a:lstStyle/>
          <a:p>
            <a:r>
              <a:rPr lang="fr-FR" sz="1600" dirty="0" smtClean="0"/>
              <a:t>Joel Duflot 2022 Conseil en Excellence opérationnelle Blog : https://joelduflot-lean.fr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2309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1978026" y="3779839"/>
            <a:ext cx="8689975" cy="282575"/>
            <a:chOff x="70" y="1674"/>
            <a:chExt cx="5474" cy="178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70" y="1746"/>
              <a:ext cx="5291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2260" name="Freeform 4"/>
            <p:cNvSpPr>
              <a:spLocks/>
            </p:cNvSpPr>
            <p:nvPr/>
          </p:nvSpPr>
          <p:spPr bwMode="auto">
            <a:xfrm>
              <a:off x="5272" y="1674"/>
              <a:ext cx="272" cy="178"/>
            </a:xfrm>
            <a:custGeom>
              <a:avLst/>
              <a:gdLst>
                <a:gd name="T0" fmla="*/ 0 w 272"/>
                <a:gd name="T1" fmla="*/ 178 h 178"/>
                <a:gd name="T2" fmla="*/ 272 w 272"/>
                <a:gd name="T3" fmla="*/ 88 h 178"/>
                <a:gd name="T4" fmla="*/ 0 w 272"/>
                <a:gd name="T5" fmla="*/ 0 h 178"/>
                <a:gd name="T6" fmla="*/ 85 w 272"/>
                <a:gd name="T7" fmla="*/ 88 h 178"/>
                <a:gd name="T8" fmla="*/ 0 w 272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78">
                  <a:moveTo>
                    <a:pt x="0" y="178"/>
                  </a:moveTo>
                  <a:lnTo>
                    <a:pt x="272" y="88"/>
                  </a:lnTo>
                  <a:lnTo>
                    <a:pt x="0" y="0"/>
                  </a:lnTo>
                  <a:lnTo>
                    <a:pt x="85" y="8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2428875" y="236390"/>
            <a:ext cx="8001000" cy="469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Traitement des Non Conformes 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– Le principe</a:t>
            </a:r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5973763" y="3554414"/>
            <a:ext cx="0" cy="3603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2263" name="Freeform 7"/>
          <p:cNvSpPr>
            <a:spLocks/>
          </p:cNvSpPr>
          <p:nvPr/>
        </p:nvSpPr>
        <p:spPr bwMode="auto">
          <a:xfrm>
            <a:off x="6446839" y="2379663"/>
            <a:ext cx="511175" cy="184150"/>
          </a:xfrm>
          <a:custGeom>
            <a:avLst/>
            <a:gdLst>
              <a:gd name="T0" fmla="*/ 644 w 644"/>
              <a:gd name="T1" fmla="*/ 232 h 232"/>
              <a:gd name="T2" fmla="*/ 617 w 644"/>
              <a:gd name="T3" fmla="*/ 214 h 232"/>
              <a:gd name="T4" fmla="*/ 586 w 644"/>
              <a:gd name="T5" fmla="*/ 197 h 232"/>
              <a:gd name="T6" fmla="*/ 553 w 644"/>
              <a:gd name="T7" fmla="*/ 180 h 232"/>
              <a:gd name="T8" fmla="*/ 519 w 644"/>
              <a:gd name="T9" fmla="*/ 164 h 232"/>
              <a:gd name="T10" fmla="*/ 482 w 644"/>
              <a:gd name="T11" fmla="*/ 147 h 232"/>
              <a:gd name="T12" fmla="*/ 444 w 644"/>
              <a:gd name="T13" fmla="*/ 132 h 232"/>
              <a:gd name="T14" fmla="*/ 405 w 644"/>
              <a:gd name="T15" fmla="*/ 117 h 232"/>
              <a:gd name="T16" fmla="*/ 364 w 644"/>
              <a:gd name="T17" fmla="*/ 104 h 232"/>
              <a:gd name="T18" fmla="*/ 322 w 644"/>
              <a:gd name="T19" fmla="*/ 90 h 232"/>
              <a:gd name="T20" fmla="*/ 278 w 644"/>
              <a:gd name="T21" fmla="*/ 77 h 232"/>
              <a:gd name="T22" fmla="*/ 233 w 644"/>
              <a:gd name="T23" fmla="*/ 66 h 232"/>
              <a:gd name="T24" fmla="*/ 188 w 644"/>
              <a:gd name="T25" fmla="*/ 54 h 232"/>
              <a:gd name="T26" fmla="*/ 142 w 644"/>
              <a:gd name="T27" fmla="*/ 44 h 232"/>
              <a:gd name="T28" fmla="*/ 95 w 644"/>
              <a:gd name="T29" fmla="*/ 35 h 232"/>
              <a:gd name="T30" fmla="*/ 48 w 644"/>
              <a:gd name="T31" fmla="*/ 25 h 232"/>
              <a:gd name="T32" fmla="*/ 0 w 644"/>
              <a:gd name="T33" fmla="*/ 18 h 232"/>
              <a:gd name="T34" fmla="*/ 2 w 644"/>
              <a:gd name="T35" fmla="*/ 14 h 232"/>
              <a:gd name="T36" fmla="*/ 2 w 644"/>
              <a:gd name="T37" fmla="*/ 9 h 232"/>
              <a:gd name="T38" fmla="*/ 3 w 644"/>
              <a:gd name="T39" fmla="*/ 5 h 232"/>
              <a:gd name="T40" fmla="*/ 3 w 644"/>
              <a:gd name="T41" fmla="*/ 0 h 232"/>
              <a:gd name="T42" fmla="*/ 53 w 644"/>
              <a:gd name="T43" fmla="*/ 8 h 232"/>
              <a:gd name="T44" fmla="*/ 103 w 644"/>
              <a:gd name="T45" fmla="*/ 17 h 232"/>
              <a:gd name="T46" fmla="*/ 150 w 644"/>
              <a:gd name="T47" fmla="*/ 26 h 232"/>
              <a:gd name="T48" fmla="*/ 197 w 644"/>
              <a:gd name="T49" fmla="*/ 37 h 232"/>
              <a:gd name="T50" fmla="*/ 244 w 644"/>
              <a:gd name="T51" fmla="*/ 48 h 232"/>
              <a:gd name="T52" fmla="*/ 287 w 644"/>
              <a:gd name="T53" fmla="*/ 60 h 232"/>
              <a:gd name="T54" fmla="*/ 330 w 644"/>
              <a:gd name="T55" fmla="*/ 73 h 232"/>
              <a:gd name="T56" fmla="*/ 370 w 644"/>
              <a:gd name="T57" fmla="*/ 86 h 232"/>
              <a:gd name="T58" fmla="*/ 409 w 644"/>
              <a:gd name="T59" fmla="*/ 100 h 232"/>
              <a:gd name="T60" fmla="*/ 447 w 644"/>
              <a:gd name="T61" fmla="*/ 114 h 232"/>
              <a:gd name="T62" fmla="*/ 483 w 644"/>
              <a:gd name="T63" fmla="*/ 130 h 232"/>
              <a:gd name="T64" fmla="*/ 516 w 644"/>
              <a:gd name="T65" fmla="*/ 145 h 232"/>
              <a:gd name="T66" fmla="*/ 548 w 644"/>
              <a:gd name="T67" fmla="*/ 162 h 232"/>
              <a:gd name="T68" fmla="*/ 578 w 644"/>
              <a:gd name="T69" fmla="*/ 179 h 232"/>
              <a:gd name="T70" fmla="*/ 604 w 644"/>
              <a:gd name="T71" fmla="*/ 196 h 232"/>
              <a:gd name="T72" fmla="*/ 629 w 644"/>
              <a:gd name="T73" fmla="*/ 214 h 232"/>
              <a:gd name="T74" fmla="*/ 634 w 644"/>
              <a:gd name="T75" fmla="*/ 218 h 232"/>
              <a:gd name="T76" fmla="*/ 637 w 644"/>
              <a:gd name="T77" fmla="*/ 222 h 232"/>
              <a:gd name="T78" fmla="*/ 641 w 644"/>
              <a:gd name="T79" fmla="*/ 227 h 232"/>
              <a:gd name="T80" fmla="*/ 644 w 644"/>
              <a:gd name="T8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4" h="232">
                <a:moveTo>
                  <a:pt x="644" y="232"/>
                </a:moveTo>
                <a:lnTo>
                  <a:pt x="617" y="214"/>
                </a:lnTo>
                <a:lnTo>
                  <a:pt x="586" y="197"/>
                </a:lnTo>
                <a:lnTo>
                  <a:pt x="553" y="180"/>
                </a:lnTo>
                <a:lnTo>
                  <a:pt x="519" y="164"/>
                </a:lnTo>
                <a:lnTo>
                  <a:pt x="482" y="147"/>
                </a:lnTo>
                <a:lnTo>
                  <a:pt x="444" y="132"/>
                </a:lnTo>
                <a:lnTo>
                  <a:pt x="405" y="117"/>
                </a:lnTo>
                <a:lnTo>
                  <a:pt x="364" y="104"/>
                </a:lnTo>
                <a:lnTo>
                  <a:pt x="322" y="90"/>
                </a:lnTo>
                <a:lnTo>
                  <a:pt x="278" y="77"/>
                </a:lnTo>
                <a:lnTo>
                  <a:pt x="233" y="66"/>
                </a:lnTo>
                <a:lnTo>
                  <a:pt x="188" y="54"/>
                </a:lnTo>
                <a:lnTo>
                  <a:pt x="142" y="44"/>
                </a:lnTo>
                <a:lnTo>
                  <a:pt x="95" y="35"/>
                </a:lnTo>
                <a:lnTo>
                  <a:pt x="48" y="25"/>
                </a:lnTo>
                <a:lnTo>
                  <a:pt x="0" y="18"/>
                </a:lnTo>
                <a:lnTo>
                  <a:pt x="2" y="14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  <a:lnTo>
                  <a:pt x="53" y="8"/>
                </a:lnTo>
                <a:lnTo>
                  <a:pt x="103" y="17"/>
                </a:lnTo>
                <a:lnTo>
                  <a:pt x="150" y="26"/>
                </a:lnTo>
                <a:lnTo>
                  <a:pt x="197" y="37"/>
                </a:lnTo>
                <a:lnTo>
                  <a:pt x="244" y="48"/>
                </a:lnTo>
                <a:lnTo>
                  <a:pt x="287" y="60"/>
                </a:lnTo>
                <a:lnTo>
                  <a:pt x="330" y="73"/>
                </a:lnTo>
                <a:lnTo>
                  <a:pt x="370" y="86"/>
                </a:lnTo>
                <a:lnTo>
                  <a:pt x="409" y="100"/>
                </a:lnTo>
                <a:lnTo>
                  <a:pt x="447" y="114"/>
                </a:lnTo>
                <a:lnTo>
                  <a:pt x="483" y="130"/>
                </a:lnTo>
                <a:lnTo>
                  <a:pt x="516" y="145"/>
                </a:lnTo>
                <a:lnTo>
                  <a:pt x="548" y="162"/>
                </a:lnTo>
                <a:lnTo>
                  <a:pt x="578" y="179"/>
                </a:lnTo>
                <a:lnTo>
                  <a:pt x="604" y="196"/>
                </a:lnTo>
                <a:lnTo>
                  <a:pt x="629" y="214"/>
                </a:lnTo>
                <a:lnTo>
                  <a:pt x="634" y="218"/>
                </a:lnTo>
                <a:lnTo>
                  <a:pt x="637" y="222"/>
                </a:lnTo>
                <a:lnTo>
                  <a:pt x="641" y="227"/>
                </a:lnTo>
                <a:lnTo>
                  <a:pt x="644" y="2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4" name="Freeform 8"/>
          <p:cNvSpPr>
            <a:spLocks/>
          </p:cNvSpPr>
          <p:nvPr/>
        </p:nvSpPr>
        <p:spPr bwMode="auto">
          <a:xfrm>
            <a:off x="6364288" y="2138363"/>
            <a:ext cx="49212" cy="285750"/>
          </a:xfrm>
          <a:custGeom>
            <a:avLst/>
            <a:gdLst>
              <a:gd name="T0" fmla="*/ 11 w 63"/>
              <a:gd name="T1" fmla="*/ 0 h 359"/>
              <a:gd name="T2" fmla="*/ 33 w 63"/>
              <a:gd name="T3" fmla="*/ 0 h 359"/>
              <a:gd name="T4" fmla="*/ 38 w 63"/>
              <a:gd name="T5" fmla="*/ 1 h 359"/>
              <a:gd name="T6" fmla="*/ 41 w 63"/>
              <a:gd name="T7" fmla="*/ 3 h 359"/>
              <a:gd name="T8" fmla="*/ 45 w 63"/>
              <a:gd name="T9" fmla="*/ 8 h 359"/>
              <a:gd name="T10" fmla="*/ 46 w 63"/>
              <a:gd name="T11" fmla="*/ 13 h 359"/>
              <a:gd name="T12" fmla="*/ 63 w 63"/>
              <a:gd name="T13" fmla="*/ 332 h 359"/>
              <a:gd name="T14" fmla="*/ 63 w 63"/>
              <a:gd name="T15" fmla="*/ 332 h 359"/>
              <a:gd name="T16" fmla="*/ 60 w 63"/>
              <a:gd name="T17" fmla="*/ 335 h 359"/>
              <a:gd name="T18" fmla="*/ 55 w 63"/>
              <a:gd name="T19" fmla="*/ 339 h 359"/>
              <a:gd name="T20" fmla="*/ 50 w 63"/>
              <a:gd name="T21" fmla="*/ 342 h 359"/>
              <a:gd name="T22" fmla="*/ 45 w 63"/>
              <a:gd name="T23" fmla="*/ 345 h 359"/>
              <a:gd name="T24" fmla="*/ 39 w 63"/>
              <a:gd name="T25" fmla="*/ 349 h 359"/>
              <a:gd name="T26" fmla="*/ 33 w 63"/>
              <a:gd name="T27" fmla="*/ 352 h 359"/>
              <a:gd name="T28" fmla="*/ 26 w 63"/>
              <a:gd name="T29" fmla="*/ 356 h 359"/>
              <a:gd name="T30" fmla="*/ 19 w 63"/>
              <a:gd name="T31" fmla="*/ 359 h 359"/>
              <a:gd name="T32" fmla="*/ 0 w 63"/>
              <a:gd name="T33" fmla="*/ 13 h 359"/>
              <a:gd name="T34" fmla="*/ 1 w 63"/>
              <a:gd name="T35" fmla="*/ 8 h 359"/>
              <a:gd name="T36" fmla="*/ 3 w 63"/>
              <a:gd name="T37" fmla="*/ 3 h 359"/>
              <a:gd name="T38" fmla="*/ 7 w 63"/>
              <a:gd name="T39" fmla="*/ 1 h 359"/>
              <a:gd name="T40" fmla="*/ 11 w 63"/>
              <a:gd name="T41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" h="359">
                <a:moveTo>
                  <a:pt x="11" y="0"/>
                </a:moveTo>
                <a:lnTo>
                  <a:pt x="33" y="0"/>
                </a:lnTo>
                <a:lnTo>
                  <a:pt x="38" y="1"/>
                </a:lnTo>
                <a:lnTo>
                  <a:pt x="41" y="3"/>
                </a:lnTo>
                <a:lnTo>
                  <a:pt x="45" y="8"/>
                </a:lnTo>
                <a:lnTo>
                  <a:pt x="46" y="13"/>
                </a:lnTo>
                <a:lnTo>
                  <a:pt x="63" y="332"/>
                </a:lnTo>
                <a:lnTo>
                  <a:pt x="63" y="332"/>
                </a:lnTo>
                <a:lnTo>
                  <a:pt x="60" y="335"/>
                </a:lnTo>
                <a:lnTo>
                  <a:pt x="55" y="339"/>
                </a:lnTo>
                <a:lnTo>
                  <a:pt x="50" y="342"/>
                </a:lnTo>
                <a:lnTo>
                  <a:pt x="45" y="345"/>
                </a:lnTo>
                <a:lnTo>
                  <a:pt x="39" y="349"/>
                </a:lnTo>
                <a:lnTo>
                  <a:pt x="33" y="352"/>
                </a:lnTo>
                <a:lnTo>
                  <a:pt x="26" y="356"/>
                </a:lnTo>
                <a:lnTo>
                  <a:pt x="19" y="359"/>
                </a:lnTo>
                <a:lnTo>
                  <a:pt x="0" y="13"/>
                </a:lnTo>
                <a:lnTo>
                  <a:pt x="1" y="8"/>
                </a:lnTo>
                <a:lnTo>
                  <a:pt x="3" y="3"/>
                </a:lnTo>
                <a:lnTo>
                  <a:pt x="7" y="1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5" name="Freeform 9"/>
          <p:cNvSpPr>
            <a:spLocks/>
          </p:cNvSpPr>
          <p:nvPr/>
        </p:nvSpPr>
        <p:spPr bwMode="auto">
          <a:xfrm>
            <a:off x="5973764" y="2419350"/>
            <a:ext cx="84137" cy="38100"/>
          </a:xfrm>
          <a:custGeom>
            <a:avLst/>
            <a:gdLst>
              <a:gd name="T0" fmla="*/ 53 w 106"/>
              <a:gd name="T1" fmla="*/ 0 h 49"/>
              <a:gd name="T2" fmla="*/ 56 w 106"/>
              <a:gd name="T3" fmla="*/ 0 h 49"/>
              <a:gd name="T4" fmla="*/ 61 w 106"/>
              <a:gd name="T5" fmla="*/ 2 h 49"/>
              <a:gd name="T6" fmla="*/ 67 w 106"/>
              <a:gd name="T7" fmla="*/ 4 h 49"/>
              <a:gd name="T8" fmla="*/ 72 w 106"/>
              <a:gd name="T9" fmla="*/ 8 h 49"/>
              <a:gd name="T10" fmla="*/ 72 w 106"/>
              <a:gd name="T11" fmla="*/ 11 h 49"/>
              <a:gd name="T12" fmla="*/ 76 w 106"/>
              <a:gd name="T13" fmla="*/ 12 h 49"/>
              <a:gd name="T14" fmla="*/ 84 w 106"/>
              <a:gd name="T15" fmla="*/ 20 h 49"/>
              <a:gd name="T16" fmla="*/ 91 w 106"/>
              <a:gd name="T17" fmla="*/ 28 h 49"/>
              <a:gd name="T18" fmla="*/ 99 w 106"/>
              <a:gd name="T19" fmla="*/ 38 h 49"/>
              <a:gd name="T20" fmla="*/ 106 w 106"/>
              <a:gd name="T21" fmla="*/ 49 h 49"/>
              <a:gd name="T22" fmla="*/ 92 w 106"/>
              <a:gd name="T23" fmla="*/ 48 h 49"/>
              <a:gd name="T24" fmla="*/ 78 w 106"/>
              <a:gd name="T25" fmla="*/ 46 h 49"/>
              <a:gd name="T26" fmla="*/ 64 w 106"/>
              <a:gd name="T27" fmla="*/ 44 h 49"/>
              <a:gd name="T28" fmla="*/ 50 w 106"/>
              <a:gd name="T29" fmla="*/ 43 h 49"/>
              <a:gd name="T30" fmla="*/ 38 w 106"/>
              <a:gd name="T31" fmla="*/ 41 h 49"/>
              <a:gd name="T32" fmla="*/ 25 w 106"/>
              <a:gd name="T33" fmla="*/ 38 h 49"/>
              <a:gd name="T34" fmla="*/ 12 w 106"/>
              <a:gd name="T35" fmla="*/ 36 h 49"/>
              <a:gd name="T36" fmla="*/ 0 w 106"/>
              <a:gd name="T37" fmla="*/ 34 h 49"/>
              <a:gd name="T38" fmla="*/ 33 w 106"/>
              <a:gd name="T39" fmla="*/ 22 h 49"/>
              <a:gd name="T40" fmla="*/ 30 w 106"/>
              <a:gd name="T41" fmla="*/ 12 h 49"/>
              <a:gd name="T42" fmla="*/ 32 w 106"/>
              <a:gd name="T43" fmla="*/ 10 h 49"/>
              <a:gd name="T44" fmla="*/ 37 w 106"/>
              <a:gd name="T45" fmla="*/ 7 h 49"/>
              <a:gd name="T46" fmla="*/ 42 w 106"/>
              <a:gd name="T47" fmla="*/ 4 h 49"/>
              <a:gd name="T48" fmla="*/ 53 w 106"/>
              <a:gd name="T4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49">
                <a:moveTo>
                  <a:pt x="53" y="0"/>
                </a:moveTo>
                <a:lnTo>
                  <a:pt x="56" y="0"/>
                </a:lnTo>
                <a:lnTo>
                  <a:pt x="61" y="2"/>
                </a:lnTo>
                <a:lnTo>
                  <a:pt x="67" y="4"/>
                </a:lnTo>
                <a:lnTo>
                  <a:pt x="72" y="8"/>
                </a:lnTo>
                <a:lnTo>
                  <a:pt x="72" y="11"/>
                </a:lnTo>
                <a:lnTo>
                  <a:pt x="76" y="12"/>
                </a:lnTo>
                <a:lnTo>
                  <a:pt x="84" y="20"/>
                </a:lnTo>
                <a:lnTo>
                  <a:pt x="91" y="28"/>
                </a:lnTo>
                <a:lnTo>
                  <a:pt x="99" y="38"/>
                </a:lnTo>
                <a:lnTo>
                  <a:pt x="106" y="49"/>
                </a:lnTo>
                <a:lnTo>
                  <a:pt x="92" y="48"/>
                </a:lnTo>
                <a:lnTo>
                  <a:pt x="78" y="46"/>
                </a:lnTo>
                <a:lnTo>
                  <a:pt x="64" y="44"/>
                </a:lnTo>
                <a:lnTo>
                  <a:pt x="50" y="43"/>
                </a:lnTo>
                <a:lnTo>
                  <a:pt x="38" y="41"/>
                </a:lnTo>
                <a:lnTo>
                  <a:pt x="25" y="38"/>
                </a:lnTo>
                <a:lnTo>
                  <a:pt x="12" y="36"/>
                </a:lnTo>
                <a:lnTo>
                  <a:pt x="0" y="34"/>
                </a:lnTo>
                <a:lnTo>
                  <a:pt x="33" y="22"/>
                </a:lnTo>
                <a:lnTo>
                  <a:pt x="30" y="12"/>
                </a:lnTo>
                <a:lnTo>
                  <a:pt x="32" y="10"/>
                </a:lnTo>
                <a:lnTo>
                  <a:pt x="37" y="7"/>
                </a:lnTo>
                <a:lnTo>
                  <a:pt x="42" y="4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6" name="Freeform 10"/>
          <p:cNvSpPr>
            <a:spLocks/>
          </p:cNvSpPr>
          <p:nvPr/>
        </p:nvSpPr>
        <p:spPr bwMode="auto">
          <a:xfrm>
            <a:off x="5911850" y="2341563"/>
            <a:ext cx="65088" cy="82550"/>
          </a:xfrm>
          <a:custGeom>
            <a:avLst/>
            <a:gdLst>
              <a:gd name="T0" fmla="*/ 5 w 83"/>
              <a:gd name="T1" fmla="*/ 3 h 102"/>
              <a:gd name="T2" fmla="*/ 9 w 83"/>
              <a:gd name="T3" fmla="*/ 1 h 102"/>
              <a:gd name="T4" fmla="*/ 12 w 83"/>
              <a:gd name="T5" fmla="*/ 0 h 102"/>
              <a:gd name="T6" fmla="*/ 15 w 83"/>
              <a:gd name="T7" fmla="*/ 0 h 102"/>
              <a:gd name="T8" fmla="*/ 19 w 83"/>
              <a:gd name="T9" fmla="*/ 2 h 102"/>
              <a:gd name="T10" fmla="*/ 83 w 83"/>
              <a:gd name="T11" fmla="*/ 89 h 102"/>
              <a:gd name="T12" fmla="*/ 82 w 83"/>
              <a:gd name="T13" fmla="*/ 91 h 102"/>
              <a:gd name="T14" fmla="*/ 81 w 83"/>
              <a:gd name="T15" fmla="*/ 93 h 102"/>
              <a:gd name="T16" fmla="*/ 80 w 83"/>
              <a:gd name="T17" fmla="*/ 94 h 102"/>
              <a:gd name="T18" fmla="*/ 80 w 83"/>
              <a:gd name="T19" fmla="*/ 96 h 102"/>
              <a:gd name="T20" fmla="*/ 65 w 83"/>
              <a:gd name="T21" fmla="*/ 102 h 102"/>
              <a:gd name="T22" fmla="*/ 2 w 83"/>
              <a:gd name="T23" fmla="*/ 17 h 102"/>
              <a:gd name="T24" fmla="*/ 0 w 83"/>
              <a:gd name="T25" fmla="*/ 15 h 102"/>
              <a:gd name="T26" fmla="*/ 0 w 83"/>
              <a:gd name="T27" fmla="*/ 11 h 102"/>
              <a:gd name="T28" fmla="*/ 2 w 83"/>
              <a:gd name="T29" fmla="*/ 8 h 102"/>
              <a:gd name="T30" fmla="*/ 5 w 83"/>
              <a:gd name="T31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102">
                <a:moveTo>
                  <a:pt x="5" y="3"/>
                </a:move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2"/>
                </a:lnTo>
                <a:lnTo>
                  <a:pt x="83" y="89"/>
                </a:lnTo>
                <a:lnTo>
                  <a:pt x="82" y="91"/>
                </a:lnTo>
                <a:lnTo>
                  <a:pt x="81" y="93"/>
                </a:lnTo>
                <a:lnTo>
                  <a:pt x="80" y="94"/>
                </a:lnTo>
                <a:lnTo>
                  <a:pt x="80" y="96"/>
                </a:lnTo>
                <a:lnTo>
                  <a:pt x="65" y="102"/>
                </a:lnTo>
                <a:lnTo>
                  <a:pt x="2" y="17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7" name="Freeform 11"/>
          <p:cNvSpPr>
            <a:spLocks/>
          </p:cNvSpPr>
          <p:nvPr/>
        </p:nvSpPr>
        <p:spPr bwMode="auto">
          <a:xfrm>
            <a:off x="5308600" y="2366963"/>
            <a:ext cx="520700" cy="144462"/>
          </a:xfrm>
          <a:custGeom>
            <a:avLst/>
            <a:gdLst>
              <a:gd name="T0" fmla="*/ 657 w 657"/>
              <a:gd name="T1" fmla="*/ 18 h 182"/>
              <a:gd name="T2" fmla="*/ 605 w 657"/>
              <a:gd name="T3" fmla="*/ 24 h 182"/>
              <a:gd name="T4" fmla="*/ 554 w 657"/>
              <a:gd name="T5" fmla="*/ 31 h 182"/>
              <a:gd name="T6" fmla="*/ 506 w 657"/>
              <a:gd name="T7" fmla="*/ 38 h 182"/>
              <a:gd name="T8" fmla="*/ 458 w 657"/>
              <a:gd name="T9" fmla="*/ 46 h 182"/>
              <a:gd name="T10" fmla="*/ 412 w 657"/>
              <a:gd name="T11" fmla="*/ 54 h 182"/>
              <a:gd name="T12" fmla="*/ 367 w 657"/>
              <a:gd name="T13" fmla="*/ 63 h 182"/>
              <a:gd name="T14" fmla="*/ 323 w 657"/>
              <a:gd name="T15" fmla="*/ 72 h 182"/>
              <a:gd name="T16" fmla="*/ 280 w 657"/>
              <a:gd name="T17" fmla="*/ 83 h 182"/>
              <a:gd name="T18" fmla="*/ 240 w 657"/>
              <a:gd name="T19" fmla="*/ 93 h 182"/>
              <a:gd name="T20" fmla="*/ 201 w 657"/>
              <a:gd name="T21" fmla="*/ 104 h 182"/>
              <a:gd name="T22" fmla="*/ 164 w 657"/>
              <a:gd name="T23" fmla="*/ 116 h 182"/>
              <a:gd name="T24" fmla="*/ 127 w 657"/>
              <a:gd name="T25" fmla="*/ 128 h 182"/>
              <a:gd name="T26" fmla="*/ 94 w 657"/>
              <a:gd name="T27" fmla="*/ 140 h 182"/>
              <a:gd name="T28" fmla="*/ 60 w 657"/>
              <a:gd name="T29" fmla="*/ 154 h 182"/>
              <a:gd name="T30" fmla="*/ 29 w 657"/>
              <a:gd name="T31" fmla="*/ 168 h 182"/>
              <a:gd name="T32" fmla="*/ 0 w 657"/>
              <a:gd name="T33" fmla="*/ 182 h 182"/>
              <a:gd name="T34" fmla="*/ 29 w 657"/>
              <a:gd name="T35" fmla="*/ 166 h 182"/>
              <a:gd name="T36" fmla="*/ 59 w 657"/>
              <a:gd name="T37" fmla="*/ 150 h 182"/>
              <a:gd name="T38" fmla="*/ 91 w 657"/>
              <a:gd name="T39" fmla="*/ 135 h 182"/>
              <a:gd name="T40" fmla="*/ 126 w 657"/>
              <a:gd name="T41" fmla="*/ 121 h 182"/>
              <a:gd name="T42" fmla="*/ 162 w 657"/>
              <a:gd name="T43" fmla="*/ 107 h 182"/>
              <a:gd name="T44" fmla="*/ 199 w 657"/>
              <a:gd name="T45" fmla="*/ 93 h 182"/>
              <a:gd name="T46" fmla="*/ 238 w 657"/>
              <a:gd name="T47" fmla="*/ 82 h 182"/>
              <a:gd name="T48" fmla="*/ 279 w 657"/>
              <a:gd name="T49" fmla="*/ 69 h 182"/>
              <a:gd name="T50" fmla="*/ 322 w 657"/>
              <a:gd name="T51" fmla="*/ 59 h 182"/>
              <a:gd name="T52" fmla="*/ 366 w 657"/>
              <a:gd name="T53" fmla="*/ 47 h 182"/>
              <a:gd name="T54" fmla="*/ 410 w 657"/>
              <a:gd name="T55" fmla="*/ 38 h 182"/>
              <a:gd name="T56" fmla="*/ 457 w 657"/>
              <a:gd name="T57" fmla="*/ 29 h 182"/>
              <a:gd name="T58" fmla="*/ 505 w 657"/>
              <a:gd name="T59" fmla="*/ 21 h 182"/>
              <a:gd name="T60" fmla="*/ 554 w 657"/>
              <a:gd name="T61" fmla="*/ 13 h 182"/>
              <a:gd name="T62" fmla="*/ 604 w 657"/>
              <a:gd name="T63" fmla="*/ 6 h 182"/>
              <a:gd name="T64" fmla="*/ 656 w 657"/>
              <a:gd name="T65" fmla="*/ 0 h 182"/>
              <a:gd name="T66" fmla="*/ 656 w 657"/>
              <a:gd name="T67" fmla="*/ 4 h 182"/>
              <a:gd name="T68" fmla="*/ 656 w 657"/>
              <a:gd name="T69" fmla="*/ 9 h 182"/>
              <a:gd name="T70" fmla="*/ 656 w 657"/>
              <a:gd name="T71" fmla="*/ 14 h 182"/>
              <a:gd name="T72" fmla="*/ 657 w 657"/>
              <a:gd name="T73" fmla="*/ 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7" h="182">
                <a:moveTo>
                  <a:pt x="657" y="18"/>
                </a:moveTo>
                <a:lnTo>
                  <a:pt x="605" y="24"/>
                </a:lnTo>
                <a:lnTo>
                  <a:pt x="554" y="31"/>
                </a:lnTo>
                <a:lnTo>
                  <a:pt x="506" y="38"/>
                </a:lnTo>
                <a:lnTo>
                  <a:pt x="458" y="46"/>
                </a:lnTo>
                <a:lnTo>
                  <a:pt x="412" y="54"/>
                </a:lnTo>
                <a:lnTo>
                  <a:pt x="367" y="63"/>
                </a:lnTo>
                <a:lnTo>
                  <a:pt x="323" y="72"/>
                </a:lnTo>
                <a:lnTo>
                  <a:pt x="280" y="83"/>
                </a:lnTo>
                <a:lnTo>
                  <a:pt x="240" y="93"/>
                </a:lnTo>
                <a:lnTo>
                  <a:pt x="201" y="104"/>
                </a:lnTo>
                <a:lnTo>
                  <a:pt x="164" y="116"/>
                </a:lnTo>
                <a:lnTo>
                  <a:pt x="127" y="128"/>
                </a:lnTo>
                <a:lnTo>
                  <a:pt x="94" y="140"/>
                </a:lnTo>
                <a:lnTo>
                  <a:pt x="60" y="154"/>
                </a:lnTo>
                <a:lnTo>
                  <a:pt x="29" y="168"/>
                </a:lnTo>
                <a:lnTo>
                  <a:pt x="0" y="182"/>
                </a:lnTo>
                <a:lnTo>
                  <a:pt x="29" y="166"/>
                </a:lnTo>
                <a:lnTo>
                  <a:pt x="59" y="150"/>
                </a:lnTo>
                <a:lnTo>
                  <a:pt x="91" y="135"/>
                </a:lnTo>
                <a:lnTo>
                  <a:pt x="126" y="121"/>
                </a:lnTo>
                <a:lnTo>
                  <a:pt x="162" y="107"/>
                </a:lnTo>
                <a:lnTo>
                  <a:pt x="199" y="93"/>
                </a:lnTo>
                <a:lnTo>
                  <a:pt x="238" y="82"/>
                </a:lnTo>
                <a:lnTo>
                  <a:pt x="279" y="69"/>
                </a:lnTo>
                <a:lnTo>
                  <a:pt x="322" y="59"/>
                </a:lnTo>
                <a:lnTo>
                  <a:pt x="366" y="47"/>
                </a:lnTo>
                <a:lnTo>
                  <a:pt x="410" y="38"/>
                </a:lnTo>
                <a:lnTo>
                  <a:pt x="457" y="29"/>
                </a:lnTo>
                <a:lnTo>
                  <a:pt x="505" y="21"/>
                </a:lnTo>
                <a:lnTo>
                  <a:pt x="554" y="13"/>
                </a:lnTo>
                <a:lnTo>
                  <a:pt x="604" y="6"/>
                </a:lnTo>
                <a:lnTo>
                  <a:pt x="656" y="0"/>
                </a:lnTo>
                <a:lnTo>
                  <a:pt x="656" y="4"/>
                </a:lnTo>
                <a:lnTo>
                  <a:pt x="656" y="9"/>
                </a:lnTo>
                <a:lnTo>
                  <a:pt x="656" y="14"/>
                </a:lnTo>
                <a:lnTo>
                  <a:pt x="657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352268" name="Group 12"/>
          <p:cNvGrpSpPr>
            <a:grpSpLocks/>
          </p:cNvGrpSpPr>
          <p:nvPr/>
        </p:nvGrpSpPr>
        <p:grpSpPr bwMode="auto">
          <a:xfrm>
            <a:off x="7608169" y="3062288"/>
            <a:ext cx="1776413" cy="654050"/>
            <a:chOff x="2321" y="1531"/>
            <a:chExt cx="1119" cy="412"/>
          </a:xfrm>
        </p:grpSpPr>
        <p:sp>
          <p:nvSpPr>
            <p:cNvPr id="352269" name="Freeform 13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2270" name="Group 14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2271" name="Freeform 15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2" name="Freeform 16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3" name="Freeform 17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2274" name="Group 18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2275" name="Freeform 19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6" name="Freeform 20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7" name="Freeform 21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2278" name="Text Box 22"/>
          <p:cNvSpPr txBox="1">
            <a:spLocks noChangeArrowheads="1"/>
          </p:cNvSpPr>
          <p:nvPr/>
        </p:nvSpPr>
        <p:spPr bwMode="auto">
          <a:xfrm>
            <a:off x="4883944" y="1611969"/>
            <a:ext cx="2179638" cy="127727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/>
              <a:t>Prélèvement suivant  la fréquence du plan de surveillance, contrôle ou retouche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dirty="0"/>
              <a:t> </a:t>
            </a:r>
            <a:r>
              <a:rPr lang="fr-FR" sz="1400" b="1" dirty="0"/>
              <a:t>Non Conforme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>
            <a:off x="8528124" y="3554415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5056188" y="3078163"/>
            <a:ext cx="1776412" cy="654050"/>
            <a:chOff x="326" y="1933"/>
            <a:chExt cx="1119" cy="412"/>
          </a:xfrm>
        </p:grpSpPr>
        <p:sp>
          <p:nvSpPr>
            <p:cNvPr id="352282" name="Freeform 26"/>
            <p:cNvSpPr>
              <a:spLocks/>
            </p:cNvSpPr>
            <p:nvPr/>
          </p:nvSpPr>
          <p:spPr bwMode="auto">
            <a:xfrm>
              <a:off x="326" y="1933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2283" name="Group 27"/>
            <p:cNvGrpSpPr>
              <a:grpSpLocks/>
            </p:cNvGrpSpPr>
            <p:nvPr/>
          </p:nvGrpSpPr>
          <p:grpSpPr bwMode="auto">
            <a:xfrm>
              <a:off x="1060" y="2025"/>
              <a:ext cx="310" cy="310"/>
              <a:chOff x="3055" y="1623"/>
              <a:chExt cx="310" cy="310"/>
            </a:xfrm>
          </p:grpSpPr>
          <p:sp>
            <p:nvSpPr>
              <p:cNvPr id="352284" name="Freeform 28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85" name="Freeform 29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86" name="Freeform 30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2287" name="Group 31"/>
            <p:cNvGrpSpPr>
              <a:grpSpLocks/>
            </p:cNvGrpSpPr>
            <p:nvPr/>
          </p:nvGrpSpPr>
          <p:grpSpPr bwMode="auto">
            <a:xfrm>
              <a:off x="428" y="2035"/>
              <a:ext cx="310" cy="310"/>
              <a:chOff x="3055" y="1623"/>
              <a:chExt cx="310" cy="310"/>
            </a:xfrm>
          </p:grpSpPr>
          <p:sp>
            <p:nvSpPr>
              <p:cNvPr id="352288" name="Freeform 32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89" name="Freeform 33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90" name="Freeform 34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9B5-A26C-4ACC-B07F-AD758AF1165E}" type="slidenum">
              <a:rPr lang="fr-FR" smtClean="0"/>
              <a:t>10</a:t>
            </a:fld>
            <a:endParaRPr lang="fr-FR" dirty="0"/>
          </a:p>
        </p:txBody>
      </p:sp>
      <p:sp>
        <p:nvSpPr>
          <p:cNvPr id="38" name="Text Box 22">
            <a:extLst>
              <a:ext uri="{FF2B5EF4-FFF2-40B4-BE49-F238E27FC236}">
                <a16:creationId xmlns="" xmlns:a16="http://schemas.microsoft.com/office/drawing/2014/main" id="{2F551630-476A-4F81-A96D-AA2B6359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68" y="1596094"/>
            <a:ext cx="2179638" cy="127727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/>
              <a:t>Prélèvement suivant  la fréquence du plan de surveillance, contrôle ou retouche 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b="1" dirty="0"/>
              <a:t>Conforme</a:t>
            </a:r>
          </a:p>
        </p:txBody>
      </p:sp>
      <p:sp>
        <p:nvSpPr>
          <p:cNvPr id="39" name="Line 35">
            <a:extLst>
              <a:ext uri="{FF2B5EF4-FFF2-40B4-BE49-F238E27FC236}">
                <a16:creationId xmlns="" xmlns:a16="http://schemas.microsoft.com/office/drawing/2014/main" id="{F6903D5F-3CF3-43E2-B789-86C0F4543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800" y="3883026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40" name="Group 36">
            <a:extLst>
              <a:ext uri="{FF2B5EF4-FFF2-40B4-BE49-F238E27FC236}">
                <a16:creationId xmlns="" xmlns:a16="http://schemas.microsoft.com/office/drawing/2014/main" id="{E35D78CC-B655-4DD6-8F08-124B348DA683}"/>
              </a:ext>
            </a:extLst>
          </p:cNvPr>
          <p:cNvGrpSpPr>
            <a:grpSpLocks/>
          </p:cNvGrpSpPr>
          <p:nvPr/>
        </p:nvGrpSpPr>
        <p:grpSpPr bwMode="auto">
          <a:xfrm>
            <a:off x="4189414" y="4315678"/>
            <a:ext cx="1776412" cy="681038"/>
            <a:chOff x="2321" y="1514"/>
            <a:chExt cx="1119" cy="429"/>
          </a:xfrm>
        </p:grpSpPr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C0D9EA75-8E7C-4A27-9826-92534C17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514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42" name="Group 38">
              <a:extLst>
                <a:ext uri="{FF2B5EF4-FFF2-40B4-BE49-F238E27FC236}">
                  <a16:creationId xmlns="" xmlns:a16="http://schemas.microsoft.com/office/drawing/2014/main" id="{21D6D605-77E5-4C49-B4D0-634CE5F0F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47" name="Freeform 39">
                <a:extLst>
                  <a:ext uri="{FF2B5EF4-FFF2-40B4-BE49-F238E27FC236}">
                    <a16:creationId xmlns="" xmlns:a16="http://schemas.microsoft.com/office/drawing/2014/main" id="{72796A76-388B-4DE1-A763-92ED39906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="" xmlns:a16="http://schemas.microsoft.com/office/drawing/2014/main" id="{FBB43F94-32D9-4737-BC23-E20D98216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="" xmlns:a16="http://schemas.microsoft.com/office/drawing/2014/main" id="{BEE92948-A55E-4BB5-BBDE-46DEBCF21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24DAD6B1-0CFB-4816-B88D-009D832A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44" name="Freeform 43">
                <a:extLst>
                  <a:ext uri="{FF2B5EF4-FFF2-40B4-BE49-F238E27FC236}">
                    <a16:creationId xmlns="" xmlns:a16="http://schemas.microsoft.com/office/drawing/2014/main" id="{0744468E-DE41-40FA-B33A-98D48ED4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="" xmlns:a16="http://schemas.microsoft.com/office/drawing/2014/main" id="{D329454B-5966-4D31-ACAC-D551646A9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="" xmlns:a16="http://schemas.microsoft.com/office/drawing/2014/main" id="{D59E4E7C-1BFF-47DF-940B-259D0E32A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50" name="Text Box 46">
            <a:extLst>
              <a:ext uri="{FF2B5EF4-FFF2-40B4-BE49-F238E27FC236}">
                <a16:creationId xmlns="" xmlns:a16="http://schemas.microsoft.com/office/drawing/2014/main" id="{A2AAD0A6-88B7-4EA5-9586-EC0BEE2F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120" y="5139934"/>
            <a:ext cx="2179637" cy="98107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/>
              <a:t>Nouveau prélèvement pour s’assurer de l’efficacité de l’action réalisée </a:t>
            </a:r>
          </a:p>
        </p:txBody>
      </p:sp>
    </p:spTree>
    <p:extLst>
      <p:ext uri="{BB962C8B-B14F-4D97-AF65-F5344CB8AC3E}">
        <p14:creationId xmlns:p14="http://schemas.microsoft.com/office/powerpoint/2010/main" val="2412411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9" dur="20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2" grpId="0" animBg="1"/>
      <p:bldP spid="352262" grpId="1" animBg="1"/>
      <p:bldP spid="352278" grpId="0" animBg="1"/>
      <p:bldP spid="352278" grpId="1" animBg="1"/>
      <p:bldP spid="352280" grpId="0" animBg="1"/>
      <p:bldP spid="38" grpId="0" animBg="1"/>
      <p:bldP spid="38" grpId="1" animBg="1"/>
      <p:bldP spid="3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4" name="Group 2"/>
          <p:cNvGrpSpPr>
            <a:grpSpLocks/>
          </p:cNvGrpSpPr>
          <p:nvPr/>
        </p:nvGrpSpPr>
        <p:grpSpPr bwMode="auto">
          <a:xfrm>
            <a:off x="1978026" y="3779839"/>
            <a:ext cx="8689975" cy="282575"/>
            <a:chOff x="70" y="1674"/>
            <a:chExt cx="5474" cy="178"/>
          </a:xfrm>
        </p:grpSpPr>
        <p:sp>
          <p:nvSpPr>
            <p:cNvPr id="356355" name="Rectangle 3"/>
            <p:cNvSpPr>
              <a:spLocks noChangeArrowheads="1"/>
            </p:cNvSpPr>
            <p:nvPr/>
          </p:nvSpPr>
          <p:spPr bwMode="auto">
            <a:xfrm>
              <a:off x="70" y="1746"/>
              <a:ext cx="5291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6356" name="Freeform 4"/>
            <p:cNvSpPr>
              <a:spLocks/>
            </p:cNvSpPr>
            <p:nvPr/>
          </p:nvSpPr>
          <p:spPr bwMode="auto">
            <a:xfrm>
              <a:off x="5272" y="1674"/>
              <a:ext cx="272" cy="178"/>
            </a:xfrm>
            <a:custGeom>
              <a:avLst/>
              <a:gdLst>
                <a:gd name="T0" fmla="*/ 0 w 272"/>
                <a:gd name="T1" fmla="*/ 178 h 178"/>
                <a:gd name="T2" fmla="*/ 272 w 272"/>
                <a:gd name="T3" fmla="*/ 88 h 178"/>
                <a:gd name="T4" fmla="*/ 0 w 272"/>
                <a:gd name="T5" fmla="*/ 0 h 178"/>
                <a:gd name="T6" fmla="*/ 85 w 272"/>
                <a:gd name="T7" fmla="*/ 88 h 178"/>
                <a:gd name="T8" fmla="*/ 0 w 272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78">
                  <a:moveTo>
                    <a:pt x="0" y="178"/>
                  </a:moveTo>
                  <a:lnTo>
                    <a:pt x="272" y="88"/>
                  </a:lnTo>
                  <a:lnTo>
                    <a:pt x="0" y="0"/>
                  </a:lnTo>
                  <a:lnTo>
                    <a:pt x="85" y="8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8164513" y="3573463"/>
            <a:ext cx="0" cy="3603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>
            <a:off x="5961148" y="3548064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12125" y="6381750"/>
            <a:ext cx="2160588" cy="47625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60" name="Freeform 8"/>
          <p:cNvSpPr>
            <a:spLocks/>
          </p:cNvSpPr>
          <p:nvPr/>
        </p:nvSpPr>
        <p:spPr bwMode="auto">
          <a:xfrm>
            <a:off x="6446839" y="2379663"/>
            <a:ext cx="511175" cy="184150"/>
          </a:xfrm>
          <a:custGeom>
            <a:avLst/>
            <a:gdLst>
              <a:gd name="T0" fmla="*/ 644 w 644"/>
              <a:gd name="T1" fmla="*/ 232 h 232"/>
              <a:gd name="T2" fmla="*/ 617 w 644"/>
              <a:gd name="T3" fmla="*/ 214 h 232"/>
              <a:gd name="T4" fmla="*/ 586 w 644"/>
              <a:gd name="T5" fmla="*/ 197 h 232"/>
              <a:gd name="T6" fmla="*/ 553 w 644"/>
              <a:gd name="T7" fmla="*/ 180 h 232"/>
              <a:gd name="T8" fmla="*/ 519 w 644"/>
              <a:gd name="T9" fmla="*/ 164 h 232"/>
              <a:gd name="T10" fmla="*/ 482 w 644"/>
              <a:gd name="T11" fmla="*/ 147 h 232"/>
              <a:gd name="T12" fmla="*/ 444 w 644"/>
              <a:gd name="T13" fmla="*/ 132 h 232"/>
              <a:gd name="T14" fmla="*/ 405 w 644"/>
              <a:gd name="T15" fmla="*/ 117 h 232"/>
              <a:gd name="T16" fmla="*/ 364 w 644"/>
              <a:gd name="T17" fmla="*/ 104 h 232"/>
              <a:gd name="T18" fmla="*/ 322 w 644"/>
              <a:gd name="T19" fmla="*/ 90 h 232"/>
              <a:gd name="T20" fmla="*/ 278 w 644"/>
              <a:gd name="T21" fmla="*/ 77 h 232"/>
              <a:gd name="T22" fmla="*/ 233 w 644"/>
              <a:gd name="T23" fmla="*/ 66 h 232"/>
              <a:gd name="T24" fmla="*/ 188 w 644"/>
              <a:gd name="T25" fmla="*/ 54 h 232"/>
              <a:gd name="T26" fmla="*/ 142 w 644"/>
              <a:gd name="T27" fmla="*/ 44 h 232"/>
              <a:gd name="T28" fmla="*/ 95 w 644"/>
              <a:gd name="T29" fmla="*/ 35 h 232"/>
              <a:gd name="T30" fmla="*/ 48 w 644"/>
              <a:gd name="T31" fmla="*/ 25 h 232"/>
              <a:gd name="T32" fmla="*/ 0 w 644"/>
              <a:gd name="T33" fmla="*/ 18 h 232"/>
              <a:gd name="T34" fmla="*/ 2 w 644"/>
              <a:gd name="T35" fmla="*/ 14 h 232"/>
              <a:gd name="T36" fmla="*/ 2 w 644"/>
              <a:gd name="T37" fmla="*/ 9 h 232"/>
              <a:gd name="T38" fmla="*/ 3 w 644"/>
              <a:gd name="T39" fmla="*/ 5 h 232"/>
              <a:gd name="T40" fmla="*/ 3 w 644"/>
              <a:gd name="T41" fmla="*/ 0 h 232"/>
              <a:gd name="T42" fmla="*/ 53 w 644"/>
              <a:gd name="T43" fmla="*/ 8 h 232"/>
              <a:gd name="T44" fmla="*/ 103 w 644"/>
              <a:gd name="T45" fmla="*/ 17 h 232"/>
              <a:gd name="T46" fmla="*/ 150 w 644"/>
              <a:gd name="T47" fmla="*/ 26 h 232"/>
              <a:gd name="T48" fmla="*/ 197 w 644"/>
              <a:gd name="T49" fmla="*/ 37 h 232"/>
              <a:gd name="T50" fmla="*/ 244 w 644"/>
              <a:gd name="T51" fmla="*/ 48 h 232"/>
              <a:gd name="T52" fmla="*/ 287 w 644"/>
              <a:gd name="T53" fmla="*/ 60 h 232"/>
              <a:gd name="T54" fmla="*/ 330 w 644"/>
              <a:gd name="T55" fmla="*/ 73 h 232"/>
              <a:gd name="T56" fmla="*/ 370 w 644"/>
              <a:gd name="T57" fmla="*/ 86 h 232"/>
              <a:gd name="T58" fmla="*/ 409 w 644"/>
              <a:gd name="T59" fmla="*/ 100 h 232"/>
              <a:gd name="T60" fmla="*/ 447 w 644"/>
              <a:gd name="T61" fmla="*/ 114 h 232"/>
              <a:gd name="T62" fmla="*/ 483 w 644"/>
              <a:gd name="T63" fmla="*/ 130 h 232"/>
              <a:gd name="T64" fmla="*/ 516 w 644"/>
              <a:gd name="T65" fmla="*/ 145 h 232"/>
              <a:gd name="T66" fmla="*/ 548 w 644"/>
              <a:gd name="T67" fmla="*/ 162 h 232"/>
              <a:gd name="T68" fmla="*/ 578 w 644"/>
              <a:gd name="T69" fmla="*/ 179 h 232"/>
              <a:gd name="T70" fmla="*/ 604 w 644"/>
              <a:gd name="T71" fmla="*/ 196 h 232"/>
              <a:gd name="T72" fmla="*/ 629 w 644"/>
              <a:gd name="T73" fmla="*/ 214 h 232"/>
              <a:gd name="T74" fmla="*/ 634 w 644"/>
              <a:gd name="T75" fmla="*/ 218 h 232"/>
              <a:gd name="T76" fmla="*/ 637 w 644"/>
              <a:gd name="T77" fmla="*/ 222 h 232"/>
              <a:gd name="T78" fmla="*/ 641 w 644"/>
              <a:gd name="T79" fmla="*/ 227 h 232"/>
              <a:gd name="T80" fmla="*/ 644 w 644"/>
              <a:gd name="T8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4" h="232">
                <a:moveTo>
                  <a:pt x="644" y="232"/>
                </a:moveTo>
                <a:lnTo>
                  <a:pt x="617" y="214"/>
                </a:lnTo>
                <a:lnTo>
                  <a:pt x="586" y="197"/>
                </a:lnTo>
                <a:lnTo>
                  <a:pt x="553" y="180"/>
                </a:lnTo>
                <a:lnTo>
                  <a:pt x="519" y="164"/>
                </a:lnTo>
                <a:lnTo>
                  <a:pt x="482" y="147"/>
                </a:lnTo>
                <a:lnTo>
                  <a:pt x="444" y="132"/>
                </a:lnTo>
                <a:lnTo>
                  <a:pt x="405" y="117"/>
                </a:lnTo>
                <a:lnTo>
                  <a:pt x="364" y="104"/>
                </a:lnTo>
                <a:lnTo>
                  <a:pt x="322" y="90"/>
                </a:lnTo>
                <a:lnTo>
                  <a:pt x="278" y="77"/>
                </a:lnTo>
                <a:lnTo>
                  <a:pt x="233" y="66"/>
                </a:lnTo>
                <a:lnTo>
                  <a:pt x="188" y="54"/>
                </a:lnTo>
                <a:lnTo>
                  <a:pt x="142" y="44"/>
                </a:lnTo>
                <a:lnTo>
                  <a:pt x="95" y="35"/>
                </a:lnTo>
                <a:lnTo>
                  <a:pt x="48" y="25"/>
                </a:lnTo>
                <a:lnTo>
                  <a:pt x="0" y="18"/>
                </a:lnTo>
                <a:lnTo>
                  <a:pt x="2" y="14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  <a:lnTo>
                  <a:pt x="53" y="8"/>
                </a:lnTo>
                <a:lnTo>
                  <a:pt x="103" y="17"/>
                </a:lnTo>
                <a:lnTo>
                  <a:pt x="150" y="26"/>
                </a:lnTo>
                <a:lnTo>
                  <a:pt x="197" y="37"/>
                </a:lnTo>
                <a:lnTo>
                  <a:pt x="244" y="48"/>
                </a:lnTo>
                <a:lnTo>
                  <a:pt x="287" y="60"/>
                </a:lnTo>
                <a:lnTo>
                  <a:pt x="330" y="73"/>
                </a:lnTo>
                <a:lnTo>
                  <a:pt x="370" y="86"/>
                </a:lnTo>
                <a:lnTo>
                  <a:pt x="409" y="100"/>
                </a:lnTo>
                <a:lnTo>
                  <a:pt x="447" y="114"/>
                </a:lnTo>
                <a:lnTo>
                  <a:pt x="483" y="130"/>
                </a:lnTo>
                <a:lnTo>
                  <a:pt x="516" y="145"/>
                </a:lnTo>
                <a:lnTo>
                  <a:pt x="548" y="162"/>
                </a:lnTo>
                <a:lnTo>
                  <a:pt x="578" y="179"/>
                </a:lnTo>
                <a:lnTo>
                  <a:pt x="604" y="196"/>
                </a:lnTo>
                <a:lnTo>
                  <a:pt x="629" y="214"/>
                </a:lnTo>
                <a:lnTo>
                  <a:pt x="634" y="218"/>
                </a:lnTo>
                <a:lnTo>
                  <a:pt x="637" y="222"/>
                </a:lnTo>
                <a:lnTo>
                  <a:pt x="641" y="227"/>
                </a:lnTo>
                <a:lnTo>
                  <a:pt x="644" y="2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1" name="Freeform 9"/>
          <p:cNvSpPr>
            <a:spLocks/>
          </p:cNvSpPr>
          <p:nvPr/>
        </p:nvSpPr>
        <p:spPr bwMode="auto">
          <a:xfrm>
            <a:off x="6364288" y="2138363"/>
            <a:ext cx="49212" cy="285750"/>
          </a:xfrm>
          <a:custGeom>
            <a:avLst/>
            <a:gdLst>
              <a:gd name="T0" fmla="*/ 11 w 63"/>
              <a:gd name="T1" fmla="*/ 0 h 359"/>
              <a:gd name="T2" fmla="*/ 33 w 63"/>
              <a:gd name="T3" fmla="*/ 0 h 359"/>
              <a:gd name="T4" fmla="*/ 38 w 63"/>
              <a:gd name="T5" fmla="*/ 1 h 359"/>
              <a:gd name="T6" fmla="*/ 41 w 63"/>
              <a:gd name="T7" fmla="*/ 3 h 359"/>
              <a:gd name="T8" fmla="*/ 45 w 63"/>
              <a:gd name="T9" fmla="*/ 8 h 359"/>
              <a:gd name="T10" fmla="*/ 46 w 63"/>
              <a:gd name="T11" fmla="*/ 13 h 359"/>
              <a:gd name="T12" fmla="*/ 63 w 63"/>
              <a:gd name="T13" fmla="*/ 332 h 359"/>
              <a:gd name="T14" fmla="*/ 63 w 63"/>
              <a:gd name="T15" fmla="*/ 332 h 359"/>
              <a:gd name="T16" fmla="*/ 60 w 63"/>
              <a:gd name="T17" fmla="*/ 335 h 359"/>
              <a:gd name="T18" fmla="*/ 55 w 63"/>
              <a:gd name="T19" fmla="*/ 339 h 359"/>
              <a:gd name="T20" fmla="*/ 50 w 63"/>
              <a:gd name="T21" fmla="*/ 342 h 359"/>
              <a:gd name="T22" fmla="*/ 45 w 63"/>
              <a:gd name="T23" fmla="*/ 345 h 359"/>
              <a:gd name="T24" fmla="*/ 39 w 63"/>
              <a:gd name="T25" fmla="*/ 349 h 359"/>
              <a:gd name="T26" fmla="*/ 33 w 63"/>
              <a:gd name="T27" fmla="*/ 352 h 359"/>
              <a:gd name="T28" fmla="*/ 26 w 63"/>
              <a:gd name="T29" fmla="*/ 356 h 359"/>
              <a:gd name="T30" fmla="*/ 19 w 63"/>
              <a:gd name="T31" fmla="*/ 359 h 359"/>
              <a:gd name="T32" fmla="*/ 0 w 63"/>
              <a:gd name="T33" fmla="*/ 13 h 359"/>
              <a:gd name="T34" fmla="*/ 1 w 63"/>
              <a:gd name="T35" fmla="*/ 8 h 359"/>
              <a:gd name="T36" fmla="*/ 3 w 63"/>
              <a:gd name="T37" fmla="*/ 3 h 359"/>
              <a:gd name="T38" fmla="*/ 7 w 63"/>
              <a:gd name="T39" fmla="*/ 1 h 359"/>
              <a:gd name="T40" fmla="*/ 11 w 63"/>
              <a:gd name="T41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" h="359">
                <a:moveTo>
                  <a:pt x="11" y="0"/>
                </a:moveTo>
                <a:lnTo>
                  <a:pt x="33" y="0"/>
                </a:lnTo>
                <a:lnTo>
                  <a:pt x="38" y="1"/>
                </a:lnTo>
                <a:lnTo>
                  <a:pt x="41" y="3"/>
                </a:lnTo>
                <a:lnTo>
                  <a:pt x="45" y="8"/>
                </a:lnTo>
                <a:lnTo>
                  <a:pt x="46" y="13"/>
                </a:lnTo>
                <a:lnTo>
                  <a:pt x="63" y="332"/>
                </a:lnTo>
                <a:lnTo>
                  <a:pt x="63" y="332"/>
                </a:lnTo>
                <a:lnTo>
                  <a:pt x="60" y="335"/>
                </a:lnTo>
                <a:lnTo>
                  <a:pt x="55" y="339"/>
                </a:lnTo>
                <a:lnTo>
                  <a:pt x="50" y="342"/>
                </a:lnTo>
                <a:lnTo>
                  <a:pt x="45" y="345"/>
                </a:lnTo>
                <a:lnTo>
                  <a:pt x="39" y="349"/>
                </a:lnTo>
                <a:lnTo>
                  <a:pt x="33" y="352"/>
                </a:lnTo>
                <a:lnTo>
                  <a:pt x="26" y="356"/>
                </a:lnTo>
                <a:lnTo>
                  <a:pt x="19" y="359"/>
                </a:lnTo>
                <a:lnTo>
                  <a:pt x="0" y="13"/>
                </a:lnTo>
                <a:lnTo>
                  <a:pt x="1" y="8"/>
                </a:lnTo>
                <a:lnTo>
                  <a:pt x="3" y="3"/>
                </a:lnTo>
                <a:lnTo>
                  <a:pt x="7" y="1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2" name="Freeform 10"/>
          <p:cNvSpPr>
            <a:spLocks/>
          </p:cNvSpPr>
          <p:nvPr/>
        </p:nvSpPr>
        <p:spPr bwMode="auto">
          <a:xfrm>
            <a:off x="5973764" y="2419350"/>
            <a:ext cx="84137" cy="38100"/>
          </a:xfrm>
          <a:custGeom>
            <a:avLst/>
            <a:gdLst>
              <a:gd name="T0" fmla="*/ 53 w 106"/>
              <a:gd name="T1" fmla="*/ 0 h 49"/>
              <a:gd name="T2" fmla="*/ 56 w 106"/>
              <a:gd name="T3" fmla="*/ 0 h 49"/>
              <a:gd name="T4" fmla="*/ 61 w 106"/>
              <a:gd name="T5" fmla="*/ 2 h 49"/>
              <a:gd name="T6" fmla="*/ 67 w 106"/>
              <a:gd name="T7" fmla="*/ 4 h 49"/>
              <a:gd name="T8" fmla="*/ 72 w 106"/>
              <a:gd name="T9" fmla="*/ 8 h 49"/>
              <a:gd name="T10" fmla="*/ 72 w 106"/>
              <a:gd name="T11" fmla="*/ 11 h 49"/>
              <a:gd name="T12" fmla="*/ 76 w 106"/>
              <a:gd name="T13" fmla="*/ 12 h 49"/>
              <a:gd name="T14" fmla="*/ 84 w 106"/>
              <a:gd name="T15" fmla="*/ 20 h 49"/>
              <a:gd name="T16" fmla="*/ 91 w 106"/>
              <a:gd name="T17" fmla="*/ 28 h 49"/>
              <a:gd name="T18" fmla="*/ 99 w 106"/>
              <a:gd name="T19" fmla="*/ 38 h 49"/>
              <a:gd name="T20" fmla="*/ 106 w 106"/>
              <a:gd name="T21" fmla="*/ 49 h 49"/>
              <a:gd name="T22" fmla="*/ 92 w 106"/>
              <a:gd name="T23" fmla="*/ 48 h 49"/>
              <a:gd name="T24" fmla="*/ 78 w 106"/>
              <a:gd name="T25" fmla="*/ 46 h 49"/>
              <a:gd name="T26" fmla="*/ 64 w 106"/>
              <a:gd name="T27" fmla="*/ 44 h 49"/>
              <a:gd name="T28" fmla="*/ 50 w 106"/>
              <a:gd name="T29" fmla="*/ 43 h 49"/>
              <a:gd name="T30" fmla="*/ 38 w 106"/>
              <a:gd name="T31" fmla="*/ 41 h 49"/>
              <a:gd name="T32" fmla="*/ 25 w 106"/>
              <a:gd name="T33" fmla="*/ 38 h 49"/>
              <a:gd name="T34" fmla="*/ 12 w 106"/>
              <a:gd name="T35" fmla="*/ 36 h 49"/>
              <a:gd name="T36" fmla="*/ 0 w 106"/>
              <a:gd name="T37" fmla="*/ 34 h 49"/>
              <a:gd name="T38" fmla="*/ 33 w 106"/>
              <a:gd name="T39" fmla="*/ 22 h 49"/>
              <a:gd name="T40" fmla="*/ 30 w 106"/>
              <a:gd name="T41" fmla="*/ 12 h 49"/>
              <a:gd name="T42" fmla="*/ 32 w 106"/>
              <a:gd name="T43" fmla="*/ 10 h 49"/>
              <a:gd name="T44" fmla="*/ 37 w 106"/>
              <a:gd name="T45" fmla="*/ 7 h 49"/>
              <a:gd name="T46" fmla="*/ 42 w 106"/>
              <a:gd name="T47" fmla="*/ 4 h 49"/>
              <a:gd name="T48" fmla="*/ 53 w 106"/>
              <a:gd name="T4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49">
                <a:moveTo>
                  <a:pt x="53" y="0"/>
                </a:moveTo>
                <a:lnTo>
                  <a:pt x="56" y="0"/>
                </a:lnTo>
                <a:lnTo>
                  <a:pt x="61" y="2"/>
                </a:lnTo>
                <a:lnTo>
                  <a:pt x="67" y="4"/>
                </a:lnTo>
                <a:lnTo>
                  <a:pt x="72" y="8"/>
                </a:lnTo>
                <a:lnTo>
                  <a:pt x="72" y="11"/>
                </a:lnTo>
                <a:lnTo>
                  <a:pt x="76" y="12"/>
                </a:lnTo>
                <a:lnTo>
                  <a:pt x="84" y="20"/>
                </a:lnTo>
                <a:lnTo>
                  <a:pt x="91" y="28"/>
                </a:lnTo>
                <a:lnTo>
                  <a:pt x="99" y="38"/>
                </a:lnTo>
                <a:lnTo>
                  <a:pt x="106" y="49"/>
                </a:lnTo>
                <a:lnTo>
                  <a:pt x="92" y="48"/>
                </a:lnTo>
                <a:lnTo>
                  <a:pt x="78" y="46"/>
                </a:lnTo>
                <a:lnTo>
                  <a:pt x="64" y="44"/>
                </a:lnTo>
                <a:lnTo>
                  <a:pt x="50" y="43"/>
                </a:lnTo>
                <a:lnTo>
                  <a:pt x="38" y="41"/>
                </a:lnTo>
                <a:lnTo>
                  <a:pt x="25" y="38"/>
                </a:lnTo>
                <a:lnTo>
                  <a:pt x="12" y="36"/>
                </a:lnTo>
                <a:lnTo>
                  <a:pt x="0" y="34"/>
                </a:lnTo>
                <a:lnTo>
                  <a:pt x="33" y="22"/>
                </a:lnTo>
                <a:lnTo>
                  <a:pt x="30" y="12"/>
                </a:lnTo>
                <a:lnTo>
                  <a:pt x="32" y="10"/>
                </a:lnTo>
                <a:lnTo>
                  <a:pt x="37" y="7"/>
                </a:lnTo>
                <a:lnTo>
                  <a:pt x="42" y="4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3" name="Freeform 11"/>
          <p:cNvSpPr>
            <a:spLocks/>
          </p:cNvSpPr>
          <p:nvPr/>
        </p:nvSpPr>
        <p:spPr bwMode="auto">
          <a:xfrm>
            <a:off x="5911850" y="2341563"/>
            <a:ext cx="65088" cy="82550"/>
          </a:xfrm>
          <a:custGeom>
            <a:avLst/>
            <a:gdLst>
              <a:gd name="T0" fmla="*/ 5 w 83"/>
              <a:gd name="T1" fmla="*/ 3 h 102"/>
              <a:gd name="T2" fmla="*/ 9 w 83"/>
              <a:gd name="T3" fmla="*/ 1 h 102"/>
              <a:gd name="T4" fmla="*/ 12 w 83"/>
              <a:gd name="T5" fmla="*/ 0 h 102"/>
              <a:gd name="T6" fmla="*/ 15 w 83"/>
              <a:gd name="T7" fmla="*/ 0 h 102"/>
              <a:gd name="T8" fmla="*/ 19 w 83"/>
              <a:gd name="T9" fmla="*/ 2 h 102"/>
              <a:gd name="T10" fmla="*/ 83 w 83"/>
              <a:gd name="T11" fmla="*/ 89 h 102"/>
              <a:gd name="T12" fmla="*/ 82 w 83"/>
              <a:gd name="T13" fmla="*/ 91 h 102"/>
              <a:gd name="T14" fmla="*/ 81 w 83"/>
              <a:gd name="T15" fmla="*/ 93 h 102"/>
              <a:gd name="T16" fmla="*/ 80 w 83"/>
              <a:gd name="T17" fmla="*/ 94 h 102"/>
              <a:gd name="T18" fmla="*/ 80 w 83"/>
              <a:gd name="T19" fmla="*/ 96 h 102"/>
              <a:gd name="T20" fmla="*/ 65 w 83"/>
              <a:gd name="T21" fmla="*/ 102 h 102"/>
              <a:gd name="T22" fmla="*/ 2 w 83"/>
              <a:gd name="T23" fmla="*/ 17 h 102"/>
              <a:gd name="T24" fmla="*/ 0 w 83"/>
              <a:gd name="T25" fmla="*/ 15 h 102"/>
              <a:gd name="T26" fmla="*/ 0 w 83"/>
              <a:gd name="T27" fmla="*/ 11 h 102"/>
              <a:gd name="T28" fmla="*/ 2 w 83"/>
              <a:gd name="T29" fmla="*/ 8 h 102"/>
              <a:gd name="T30" fmla="*/ 5 w 83"/>
              <a:gd name="T31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102">
                <a:moveTo>
                  <a:pt x="5" y="3"/>
                </a:move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2"/>
                </a:lnTo>
                <a:lnTo>
                  <a:pt x="83" y="89"/>
                </a:lnTo>
                <a:lnTo>
                  <a:pt x="82" y="91"/>
                </a:lnTo>
                <a:lnTo>
                  <a:pt x="81" y="93"/>
                </a:lnTo>
                <a:lnTo>
                  <a:pt x="80" y="94"/>
                </a:lnTo>
                <a:lnTo>
                  <a:pt x="80" y="96"/>
                </a:lnTo>
                <a:lnTo>
                  <a:pt x="65" y="102"/>
                </a:lnTo>
                <a:lnTo>
                  <a:pt x="2" y="17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4" name="Freeform 12"/>
          <p:cNvSpPr>
            <a:spLocks/>
          </p:cNvSpPr>
          <p:nvPr/>
        </p:nvSpPr>
        <p:spPr bwMode="auto">
          <a:xfrm>
            <a:off x="5308600" y="2366963"/>
            <a:ext cx="520700" cy="144462"/>
          </a:xfrm>
          <a:custGeom>
            <a:avLst/>
            <a:gdLst>
              <a:gd name="T0" fmla="*/ 657 w 657"/>
              <a:gd name="T1" fmla="*/ 18 h 182"/>
              <a:gd name="T2" fmla="*/ 605 w 657"/>
              <a:gd name="T3" fmla="*/ 24 h 182"/>
              <a:gd name="T4" fmla="*/ 554 w 657"/>
              <a:gd name="T5" fmla="*/ 31 h 182"/>
              <a:gd name="T6" fmla="*/ 506 w 657"/>
              <a:gd name="T7" fmla="*/ 38 h 182"/>
              <a:gd name="T8" fmla="*/ 458 w 657"/>
              <a:gd name="T9" fmla="*/ 46 h 182"/>
              <a:gd name="T10" fmla="*/ 412 w 657"/>
              <a:gd name="T11" fmla="*/ 54 h 182"/>
              <a:gd name="T12" fmla="*/ 367 w 657"/>
              <a:gd name="T13" fmla="*/ 63 h 182"/>
              <a:gd name="T14" fmla="*/ 323 w 657"/>
              <a:gd name="T15" fmla="*/ 72 h 182"/>
              <a:gd name="T16" fmla="*/ 280 w 657"/>
              <a:gd name="T17" fmla="*/ 83 h 182"/>
              <a:gd name="T18" fmla="*/ 240 w 657"/>
              <a:gd name="T19" fmla="*/ 93 h 182"/>
              <a:gd name="T20" fmla="*/ 201 w 657"/>
              <a:gd name="T21" fmla="*/ 104 h 182"/>
              <a:gd name="T22" fmla="*/ 164 w 657"/>
              <a:gd name="T23" fmla="*/ 116 h 182"/>
              <a:gd name="T24" fmla="*/ 127 w 657"/>
              <a:gd name="T25" fmla="*/ 128 h 182"/>
              <a:gd name="T26" fmla="*/ 94 w 657"/>
              <a:gd name="T27" fmla="*/ 140 h 182"/>
              <a:gd name="T28" fmla="*/ 60 w 657"/>
              <a:gd name="T29" fmla="*/ 154 h 182"/>
              <a:gd name="T30" fmla="*/ 29 w 657"/>
              <a:gd name="T31" fmla="*/ 168 h 182"/>
              <a:gd name="T32" fmla="*/ 0 w 657"/>
              <a:gd name="T33" fmla="*/ 182 h 182"/>
              <a:gd name="T34" fmla="*/ 29 w 657"/>
              <a:gd name="T35" fmla="*/ 166 h 182"/>
              <a:gd name="T36" fmla="*/ 59 w 657"/>
              <a:gd name="T37" fmla="*/ 150 h 182"/>
              <a:gd name="T38" fmla="*/ 91 w 657"/>
              <a:gd name="T39" fmla="*/ 135 h 182"/>
              <a:gd name="T40" fmla="*/ 126 w 657"/>
              <a:gd name="T41" fmla="*/ 121 h 182"/>
              <a:gd name="T42" fmla="*/ 162 w 657"/>
              <a:gd name="T43" fmla="*/ 107 h 182"/>
              <a:gd name="T44" fmla="*/ 199 w 657"/>
              <a:gd name="T45" fmla="*/ 93 h 182"/>
              <a:gd name="T46" fmla="*/ 238 w 657"/>
              <a:gd name="T47" fmla="*/ 82 h 182"/>
              <a:gd name="T48" fmla="*/ 279 w 657"/>
              <a:gd name="T49" fmla="*/ 69 h 182"/>
              <a:gd name="T50" fmla="*/ 322 w 657"/>
              <a:gd name="T51" fmla="*/ 59 h 182"/>
              <a:gd name="T52" fmla="*/ 366 w 657"/>
              <a:gd name="T53" fmla="*/ 47 h 182"/>
              <a:gd name="T54" fmla="*/ 410 w 657"/>
              <a:gd name="T55" fmla="*/ 38 h 182"/>
              <a:gd name="T56" fmla="*/ 457 w 657"/>
              <a:gd name="T57" fmla="*/ 29 h 182"/>
              <a:gd name="T58" fmla="*/ 505 w 657"/>
              <a:gd name="T59" fmla="*/ 21 h 182"/>
              <a:gd name="T60" fmla="*/ 554 w 657"/>
              <a:gd name="T61" fmla="*/ 13 h 182"/>
              <a:gd name="T62" fmla="*/ 604 w 657"/>
              <a:gd name="T63" fmla="*/ 6 h 182"/>
              <a:gd name="T64" fmla="*/ 656 w 657"/>
              <a:gd name="T65" fmla="*/ 0 h 182"/>
              <a:gd name="T66" fmla="*/ 656 w 657"/>
              <a:gd name="T67" fmla="*/ 4 h 182"/>
              <a:gd name="T68" fmla="*/ 656 w 657"/>
              <a:gd name="T69" fmla="*/ 9 h 182"/>
              <a:gd name="T70" fmla="*/ 656 w 657"/>
              <a:gd name="T71" fmla="*/ 14 h 182"/>
              <a:gd name="T72" fmla="*/ 657 w 657"/>
              <a:gd name="T73" fmla="*/ 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7" h="182">
                <a:moveTo>
                  <a:pt x="657" y="18"/>
                </a:moveTo>
                <a:lnTo>
                  <a:pt x="605" y="24"/>
                </a:lnTo>
                <a:lnTo>
                  <a:pt x="554" y="31"/>
                </a:lnTo>
                <a:lnTo>
                  <a:pt x="506" y="38"/>
                </a:lnTo>
                <a:lnTo>
                  <a:pt x="458" y="46"/>
                </a:lnTo>
                <a:lnTo>
                  <a:pt x="412" y="54"/>
                </a:lnTo>
                <a:lnTo>
                  <a:pt x="367" y="63"/>
                </a:lnTo>
                <a:lnTo>
                  <a:pt x="323" y="72"/>
                </a:lnTo>
                <a:lnTo>
                  <a:pt x="280" y="83"/>
                </a:lnTo>
                <a:lnTo>
                  <a:pt x="240" y="93"/>
                </a:lnTo>
                <a:lnTo>
                  <a:pt x="201" y="104"/>
                </a:lnTo>
                <a:lnTo>
                  <a:pt x="164" y="116"/>
                </a:lnTo>
                <a:lnTo>
                  <a:pt x="127" y="128"/>
                </a:lnTo>
                <a:lnTo>
                  <a:pt x="94" y="140"/>
                </a:lnTo>
                <a:lnTo>
                  <a:pt x="60" y="154"/>
                </a:lnTo>
                <a:lnTo>
                  <a:pt x="29" y="168"/>
                </a:lnTo>
                <a:lnTo>
                  <a:pt x="0" y="182"/>
                </a:lnTo>
                <a:lnTo>
                  <a:pt x="29" y="166"/>
                </a:lnTo>
                <a:lnTo>
                  <a:pt x="59" y="150"/>
                </a:lnTo>
                <a:lnTo>
                  <a:pt x="91" y="135"/>
                </a:lnTo>
                <a:lnTo>
                  <a:pt x="126" y="121"/>
                </a:lnTo>
                <a:lnTo>
                  <a:pt x="162" y="107"/>
                </a:lnTo>
                <a:lnTo>
                  <a:pt x="199" y="93"/>
                </a:lnTo>
                <a:lnTo>
                  <a:pt x="238" y="82"/>
                </a:lnTo>
                <a:lnTo>
                  <a:pt x="279" y="69"/>
                </a:lnTo>
                <a:lnTo>
                  <a:pt x="322" y="59"/>
                </a:lnTo>
                <a:lnTo>
                  <a:pt x="366" y="47"/>
                </a:lnTo>
                <a:lnTo>
                  <a:pt x="410" y="38"/>
                </a:lnTo>
                <a:lnTo>
                  <a:pt x="457" y="29"/>
                </a:lnTo>
                <a:lnTo>
                  <a:pt x="505" y="21"/>
                </a:lnTo>
                <a:lnTo>
                  <a:pt x="554" y="13"/>
                </a:lnTo>
                <a:lnTo>
                  <a:pt x="604" y="6"/>
                </a:lnTo>
                <a:lnTo>
                  <a:pt x="656" y="0"/>
                </a:lnTo>
                <a:lnTo>
                  <a:pt x="656" y="4"/>
                </a:lnTo>
                <a:lnTo>
                  <a:pt x="656" y="9"/>
                </a:lnTo>
                <a:lnTo>
                  <a:pt x="656" y="14"/>
                </a:lnTo>
                <a:lnTo>
                  <a:pt x="657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356365" name="Group 13"/>
          <p:cNvGrpSpPr>
            <a:grpSpLocks/>
          </p:cNvGrpSpPr>
          <p:nvPr/>
        </p:nvGrpSpPr>
        <p:grpSpPr bwMode="auto">
          <a:xfrm>
            <a:off x="5049046" y="3046413"/>
            <a:ext cx="1776412" cy="654050"/>
            <a:chOff x="326" y="1933"/>
            <a:chExt cx="1119" cy="412"/>
          </a:xfrm>
        </p:grpSpPr>
        <p:sp>
          <p:nvSpPr>
            <p:cNvPr id="356366" name="Freeform 14"/>
            <p:cNvSpPr>
              <a:spLocks/>
            </p:cNvSpPr>
            <p:nvPr/>
          </p:nvSpPr>
          <p:spPr bwMode="auto">
            <a:xfrm>
              <a:off x="326" y="1933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367" name="Group 15"/>
            <p:cNvGrpSpPr>
              <a:grpSpLocks/>
            </p:cNvGrpSpPr>
            <p:nvPr/>
          </p:nvGrpSpPr>
          <p:grpSpPr bwMode="auto">
            <a:xfrm>
              <a:off x="1060" y="2025"/>
              <a:ext cx="310" cy="310"/>
              <a:chOff x="3055" y="1623"/>
              <a:chExt cx="310" cy="310"/>
            </a:xfrm>
          </p:grpSpPr>
          <p:sp>
            <p:nvSpPr>
              <p:cNvPr id="356368" name="Freeform 16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69" name="Freeform 17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0" name="Freeform 18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371" name="Group 19"/>
            <p:cNvGrpSpPr>
              <a:grpSpLocks/>
            </p:cNvGrpSpPr>
            <p:nvPr/>
          </p:nvGrpSpPr>
          <p:grpSpPr bwMode="auto">
            <a:xfrm>
              <a:off x="428" y="2035"/>
              <a:ext cx="310" cy="310"/>
              <a:chOff x="3055" y="1623"/>
              <a:chExt cx="310" cy="310"/>
            </a:xfrm>
          </p:grpSpPr>
          <p:sp>
            <p:nvSpPr>
              <p:cNvPr id="356372" name="Freeform 20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3" name="Freeform 21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4" name="Freeform 22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grpSp>
        <p:nvGrpSpPr>
          <p:cNvPr id="356375" name="Group 23"/>
          <p:cNvGrpSpPr>
            <a:grpSpLocks/>
          </p:cNvGrpSpPr>
          <p:nvPr/>
        </p:nvGrpSpPr>
        <p:grpSpPr bwMode="auto">
          <a:xfrm>
            <a:off x="7286626" y="3144838"/>
            <a:ext cx="1776413" cy="654050"/>
            <a:chOff x="2321" y="1531"/>
            <a:chExt cx="1119" cy="412"/>
          </a:xfrm>
        </p:grpSpPr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377" name="Group 25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6378" name="Freeform 26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9" name="Freeform 27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80" name="Freeform 28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381" name="Group 29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6382" name="Freeform 30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83" name="Freeform 31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84" name="Freeform 32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6387" name="Line 35"/>
          <p:cNvSpPr>
            <a:spLocks noChangeShapeType="1"/>
          </p:cNvSpPr>
          <p:nvPr/>
        </p:nvSpPr>
        <p:spPr bwMode="auto">
          <a:xfrm>
            <a:off x="4583832" y="3938590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88" name="Line 36"/>
          <p:cNvSpPr>
            <a:spLocks noChangeShapeType="1"/>
          </p:cNvSpPr>
          <p:nvPr/>
        </p:nvSpPr>
        <p:spPr bwMode="auto">
          <a:xfrm>
            <a:off x="8164513" y="3937001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356389" name="Group 37"/>
          <p:cNvGrpSpPr>
            <a:grpSpLocks/>
          </p:cNvGrpSpPr>
          <p:nvPr/>
        </p:nvGrpSpPr>
        <p:grpSpPr bwMode="auto">
          <a:xfrm>
            <a:off x="3565427" y="4389499"/>
            <a:ext cx="1776413" cy="654050"/>
            <a:chOff x="2321" y="1531"/>
            <a:chExt cx="1119" cy="412"/>
          </a:xfrm>
        </p:grpSpPr>
        <p:sp>
          <p:nvSpPr>
            <p:cNvPr id="356390" name="Freeform 38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391" name="Group 39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6392" name="Freeform 40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3" name="Freeform 41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4" name="Freeform 42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395" name="Group 43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6396" name="Freeform 44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7" name="Freeform 45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8" name="Freeform 46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6400" name="Text Box 48"/>
          <p:cNvSpPr txBox="1">
            <a:spLocks noChangeArrowheads="1"/>
          </p:cNvSpPr>
          <p:nvPr/>
        </p:nvSpPr>
        <p:spPr bwMode="auto">
          <a:xfrm>
            <a:off x="5873276" y="4413107"/>
            <a:ext cx="3759200" cy="1938992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dirty="0"/>
              <a:t>Lot douteux </a:t>
            </a:r>
            <a:r>
              <a:rPr lang="fr-FR" sz="2400" b="1" dirty="0"/>
              <a:t>mini</a:t>
            </a:r>
          </a:p>
          <a:p>
            <a:pPr eaLnBrk="0" hangingPunct="0">
              <a:spcBef>
                <a:spcPct val="50000"/>
              </a:spcBef>
            </a:pPr>
            <a:r>
              <a:rPr lang="fr-FR" sz="1600" dirty="0"/>
              <a:t>Effectuer des prélèvements pour cibler précisément la tranche et la quantité défectueuse</a:t>
            </a:r>
          </a:p>
          <a:p>
            <a:pPr eaLnBrk="0" hangingPunct="0">
              <a:spcBef>
                <a:spcPct val="50000"/>
              </a:spcBef>
            </a:pPr>
            <a:r>
              <a:rPr lang="fr-FR" sz="1600" b="1" dirty="0"/>
              <a:t>Repérage Physique et isolement de tous les non conformes</a:t>
            </a:r>
          </a:p>
        </p:txBody>
      </p:sp>
      <p:cxnSp>
        <p:nvCxnSpPr>
          <p:cNvPr id="356401" name="AutoShape 49"/>
          <p:cNvCxnSpPr>
            <a:cxnSpLocks noChangeShapeType="1"/>
          </p:cNvCxnSpPr>
          <p:nvPr/>
        </p:nvCxnSpPr>
        <p:spPr bwMode="auto">
          <a:xfrm>
            <a:off x="4583832" y="4102102"/>
            <a:ext cx="3575918" cy="23385"/>
          </a:xfrm>
          <a:prstGeom prst="straightConnector1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6402" name="Line 50"/>
          <p:cNvSpPr>
            <a:spLocks noChangeShapeType="1"/>
          </p:cNvSpPr>
          <p:nvPr/>
        </p:nvSpPr>
        <p:spPr bwMode="auto">
          <a:xfrm>
            <a:off x="2808288" y="3546476"/>
            <a:ext cx="0" cy="3603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356403" name="Group 51"/>
          <p:cNvGrpSpPr>
            <a:grpSpLocks/>
          </p:cNvGrpSpPr>
          <p:nvPr/>
        </p:nvGrpSpPr>
        <p:grpSpPr bwMode="auto">
          <a:xfrm>
            <a:off x="1943101" y="3046413"/>
            <a:ext cx="1776413" cy="654050"/>
            <a:chOff x="2321" y="1531"/>
            <a:chExt cx="1119" cy="412"/>
          </a:xfrm>
        </p:grpSpPr>
        <p:sp>
          <p:nvSpPr>
            <p:cNvPr id="356404" name="Freeform 52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405" name="Group 53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6406" name="Freeform 54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07" name="Freeform 55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08" name="Freeform 56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409" name="Group 57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6410" name="Freeform 58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11" name="Freeform 59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12" name="Freeform 60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6413" name="Text Box 61"/>
          <p:cNvSpPr txBox="1">
            <a:spLocks noChangeArrowheads="1"/>
          </p:cNvSpPr>
          <p:nvPr/>
        </p:nvSpPr>
        <p:spPr bwMode="auto">
          <a:xfrm>
            <a:off x="1755775" y="1844676"/>
            <a:ext cx="2179638" cy="95410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/>
              <a:t>Retour au prélèvement suivant la fréquence du plan de surveillance</a:t>
            </a:r>
          </a:p>
        </p:txBody>
      </p:sp>
      <p:sp>
        <p:nvSpPr>
          <p:cNvPr id="356415" name="Text Box 63"/>
          <p:cNvSpPr txBox="1">
            <a:spLocks noChangeArrowheads="1"/>
          </p:cNvSpPr>
          <p:nvPr/>
        </p:nvSpPr>
        <p:spPr bwMode="auto">
          <a:xfrm>
            <a:off x="2135188" y="549275"/>
            <a:ext cx="8001000" cy="469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Traitement des Non Conformes – Le principe</a:t>
            </a:r>
          </a:p>
        </p:txBody>
      </p:sp>
      <p:cxnSp>
        <p:nvCxnSpPr>
          <p:cNvPr id="4" name="Connecteur droit avec flèche 3"/>
          <p:cNvCxnSpPr>
            <a:cxnSpLocks/>
          </p:cNvCxnSpPr>
          <p:nvPr/>
        </p:nvCxnSpPr>
        <p:spPr>
          <a:xfrm flipH="1" flipV="1">
            <a:off x="6803127" y="4121007"/>
            <a:ext cx="483499" cy="424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9B5-A26C-4ACC-B07F-AD758AF1165E}" type="slidenum">
              <a:rPr lang="fr-FR" smtClean="0"/>
              <a:t>11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788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5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 animBg="1"/>
      <p:bldP spid="356358" grpId="0" animBg="1"/>
      <p:bldP spid="356387" grpId="0" animBg="1"/>
      <p:bldP spid="356388" grpId="0" animBg="1"/>
      <p:bldP spid="356400" grpId="0" animBg="1"/>
      <p:bldP spid="356400" grpId="1" animBg="1"/>
      <p:bldP spid="356402" grpId="0" animBg="1"/>
      <p:bldP spid="3564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4" name="Group 2"/>
          <p:cNvGrpSpPr>
            <a:grpSpLocks/>
          </p:cNvGrpSpPr>
          <p:nvPr/>
        </p:nvGrpSpPr>
        <p:grpSpPr bwMode="auto">
          <a:xfrm>
            <a:off x="1978026" y="3779839"/>
            <a:ext cx="8689975" cy="282575"/>
            <a:chOff x="70" y="1674"/>
            <a:chExt cx="5474" cy="178"/>
          </a:xfrm>
        </p:grpSpPr>
        <p:sp>
          <p:nvSpPr>
            <p:cNvPr id="356355" name="Rectangle 3"/>
            <p:cNvSpPr>
              <a:spLocks noChangeArrowheads="1"/>
            </p:cNvSpPr>
            <p:nvPr/>
          </p:nvSpPr>
          <p:spPr bwMode="auto">
            <a:xfrm>
              <a:off x="70" y="1746"/>
              <a:ext cx="5291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6356" name="Freeform 4"/>
            <p:cNvSpPr>
              <a:spLocks/>
            </p:cNvSpPr>
            <p:nvPr/>
          </p:nvSpPr>
          <p:spPr bwMode="auto">
            <a:xfrm>
              <a:off x="5272" y="1674"/>
              <a:ext cx="272" cy="178"/>
            </a:xfrm>
            <a:custGeom>
              <a:avLst/>
              <a:gdLst>
                <a:gd name="T0" fmla="*/ 0 w 272"/>
                <a:gd name="T1" fmla="*/ 178 h 178"/>
                <a:gd name="T2" fmla="*/ 272 w 272"/>
                <a:gd name="T3" fmla="*/ 88 h 178"/>
                <a:gd name="T4" fmla="*/ 0 w 272"/>
                <a:gd name="T5" fmla="*/ 0 h 178"/>
                <a:gd name="T6" fmla="*/ 85 w 272"/>
                <a:gd name="T7" fmla="*/ 88 h 178"/>
                <a:gd name="T8" fmla="*/ 0 w 272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78">
                  <a:moveTo>
                    <a:pt x="0" y="178"/>
                  </a:moveTo>
                  <a:lnTo>
                    <a:pt x="272" y="88"/>
                  </a:lnTo>
                  <a:lnTo>
                    <a:pt x="0" y="0"/>
                  </a:lnTo>
                  <a:lnTo>
                    <a:pt x="85" y="8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8164513" y="3573463"/>
            <a:ext cx="0" cy="3603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>
            <a:off x="6052419" y="3538539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12125" y="6381750"/>
            <a:ext cx="2160588" cy="47625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60" name="Freeform 8"/>
          <p:cNvSpPr>
            <a:spLocks/>
          </p:cNvSpPr>
          <p:nvPr/>
        </p:nvSpPr>
        <p:spPr bwMode="auto">
          <a:xfrm>
            <a:off x="6446839" y="2379663"/>
            <a:ext cx="511175" cy="184150"/>
          </a:xfrm>
          <a:custGeom>
            <a:avLst/>
            <a:gdLst>
              <a:gd name="T0" fmla="*/ 644 w 644"/>
              <a:gd name="T1" fmla="*/ 232 h 232"/>
              <a:gd name="T2" fmla="*/ 617 w 644"/>
              <a:gd name="T3" fmla="*/ 214 h 232"/>
              <a:gd name="T4" fmla="*/ 586 w 644"/>
              <a:gd name="T5" fmla="*/ 197 h 232"/>
              <a:gd name="T6" fmla="*/ 553 w 644"/>
              <a:gd name="T7" fmla="*/ 180 h 232"/>
              <a:gd name="T8" fmla="*/ 519 w 644"/>
              <a:gd name="T9" fmla="*/ 164 h 232"/>
              <a:gd name="T10" fmla="*/ 482 w 644"/>
              <a:gd name="T11" fmla="*/ 147 h 232"/>
              <a:gd name="T12" fmla="*/ 444 w 644"/>
              <a:gd name="T13" fmla="*/ 132 h 232"/>
              <a:gd name="T14" fmla="*/ 405 w 644"/>
              <a:gd name="T15" fmla="*/ 117 h 232"/>
              <a:gd name="T16" fmla="*/ 364 w 644"/>
              <a:gd name="T17" fmla="*/ 104 h 232"/>
              <a:gd name="T18" fmla="*/ 322 w 644"/>
              <a:gd name="T19" fmla="*/ 90 h 232"/>
              <a:gd name="T20" fmla="*/ 278 w 644"/>
              <a:gd name="T21" fmla="*/ 77 h 232"/>
              <a:gd name="T22" fmla="*/ 233 w 644"/>
              <a:gd name="T23" fmla="*/ 66 h 232"/>
              <a:gd name="T24" fmla="*/ 188 w 644"/>
              <a:gd name="T25" fmla="*/ 54 h 232"/>
              <a:gd name="T26" fmla="*/ 142 w 644"/>
              <a:gd name="T27" fmla="*/ 44 h 232"/>
              <a:gd name="T28" fmla="*/ 95 w 644"/>
              <a:gd name="T29" fmla="*/ 35 h 232"/>
              <a:gd name="T30" fmla="*/ 48 w 644"/>
              <a:gd name="T31" fmla="*/ 25 h 232"/>
              <a:gd name="T32" fmla="*/ 0 w 644"/>
              <a:gd name="T33" fmla="*/ 18 h 232"/>
              <a:gd name="T34" fmla="*/ 2 w 644"/>
              <a:gd name="T35" fmla="*/ 14 h 232"/>
              <a:gd name="T36" fmla="*/ 2 w 644"/>
              <a:gd name="T37" fmla="*/ 9 h 232"/>
              <a:gd name="T38" fmla="*/ 3 w 644"/>
              <a:gd name="T39" fmla="*/ 5 h 232"/>
              <a:gd name="T40" fmla="*/ 3 w 644"/>
              <a:gd name="T41" fmla="*/ 0 h 232"/>
              <a:gd name="T42" fmla="*/ 53 w 644"/>
              <a:gd name="T43" fmla="*/ 8 h 232"/>
              <a:gd name="T44" fmla="*/ 103 w 644"/>
              <a:gd name="T45" fmla="*/ 17 h 232"/>
              <a:gd name="T46" fmla="*/ 150 w 644"/>
              <a:gd name="T47" fmla="*/ 26 h 232"/>
              <a:gd name="T48" fmla="*/ 197 w 644"/>
              <a:gd name="T49" fmla="*/ 37 h 232"/>
              <a:gd name="T50" fmla="*/ 244 w 644"/>
              <a:gd name="T51" fmla="*/ 48 h 232"/>
              <a:gd name="T52" fmla="*/ 287 w 644"/>
              <a:gd name="T53" fmla="*/ 60 h 232"/>
              <a:gd name="T54" fmla="*/ 330 w 644"/>
              <a:gd name="T55" fmla="*/ 73 h 232"/>
              <a:gd name="T56" fmla="*/ 370 w 644"/>
              <a:gd name="T57" fmla="*/ 86 h 232"/>
              <a:gd name="T58" fmla="*/ 409 w 644"/>
              <a:gd name="T59" fmla="*/ 100 h 232"/>
              <a:gd name="T60" fmla="*/ 447 w 644"/>
              <a:gd name="T61" fmla="*/ 114 h 232"/>
              <a:gd name="T62" fmla="*/ 483 w 644"/>
              <a:gd name="T63" fmla="*/ 130 h 232"/>
              <a:gd name="T64" fmla="*/ 516 w 644"/>
              <a:gd name="T65" fmla="*/ 145 h 232"/>
              <a:gd name="T66" fmla="*/ 548 w 644"/>
              <a:gd name="T67" fmla="*/ 162 h 232"/>
              <a:gd name="T68" fmla="*/ 578 w 644"/>
              <a:gd name="T69" fmla="*/ 179 h 232"/>
              <a:gd name="T70" fmla="*/ 604 w 644"/>
              <a:gd name="T71" fmla="*/ 196 h 232"/>
              <a:gd name="T72" fmla="*/ 629 w 644"/>
              <a:gd name="T73" fmla="*/ 214 h 232"/>
              <a:gd name="T74" fmla="*/ 634 w 644"/>
              <a:gd name="T75" fmla="*/ 218 h 232"/>
              <a:gd name="T76" fmla="*/ 637 w 644"/>
              <a:gd name="T77" fmla="*/ 222 h 232"/>
              <a:gd name="T78" fmla="*/ 641 w 644"/>
              <a:gd name="T79" fmla="*/ 227 h 232"/>
              <a:gd name="T80" fmla="*/ 644 w 644"/>
              <a:gd name="T8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4" h="232">
                <a:moveTo>
                  <a:pt x="644" y="232"/>
                </a:moveTo>
                <a:lnTo>
                  <a:pt x="617" y="214"/>
                </a:lnTo>
                <a:lnTo>
                  <a:pt x="586" y="197"/>
                </a:lnTo>
                <a:lnTo>
                  <a:pt x="553" y="180"/>
                </a:lnTo>
                <a:lnTo>
                  <a:pt x="519" y="164"/>
                </a:lnTo>
                <a:lnTo>
                  <a:pt x="482" y="147"/>
                </a:lnTo>
                <a:lnTo>
                  <a:pt x="444" y="132"/>
                </a:lnTo>
                <a:lnTo>
                  <a:pt x="405" y="117"/>
                </a:lnTo>
                <a:lnTo>
                  <a:pt x="364" y="104"/>
                </a:lnTo>
                <a:lnTo>
                  <a:pt x="322" y="90"/>
                </a:lnTo>
                <a:lnTo>
                  <a:pt x="278" y="77"/>
                </a:lnTo>
                <a:lnTo>
                  <a:pt x="233" y="66"/>
                </a:lnTo>
                <a:lnTo>
                  <a:pt x="188" y="54"/>
                </a:lnTo>
                <a:lnTo>
                  <a:pt x="142" y="44"/>
                </a:lnTo>
                <a:lnTo>
                  <a:pt x="95" y="35"/>
                </a:lnTo>
                <a:lnTo>
                  <a:pt x="48" y="25"/>
                </a:lnTo>
                <a:lnTo>
                  <a:pt x="0" y="18"/>
                </a:lnTo>
                <a:lnTo>
                  <a:pt x="2" y="14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  <a:lnTo>
                  <a:pt x="53" y="8"/>
                </a:lnTo>
                <a:lnTo>
                  <a:pt x="103" y="17"/>
                </a:lnTo>
                <a:lnTo>
                  <a:pt x="150" y="26"/>
                </a:lnTo>
                <a:lnTo>
                  <a:pt x="197" y="37"/>
                </a:lnTo>
                <a:lnTo>
                  <a:pt x="244" y="48"/>
                </a:lnTo>
                <a:lnTo>
                  <a:pt x="287" y="60"/>
                </a:lnTo>
                <a:lnTo>
                  <a:pt x="330" y="73"/>
                </a:lnTo>
                <a:lnTo>
                  <a:pt x="370" y="86"/>
                </a:lnTo>
                <a:lnTo>
                  <a:pt x="409" y="100"/>
                </a:lnTo>
                <a:lnTo>
                  <a:pt x="447" y="114"/>
                </a:lnTo>
                <a:lnTo>
                  <a:pt x="483" y="130"/>
                </a:lnTo>
                <a:lnTo>
                  <a:pt x="516" y="145"/>
                </a:lnTo>
                <a:lnTo>
                  <a:pt x="548" y="162"/>
                </a:lnTo>
                <a:lnTo>
                  <a:pt x="578" y="179"/>
                </a:lnTo>
                <a:lnTo>
                  <a:pt x="604" y="196"/>
                </a:lnTo>
                <a:lnTo>
                  <a:pt x="629" y="214"/>
                </a:lnTo>
                <a:lnTo>
                  <a:pt x="634" y="218"/>
                </a:lnTo>
                <a:lnTo>
                  <a:pt x="637" y="222"/>
                </a:lnTo>
                <a:lnTo>
                  <a:pt x="641" y="227"/>
                </a:lnTo>
                <a:lnTo>
                  <a:pt x="644" y="2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1" name="Freeform 9"/>
          <p:cNvSpPr>
            <a:spLocks/>
          </p:cNvSpPr>
          <p:nvPr/>
        </p:nvSpPr>
        <p:spPr bwMode="auto">
          <a:xfrm>
            <a:off x="6364288" y="2138363"/>
            <a:ext cx="49212" cy="285750"/>
          </a:xfrm>
          <a:custGeom>
            <a:avLst/>
            <a:gdLst>
              <a:gd name="T0" fmla="*/ 11 w 63"/>
              <a:gd name="T1" fmla="*/ 0 h 359"/>
              <a:gd name="T2" fmla="*/ 33 w 63"/>
              <a:gd name="T3" fmla="*/ 0 h 359"/>
              <a:gd name="T4" fmla="*/ 38 w 63"/>
              <a:gd name="T5" fmla="*/ 1 h 359"/>
              <a:gd name="T6" fmla="*/ 41 w 63"/>
              <a:gd name="T7" fmla="*/ 3 h 359"/>
              <a:gd name="T8" fmla="*/ 45 w 63"/>
              <a:gd name="T9" fmla="*/ 8 h 359"/>
              <a:gd name="T10" fmla="*/ 46 w 63"/>
              <a:gd name="T11" fmla="*/ 13 h 359"/>
              <a:gd name="T12" fmla="*/ 63 w 63"/>
              <a:gd name="T13" fmla="*/ 332 h 359"/>
              <a:gd name="T14" fmla="*/ 63 w 63"/>
              <a:gd name="T15" fmla="*/ 332 h 359"/>
              <a:gd name="T16" fmla="*/ 60 w 63"/>
              <a:gd name="T17" fmla="*/ 335 h 359"/>
              <a:gd name="T18" fmla="*/ 55 w 63"/>
              <a:gd name="T19" fmla="*/ 339 h 359"/>
              <a:gd name="T20" fmla="*/ 50 w 63"/>
              <a:gd name="T21" fmla="*/ 342 h 359"/>
              <a:gd name="T22" fmla="*/ 45 w 63"/>
              <a:gd name="T23" fmla="*/ 345 h 359"/>
              <a:gd name="T24" fmla="*/ 39 w 63"/>
              <a:gd name="T25" fmla="*/ 349 h 359"/>
              <a:gd name="T26" fmla="*/ 33 w 63"/>
              <a:gd name="T27" fmla="*/ 352 h 359"/>
              <a:gd name="T28" fmla="*/ 26 w 63"/>
              <a:gd name="T29" fmla="*/ 356 h 359"/>
              <a:gd name="T30" fmla="*/ 19 w 63"/>
              <a:gd name="T31" fmla="*/ 359 h 359"/>
              <a:gd name="T32" fmla="*/ 0 w 63"/>
              <a:gd name="T33" fmla="*/ 13 h 359"/>
              <a:gd name="T34" fmla="*/ 1 w 63"/>
              <a:gd name="T35" fmla="*/ 8 h 359"/>
              <a:gd name="T36" fmla="*/ 3 w 63"/>
              <a:gd name="T37" fmla="*/ 3 h 359"/>
              <a:gd name="T38" fmla="*/ 7 w 63"/>
              <a:gd name="T39" fmla="*/ 1 h 359"/>
              <a:gd name="T40" fmla="*/ 11 w 63"/>
              <a:gd name="T41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" h="359">
                <a:moveTo>
                  <a:pt x="11" y="0"/>
                </a:moveTo>
                <a:lnTo>
                  <a:pt x="33" y="0"/>
                </a:lnTo>
                <a:lnTo>
                  <a:pt x="38" y="1"/>
                </a:lnTo>
                <a:lnTo>
                  <a:pt x="41" y="3"/>
                </a:lnTo>
                <a:lnTo>
                  <a:pt x="45" y="8"/>
                </a:lnTo>
                <a:lnTo>
                  <a:pt x="46" y="13"/>
                </a:lnTo>
                <a:lnTo>
                  <a:pt x="63" y="332"/>
                </a:lnTo>
                <a:lnTo>
                  <a:pt x="63" y="332"/>
                </a:lnTo>
                <a:lnTo>
                  <a:pt x="60" y="335"/>
                </a:lnTo>
                <a:lnTo>
                  <a:pt x="55" y="339"/>
                </a:lnTo>
                <a:lnTo>
                  <a:pt x="50" y="342"/>
                </a:lnTo>
                <a:lnTo>
                  <a:pt x="45" y="345"/>
                </a:lnTo>
                <a:lnTo>
                  <a:pt x="39" y="349"/>
                </a:lnTo>
                <a:lnTo>
                  <a:pt x="33" y="352"/>
                </a:lnTo>
                <a:lnTo>
                  <a:pt x="26" y="356"/>
                </a:lnTo>
                <a:lnTo>
                  <a:pt x="19" y="359"/>
                </a:lnTo>
                <a:lnTo>
                  <a:pt x="0" y="13"/>
                </a:lnTo>
                <a:lnTo>
                  <a:pt x="1" y="8"/>
                </a:lnTo>
                <a:lnTo>
                  <a:pt x="3" y="3"/>
                </a:lnTo>
                <a:lnTo>
                  <a:pt x="7" y="1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2" name="Freeform 10"/>
          <p:cNvSpPr>
            <a:spLocks/>
          </p:cNvSpPr>
          <p:nvPr/>
        </p:nvSpPr>
        <p:spPr bwMode="auto">
          <a:xfrm>
            <a:off x="5973764" y="2419350"/>
            <a:ext cx="84137" cy="38100"/>
          </a:xfrm>
          <a:custGeom>
            <a:avLst/>
            <a:gdLst>
              <a:gd name="T0" fmla="*/ 53 w 106"/>
              <a:gd name="T1" fmla="*/ 0 h 49"/>
              <a:gd name="T2" fmla="*/ 56 w 106"/>
              <a:gd name="T3" fmla="*/ 0 h 49"/>
              <a:gd name="T4" fmla="*/ 61 w 106"/>
              <a:gd name="T5" fmla="*/ 2 h 49"/>
              <a:gd name="T6" fmla="*/ 67 w 106"/>
              <a:gd name="T7" fmla="*/ 4 h 49"/>
              <a:gd name="T8" fmla="*/ 72 w 106"/>
              <a:gd name="T9" fmla="*/ 8 h 49"/>
              <a:gd name="T10" fmla="*/ 72 w 106"/>
              <a:gd name="T11" fmla="*/ 11 h 49"/>
              <a:gd name="T12" fmla="*/ 76 w 106"/>
              <a:gd name="T13" fmla="*/ 12 h 49"/>
              <a:gd name="T14" fmla="*/ 84 w 106"/>
              <a:gd name="T15" fmla="*/ 20 h 49"/>
              <a:gd name="T16" fmla="*/ 91 w 106"/>
              <a:gd name="T17" fmla="*/ 28 h 49"/>
              <a:gd name="T18" fmla="*/ 99 w 106"/>
              <a:gd name="T19" fmla="*/ 38 h 49"/>
              <a:gd name="T20" fmla="*/ 106 w 106"/>
              <a:gd name="T21" fmla="*/ 49 h 49"/>
              <a:gd name="T22" fmla="*/ 92 w 106"/>
              <a:gd name="T23" fmla="*/ 48 h 49"/>
              <a:gd name="T24" fmla="*/ 78 w 106"/>
              <a:gd name="T25" fmla="*/ 46 h 49"/>
              <a:gd name="T26" fmla="*/ 64 w 106"/>
              <a:gd name="T27" fmla="*/ 44 h 49"/>
              <a:gd name="T28" fmla="*/ 50 w 106"/>
              <a:gd name="T29" fmla="*/ 43 h 49"/>
              <a:gd name="T30" fmla="*/ 38 w 106"/>
              <a:gd name="T31" fmla="*/ 41 h 49"/>
              <a:gd name="T32" fmla="*/ 25 w 106"/>
              <a:gd name="T33" fmla="*/ 38 h 49"/>
              <a:gd name="T34" fmla="*/ 12 w 106"/>
              <a:gd name="T35" fmla="*/ 36 h 49"/>
              <a:gd name="T36" fmla="*/ 0 w 106"/>
              <a:gd name="T37" fmla="*/ 34 h 49"/>
              <a:gd name="T38" fmla="*/ 33 w 106"/>
              <a:gd name="T39" fmla="*/ 22 h 49"/>
              <a:gd name="T40" fmla="*/ 30 w 106"/>
              <a:gd name="T41" fmla="*/ 12 h 49"/>
              <a:gd name="T42" fmla="*/ 32 w 106"/>
              <a:gd name="T43" fmla="*/ 10 h 49"/>
              <a:gd name="T44" fmla="*/ 37 w 106"/>
              <a:gd name="T45" fmla="*/ 7 h 49"/>
              <a:gd name="T46" fmla="*/ 42 w 106"/>
              <a:gd name="T47" fmla="*/ 4 h 49"/>
              <a:gd name="T48" fmla="*/ 53 w 106"/>
              <a:gd name="T4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49">
                <a:moveTo>
                  <a:pt x="53" y="0"/>
                </a:moveTo>
                <a:lnTo>
                  <a:pt x="56" y="0"/>
                </a:lnTo>
                <a:lnTo>
                  <a:pt x="61" y="2"/>
                </a:lnTo>
                <a:lnTo>
                  <a:pt x="67" y="4"/>
                </a:lnTo>
                <a:lnTo>
                  <a:pt x="72" y="8"/>
                </a:lnTo>
                <a:lnTo>
                  <a:pt x="72" y="11"/>
                </a:lnTo>
                <a:lnTo>
                  <a:pt x="76" y="12"/>
                </a:lnTo>
                <a:lnTo>
                  <a:pt x="84" y="20"/>
                </a:lnTo>
                <a:lnTo>
                  <a:pt x="91" y="28"/>
                </a:lnTo>
                <a:lnTo>
                  <a:pt x="99" y="38"/>
                </a:lnTo>
                <a:lnTo>
                  <a:pt x="106" y="49"/>
                </a:lnTo>
                <a:lnTo>
                  <a:pt x="92" y="48"/>
                </a:lnTo>
                <a:lnTo>
                  <a:pt x="78" y="46"/>
                </a:lnTo>
                <a:lnTo>
                  <a:pt x="64" y="44"/>
                </a:lnTo>
                <a:lnTo>
                  <a:pt x="50" y="43"/>
                </a:lnTo>
                <a:lnTo>
                  <a:pt x="38" y="41"/>
                </a:lnTo>
                <a:lnTo>
                  <a:pt x="25" y="38"/>
                </a:lnTo>
                <a:lnTo>
                  <a:pt x="12" y="36"/>
                </a:lnTo>
                <a:lnTo>
                  <a:pt x="0" y="34"/>
                </a:lnTo>
                <a:lnTo>
                  <a:pt x="33" y="22"/>
                </a:lnTo>
                <a:lnTo>
                  <a:pt x="30" y="12"/>
                </a:lnTo>
                <a:lnTo>
                  <a:pt x="32" y="10"/>
                </a:lnTo>
                <a:lnTo>
                  <a:pt x="37" y="7"/>
                </a:lnTo>
                <a:lnTo>
                  <a:pt x="42" y="4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3" name="Freeform 11"/>
          <p:cNvSpPr>
            <a:spLocks/>
          </p:cNvSpPr>
          <p:nvPr/>
        </p:nvSpPr>
        <p:spPr bwMode="auto">
          <a:xfrm>
            <a:off x="5911850" y="2341563"/>
            <a:ext cx="65088" cy="82550"/>
          </a:xfrm>
          <a:custGeom>
            <a:avLst/>
            <a:gdLst>
              <a:gd name="T0" fmla="*/ 5 w 83"/>
              <a:gd name="T1" fmla="*/ 3 h 102"/>
              <a:gd name="T2" fmla="*/ 9 w 83"/>
              <a:gd name="T3" fmla="*/ 1 h 102"/>
              <a:gd name="T4" fmla="*/ 12 w 83"/>
              <a:gd name="T5" fmla="*/ 0 h 102"/>
              <a:gd name="T6" fmla="*/ 15 w 83"/>
              <a:gd name="T7" fmla="*/ 0 h 102"/>
              <a:gd name="T8" fmla="*/ 19 w 83"/>
              <a:gd name="T9" fmla="*/ 2 h 102"/>
              <a:gd name="T10" fmla="*/ 83 w 83"/>
              <a:gd name="T11" fmla="*/ 89 h 102"/>
              <a:gd name="T12" fmla="*/ 82 w 83"/>
              <a:gd name="T13" fmla="*/ 91 h 102"/>
              <a:gd name="T14" fmla="*/ 81 w 83"/>
              <a:gd name="T15" fmla="*/ 93 h 102"/>
              <a:gd name="T16" fmla="*/ 80 w 83"/>
              <a:gd name="T17" fmla="*/ 94 h 102"/>
              <a:gd name="T18" fmla="*/ 80 w 83"/>
              <a:gd name="T19" fmla="*/ 96 h 102"/>
              <a:gd name="T20" fmla="*/ 65 w 83"/>
              <a:gd name="T21" fmla="*/ 102 h 102"/>
              <a:gd name="T22" fmla="*/ 2 w 83"/>
              <a:gd name="T23" fmla="*/ 17 h 102"/>
              <a:gd name="T24" fmla="*/ 0 w 83"/>
              <a:gd name="T25" fmla="*/ 15 h 102"/>
              <a:gd name="T26" fmla="*/ 0 w 83"/>
              <a:gd name="T27" fmla="*/ 11 h 102"/>
              <a:gd name="T28" fmla="*/ 2 w 83"/>
              <a:gd name="T29" fmla="*/ 8 h 102"/>
              <a:gd name="T30" fmla="*/ 5 w 83"/>
              <a:gd name="T31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102">
                <a:moveTo>
                  <a:pt x="5" y="3"/>
                </a:move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2"/>
                </a:lnTo>
                <a:lnTo>
                  <a:pt x="83" y="89"/>
                </a:lnTo>
                <a:lnTo>
                  <a:pt x="82" y="91"/>
                </a:lnTo>
                <a:lnTo>
                  <a:pt x="81" y="93"/>
                </a:lnTo>
                <a:lnTo>
                  <a:pt x="80" y="94"/>
                </a:lnTo>
                <a:lnTo>
                  <a:pt x="80" y="96"/>
                </a:lnTo>
                <a:lnTo>
                  <a:pt x="65" y="102"/>
                </a:lnTo>
                <a:lnTo>
                  <a:pt x="2" y="17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6364" name="Freeform 12"/>
          <p:cNvSpPr>
            <a:spLocks/>
          </p:cNvSpPr>
          <p:nvPr/>
        </p:nvSpPr>
        <p:spPr bwMode="auto">
          <a:xfrm>
            <a:off x="5308600" y="2366963"/>
            <a:ext cx="520700" cy="144462"/>
          </a:xfrm>
          <a:custGeom>
            <a:avLst/>
            <a:gdLst>
              <a:gd name="T0" fmla="*/ 657 w 657"/>
              <a:gd name="T1" fmla="*/ 18 h 182"/>
              <a:gd name="T2" fmla="*/ 605 w 657"/>
              <a:gd name="T3" fmla="*/ 24 h 182"/>
              <a:gd name="T4" fmla="*/ 554 w 657"/>
              <a:gd name="T5" fmla="*/ 31 h 182"/>
              <a:gd name="T6" fmla="*/ 506 w 657"/>
              <a:gd name="T7" fmla="*/ 38 h 182"/>
              <a:gd name="T8" fmla="*/ 458 w 657"/>
              <a:gd name="T9" fmla="*/ 46 h 182"/>
              <a:gd name="T10" fmla="*/ 412 w 657"/>
              <a:gd name="T11" fmla="*/ 54 h 182"/>
              <a:gd name="T12" fmla="*/ 367 w 657"/>
              <a:gd name="T13" fmla="*/ 63 h 182"/>
              <a:gd name="T14" fmla="*/ 323 w 657"/>
              <a:gd name="T15" fmla="*/ 72 h 182"/>
              <a:gd name="T16" fmla="*/ 280 w 657"/>
              <a:gd name="T17" fmla="*/ 83 h 182"/>
              <a:gd name="T18" fmla="*/ 240 w 657"/>
              <a:gd name="T19" fmla="*/ 93 h 182"/>
              <a:gd name="T20" fmla="*/ 201 w 657"/>
              <a:gd name="T21" fmla="*/ 104 h 182"/>
              <a:gd name="T22" fmla="*/ 164 w 657"/>
              <a:gd name="T23" fmla="*/ 116 h 182"/>
              <a:gd name="T24" fmla="*/ 127 w 657"/>
              <a:gd name="T25" fmla="*/ 128 h 182"/>
              <a:gd name="T26" fmla="*/ 94 w 657"/>
              <a:gd name="T27" fmla="*/ 140 h 182"/>
              <a:gd name="T28" fmla="*/ 60 w 657"/>
              <a:gd name="T29" fmla="*/ 154 h 182"/>
              <a:gd name="T30" fmla="*/ 29 w 657"/>
              <a:gd name="T31" fmla="*/ 168 h 182"/>
              <a:gd name="T32" fmla="*/ 0 w 657"/>
              <a:gd name="T33" fmla="*/ 182 h 182"/>
              <a:gd name="T34" fmla="*/ 29 w 657"/>
              <a:gd name="T35" fmla="*/ 166 h 182"/>
              <a:gd name="T36" fmla="*/ 59 w 657"/>
              <a:gd name="T37" fmla="*/ 150 h 182"/>
              <a:gd name="T38" fmla="*/ 91 w 657"/>
              <a:gd name="T39" fmla="*/ 135 h 182"/>
              <a:gd name="T40" fmla="*/ 126 w 657"/>
              <a:gd name="T41" fmla="*/ 121 h 182"/>
              <a:gd name="T42" fmla="*/ 162 w 657"/>
              <a:gd name="T43" fmla="*/ 107 h 182"/>
              <a:gd name="T44" fmla="*/ 199 w 657"/>
              <a:gd name="T45" fmla="*/ 93 h 182"/>
              <a:gd name="T46" fmla="*/ 238 w 657"/>
              <a:gd name="T47" fmla="*/ 82 h 182"/>
              <a:gd name="T48" fmla="*/ 279 w 657"/>
              <a:gd name="T49" fmla="*/ 69 h 182"/>
              <a:gd name="T50" fmla="*/ 322 w 657"/>
              <a:gd name="T51" fmla="*/ 59 h 182"/>
              <a:gd name="T52" fmla="*/ 366 w 657"/>
              <a:gd name="T53" fmla="*/ 47 h 182"/>
              <a:gd name="T54" fmla="*/ 410 w 657"/>
              <a:gd name="T55" fmla="*/ 38 h 182"/>
              <a:gd name="T56" fmla="*/ 457 w 657"/>
              <a:gd name="T57" fmla="*/ 29 h 182"/>
              <a:gd name="T58" fmla="*/ 505 w 657"/>
              <a:gd name="T59" fmla="*/ 21 h 182"/>
              <a:gd name="T60" fmla="*/ 554 w 657"/>
              <a:gd name="T61" fmla="*/ 13 h 182"/>
              <a:gd name="T62" fmla="*/ 604 w 657"/>
              <a:gd name="T63" fmla="*/ 6 h 182"/>
              <a:gd name="T64" fmla="*/ 656 w 657"/>
              <a:gd name="T65" fmla="*/ 0 h 182"/>
              <a:gd name="T66" fmla="*/ 656 w 657"/>
              <a:gd name="T67" fmla="*/ 4 h 182"/>
              <a:gd name="T68" fmla="*/ 656 w 657"/>
              <a:gd name="T69" fmla="*/ 9 h 182"/>
              <a:gd name="T70" fmla="*/ 656 w 657"/>
              <a:gd name="T71" fmla="*/ 14 h 182"/>
              <a:gd name="T72" fmla="*/ 657 w 657"/>
              <a:gd name="T73" fmla="*/ 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7" h="182">
                <a:moveTo>
                  <a:pt x="657" y="18"/>
                </a:moveTo>
                <a:lnTo>
                  <a:pt x="605" y="24"/>
                </a:lnTo>
                <a:lnTo>
                  <a:pt x="554" y="31"/>
                </a:lnTo>
                <a:lnTo>
                  <a:pt x="506" y="38"/>
                </a:lnTo>
                <a:lnTo>
                  <a:pt x="458" y="46"/>
                </a:lnTo>
                <a:lnTo>
                  <a:pt x="412" y="54"/>
                </a:lnTo>
                <a:lnTo>
                  <a:pt x="367" y="63"/>
                </a:lnTo>
                <a:lnTo>
                  <a:pt x="323" y="72"/>
                </a:lnTo>
                <a:lnTo>
                  <a:pt x="280" y="83"/>
                </a:lnTo>
                <a:lnTo>
                  <a:pt x="240" y="93"/>
                </a:lnTo>
                <a:lnTo>
                  <a:pt x="201" y="104"/>
                </a:lnTo>
                <a:lnTo>
                  <a:pt x="164" y="116"/>
                </a:lnTo>
                <a:lnTo>
                  <a:pt x="127" y="128"/>
                </a:lnTo>
                <a:lnTo>
                  <a:pt x="94" y="140"/>
                </a:lnTo>
                <a:lnTo>
                  <a:pt x="60" y="154"/>
                </a:lnTo>
                <a:lnTo>
                  <a:pt x="29" y="168"/>
                </a:lnTo>
                <a:lnTo>
                  <a:pt x="0" y="182"/>
                </a:lnTo>
                <a:lnTo>
                  <a:pt x="29" y="166"/>
                </a:lnTo>
                <a:lnTo>
                  <a:pt x="59" y="150"/>
                </a:lnTo>
                <a:lnTo>
                  <a:pt x="91" y="135"/>
                </a:lnTo>
                <a:lnTo>
                  <a:pt x="126" y="121"/>
                </a:lnTo>
                <a:lnTo>
                  <a:pt x="162" y="107"/>
                </a:lnTo>
                <a:lnTo>
                  <a:pt x="199" y="93"/>
                </a:lnTo>
                <a:lnTo>
                  <a:pt x="238" y="82"/>
                </a:lnTo>
                <a:lnTo>
                  <a:pt x="279" y="69"/>
                </a:lnTo>
                <a:lnTo>
                  <a:pt x="322" y="59"/>
                </a:lnTo>
                <a:lnTo>
                  <a:pt x="366" y="47"/>
                </a:lnTo>
                <a:lnTo>
                  <a:pt x="410" y="38"/>
                </a:lnTo>
                <a:lnTo>
                  <a:pt x="457" y="29"/>
                </a:lnTo>
                <a:lnTo>
                  <a:pt x="505" y="21"/>
                </a:lnTo>
                <a:lnTo>
                  <a:pt x="554" y="13"/>
                </a:lnTo>
                <a:lnTo>
                  <a:pt x="604" y="6"/>
                </a:lnTo>
                <a:lnTo>
                  <a:pt x="656" y="0"/>
                </a:lnTo>
                <a:lnTo>
                  <a:pt x="656" y="4"/>
                </a:lnTo>
                <a:lnTo>
                  <a:pt x="656" y="9"/>
                </a:lnTo>
                <a:lnTo>
                  <a:pt x="656" y="14"/>
                </a:lnTo>
                <a:lnTo>
                  <a:pt x="657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356365" name="Group 13"/>
          <p:cNvGrpSpPr>
            <a:grpSpLocks/>
          </p:cNvGrpSpPr>
          <p:nvPr/>
        </p:nvGrpSpPr>
        <p:grpSpPr bwMode="auto">
          <a:xfrm>
            <a:off x="5164213" y="3092451"/>
            <a:ext cx="1776412" cy="654050"/>
            <a:chOff x="326" y="1933"/>
            <a:chExt cx="1119" cy="412"/>
          </a:xfrm>
        </p:grpSpPr>
        <p:sp>
          <p:nvSpPr>
            <p:cNvPr id="356366" name="Freeform 14"/>
            <p:cNvSpPr>
              <a:spLocks/>
            </p:cNvSpPr>
            <p:nvPr/>
          </p:nvSpPr>
          <p:spPr bwMode="auto">
            <a:xfrm>
              <a:off x="326" y="1933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367" name="Group 15"/>
            <p:cNvGrpSpPr>
              <a:grpSpLocks/>
            </p:cNvGrpSpPr>
            <p:nvPr/>
          </p:nvGrpSpPr>
          <p:grpSpPr bwMode="auto">
            <a:xfrm>
              <a:off x="1060" y="2025"/>
              <a:ext cx="310" cy="310"/>
              <a:chOff x="3055" y="1623"/>
              <a:chExt cx="310" cy="310"/>
            </a:xfrm>
          </p:grpSpPr>
          <p:sp>
            <p:nvSpPr>
              <p:cNvPr id="356368" name="Freeform 16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69" name="Freeform 17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0" name="Freeform 18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371" name="Group 19"/>
            <p:cNvGrpSpPr>
              <a:grpSpLocks/>
            </p:cNvGrpSpPr>
            <p:nvPr/>
          </p:nvGrpSpPr>
          <p:grpSpPr bwMode="auto">
            <a:xfrm>
              <a:off x="428" y="2035"/>
              <a:ext cx="310" cy="310"/>
              <a:chOff x="3055" y="1623"/>
              <a:chExt cx="310" cy="310"/>
            </a:xfrm>
          </p:grpSpPr>
          <p:sp>
            <p:nvSpPr>
              <p:cNvPr id="356372" name="Freeform 20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3" name="Freeform 21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4" name="Freeform 22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grpSp>
        <p:nvGrpSpPr>
          <p:cNvPr id="356375" name="Group 23"/>
          <p:cNvGrpSpPr>
            <a:grpSpLocks/>
          </p:cNvGrpSpPr>
          <p:nvPr/>
        </p:nvGrpSpPr>
        <p:grpSpPr bwMode="auto">
          <a:xfrm>
            <a:off x="7286626" y="3144838"/>
            <a:ext cx="1776413" cy="654050"/>
            <a:chOff x="2321" y="1531"/>
            <a:chExt cx="1119" cy="412"/>
          </a:xfrm>
        </p:grpSpPr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377" name="Group 25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6378" name="Freeform 26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79" name="Freeform 27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80" name="Freeform 28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381" name="Group 29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6382" name="Freeform 30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83" name="Freeform 31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84" name="Freeform 32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6387" name="Line 35"/>
          <p:cNvSpPr>
            <a:spLocks noChangeShapeType="1"/>
          </p:cNvSpPr>
          <p:nvPr/>
        </p:nvSpPr>
        <p:spPr bwMode="auto">
          <a:xfrm>
            <a:off x="4583832" y="3938590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6388" name="Line 36"/>
          <p:cNvSpPr>
            <a:spLocks noChangeShapeType="1"/>
          </p:cNvSpPr>
          <p:nvPr/>
        </p:nvSpPr>
        <p:spPr bwMode="auto">
          <a:xfrm>
            <a:off x="8164513" y="3937001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356389" name="Group 37"/>
          <p:cNvGrpSpPr>
            <a:grpSpLocks/>
          </p:cNvGrpSpPr>
          <p:nvPr/>
        </p:nvGrpSpPr>
        <p:grpSpPr bwMode="auto">
          <a:xfrm>
            <a:off x="3565427" y="4389499"/>
            <a:ext cx="1776413" cy="654050"/>
            <a:chOff x="2321" y="1531"/>
            <a:chExt cx="1119" cy="412"/>
          </a:xfrm>
        </p:grpSpPr>
        <p:sp>
          <p:nvSpPr>
            <p:cNvPr id="356390" name="Freeform 38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391" name="Group 39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6392" name="Freeform 40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3" name="Freeform 41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4" name="Freeform 42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395" name="Group 43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6396" name="Freeform 44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7" name="Freeform 45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398" name="Freeform 46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6400" name="Text Box 48"/>
          <p:cNvSpPr txBox="1">
            <a:spLocks noChangeArrowheads="1"/>
          </p:cNvSpPr>
          <p:nvPr/>
        </p:nvSpPr>
        <p:spPr bwMode="auto">
          <a:xfrm>
            <a:off x="5711428" y="4753185"/>
            <a:ext cx="3759200" cy="156966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dirty="0"/>
              <a:t>Tranche douteuse : </a:t>
            </a:r>
            <a:r>
              <a:rPr lang="fr-FR" dirty="0"/>
              <a:t>plus large si le contrôle ne détecte pas 100% des défauts, le prélèvement bon était peut être un hasard</a:t>
            </a:r>
            <a:endParaRPr lang="fr-FR" b="1" dirty="0"/>
          </a:p>
        </p:txBody>
      </p:sp>
      <p:cxnSp>
        <p:nvCxnSpPr>
          <p:cNvPr id="356401" name="AutoShape 49"/>
          <p:cNvCxnSpPr>
            <a:cxnSpLocks noChangeShapeType="1"/>
          </p:cNvCxnSpPr>
          <p:nvPr/>
        </p:nvCxnSpPr>
        <p:spPr bwMode="auto">
          <a:xfrm>
            <a:off x="4583832" y="4102102"/>
            <a:ext cx="3575918" cy="23385"/>
          </a:xfrm>
          <a:prstGeom prst="straightConnector1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6402" name="Line 50"/>
          <p:cNvSpPr>
            <a:spLocks noChangeShapeType="1"/>
          </p:cNvSpPr>
          <p:nvPr/>
        </p:nvSpPr>
        <p:spPr bwMode="auto">
          <a:xfrm>
            <a:off x="2808288" y="3546476"/>
            <a:ext cx="0" cy="3603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356403" name="Group 51"/>
          <p:cNvGrpSpPr>
            <a:grpSpLocks/>
          </p:cNvGrpSpPr>
          <p:nvPr/>
        </p:nvGrpSpPr>
        <p:grpSpPr bwMode="auto">
          <a:xfrm>
            <a:off x="1943101" y="3046413"/>
            <a:ext cx="1776413" cy="654050"/>
            <a:chOff x="2321" y="1531"/>
            <a:chExt cx="1119" cy="412"/>
          </a:xfrm>
        </p:grpSpPr>
        <p:sp>
          <p:nvSpPr>
            <p:cNvPr id="356404" name="Freeform 52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6405" name="Group 53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6406" name="Freeform 54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07" name="Freeform 55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08" name="Freeform 56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6409" name="Group 57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6410" name="Freeform 58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11" name="Freeform 59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6412" name="Freeform 60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6413" name="Text Box 61"/>
          <p:cNvSpPr txBox="1">
            <a:spLocks noChangeArrowheads="1"/>
          </p:cNvSpPr>
          <p:nvPr/>
        </p:nvSpPr>
        <p:spPr bwMode="auto">
          <a:xfrm>
            <a:off x="1755775" y="1844676"/>
            <a:ext cx="2179638" cy="95410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/>
              <a:t>Retour au prélèvement suivant la fréquence du plan de surveillance</a:t>
            </a:r>
          </a:p>
        </p:txBody>
      </p:sp>
      <p:sp>
        <p:nvSpPr>
          <p:cNvPr id="356415" name="Text Box 63"/>
          <p:cNvSpPr txBox="1">
            <a:spLocks noChangeArrowheads="1"/>
          </p:cNvSpPr>
          <p:nvPr/>
        </p:nvSpPr>
        <p:spPr bwMode="auto">
          <a:xfrm>
            <a:off x="2135188" y="549275"/>
            <a:ext cx="8001000" cy="469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Traitement des Non Conformes – Le principe</a:t>
            </a:r>
          </a:p>
        </p:txBody>
      </p:sp>
      <p:cxnSp>
        <p:nvCxnSpPr>
          <p:cNvPr id="64" name="AutoShape 49"/>
          <p:cNvCxnSpPr>
            <a:cxnSpLocks noChangeShapeType="1"/>
          </p:cNvCxnSpPr>
          <p:nvPr/>
        </p:nvCxnSpPr>
        <p:spPr bwMode="auto">
          <a:xfrm>
            <a:off x="4584217" y="4300686"/>
            <a:ext cx="597631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" name="Connecteur droit avec flèche 3"/>
          <p:cNvCxnSpPr>
            <a:cxnSpLocks/>
            <a:stCxn id="356400" idx="0"/>
          </p:cNvCxnSpPr>
          <p:nvPr/>
        </p:nvCxnSpPr>
        <p:spPr>
          <a:xfrm flipH="1" flipV="1">
            <a:off x="7229474" y="4308475"/>
            <a:ext cx="361554" cy="4447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9B5-A26C-4ACC-B07F-AD758AF1165E}" type="slidenum">
              <a:rPr lang="fr-FR" smtClean="0"/>
              <a:t>12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8DD31A3-3E4D-478B-84A7-9D0B56E1714F}"/>
              </a:ext>
            </a:extLst>
          </p:cNvPr>
          <p:cNvSpPr txBox="1"/>
          <p:nvPr/>
        </p:nvSpPr>
        <p:spPr>
          <a:xfrm>
            <a:off x="10602031" y="4111110"/>
            <a:ext cx="33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958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5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 animBg="1"/>
      <p:bldP spid="356358" grpId="0" animBg="1"/>
      <p:bldP spid="356387" grpId="0" animBg="1"/>
      <p:bldP spid="356388" grpId="0" animBg="1"/>
      <p:bldP spid="356400" grpId="0" animBg="1"/>
      <p:bldP spid="356400" grpId="1" animBg="1"/>
      <p:bldP spid="356402" grpId="0" animBg="1"/>
      <p:bldP spid="3564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6041" y="1159677"/>
            <a:ext cx="5654474" cy="576252"/>
          </a:xfrm>
        </p:spPr>
        <p:txBody>
          <a:bodyPr>
            <a:normAutofit/>
          </a:bodyPr>
          <a:lstStyle/>
          <a:p>
            <a:pPr defTabSz="714455">
              <a:defRPr/>
            </a:pPr>
            <a:r>
              <a:rPr lang="fr-FR" sz="2400" dirty="0"/>
              <a:t>QRQC et industrie 4.0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5268E6F-148F-4009-93F7-87E503A3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4AC56D2-44B2-4DF0-8F08-80776250152A}"/>
              </a:ext>
            </a:extLst>
          </p:cNvPr>
          <p:cNvSpPr txBox="1">
            <a:spLocks noChangeArrowheads="1"/>
          </p:cNvSpPr>
          <p:nvPr/>
        </p:nvSpPr>
        <p:spPr>
          <a:xfrm>
            <a:off x="2639614" y="1988840"/>
            <a:ext cx="7999553" cy="361609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08" tIns="34505" rIns="69008" bIns="34505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L’alerte est facilitée (cf. Andon)</a:t>
            </a:r>
          </a:p>
          <a:p>
            <a:r>
              <a:rPr lang="fr-FR" sz="2000" dirty="0"/>
              <a:t>La surveillance plus complète, numérique permet une analyse rapide des tranches douteuses </a:t>
            </a:r>
          </a:p>
          <a:p>
            <a:r>
              <a:rPr lang="fr-FR" sz="2000" dirty="0"/>
              <a:t>Les outils de contrôle numériques aident au tri des produits douteux</a:t>
            </a:r>
          </a:p>
          <a:p>
            <a:r>
              <a:rPr lang="fr-FR" sz="2000" dirty="0"/>
              <a:t>Mais l’analyse reste souvent du ressort de l’humain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9633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E39607-1455-4EFD-AF74-618410B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97" y="521128"/>
            <a:ext cx="3104303" cy="533307"/>
          </a:xfrm>
        </p:spPr>
        <p:txBody>
          <a:bodyPr>
            <a:normAutofit fontScale="90000"/>
          </a:bodyPr>
          <a:lstStyle/>
          <a:p>
            <a:r>
              <a:rPr lang="fr-FR" dirty="0"/>
              <a:t>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C24A7E6-7B8C-4E08-B168-822FFEDE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912" y="2848005"/>
            <a:ext cx="6789872" cy="242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 complément</a:t>
            </a:r>
          </a:p>
          <a:p>
            <a:r>
              <a:rPr lang="fr-FR" u="sng" dirty="0"/>
              <a:t> </a:t>
            </a:r>
            <a:r>
              <a:rPr lang="fr-FR" dirty="0">
                <a:hlinkClick r:id="rId3"/>
              </a:rPr>
              <a:t>https://www.bearingpoint.com/fr-fr/blogs/blog-industry/le-qrqc-la-solution-pour-am%C3%A9liorer-la-performance-industrielle/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FBF048E-568D-4A84-A28C-FBA06202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479" y="1608436"/>
            <a:ext cx="3235398" cy="1239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776528E-8A71-44D0-A6EA-CF6DACE7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61A33D-5959-4E57-BD0D-F2269C31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Image 7">
            <a:hlinkClick r:id="rId4"/>
            <a:extLst>
              <a:ext uri="{FF2B5EF4-FFF2-40B4-BE49-F238E27FC236}">
                <a16:creationId xmlns="" xmlns:a16="http://schemas.microsoft.com/office/drawing/2014/main" id="{A22050B9-211C-48F0-AEE5-72932AC9B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183" y="2297701"/>
            <a:ext cx="3301198" cy="4203232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="" xmlns:a16="http://schemas.microsoft.com/office/drawing/2014/main" id="{F777E411-C538-4620-A637-2526B646B8BC}"/>
              </a:ext>
            </a:extLst>
          </p:cNvPr>
          <p:cNvSpPr txBox="1">
            <a:spLocks/>
          </p:cNvSpPr>
          <p:nvPr/>
        </p:nvSpPr>
        <p:spPr>
          <a:xfrm>
            <a:off x="6350000" y="526997"/>
            <a:ext cx="3003129" cy="17136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/>
              <a:t>Blog dédié au Lean</a:t>
            </a:r>
            <a:r>
              <a:rPr lang="fr-FR" sz="1600"/>
              <a:t/>
            </a:r>
            <a:br>
              <a:rPr lang="fr-FR" sz="1600"/>
            </a:br>
            <a:r>
              <a:rPr lang="fr-FR" sz="1600">
                <a:solidFill>
                  <a:srgbClr val="FF0000"/>
                </a:solidFill>
                <a:hlinkClick r:id="rId6"/>
              </a:rPr>
              <a:t>https://joelduflot-lean.fr</a:t>
            </a:r>
            <a:endParaRPr lang="fr-FR" sz="1600">
              <a:solidFill>
                <a:srgbClr val="FF0000"/>
              </a:solidFill>
            </a:endParaRPr>
          </a:p>
          <a:p>
            <a:r>
              <a:rPr lang="fr-FR" sz="1600" b="1" smtClean="0"/>
              <a:t>Et </a:t>
            </a:r>
            <a:r>
              <a:rPr lang="fr-FR" sz="1600" b="1" dirty="0"/>
              <a:t>en BD </a:t>
            </a:r>
            <a:r>
              <a:rPr lang="fr-FR" sz="1600" dirty="0"/>
              <a:t>c’est plus clair</a:t>
            </a:r>
          </a:p>
          <a:p>
            <a:pPr marL="0" indent="0">
              <a:buNone/>
            </a:pPr>
            <a:r>
              <a:rPr lang="fr-FR" sz="1400" dirty="0">
                <a:hlinkClick r:id="rId4"/>
              </a:rPr>
              <a:t>https://izibook.eyrolles.com/produit/4557/9782212423235/Lusine%20du%20futur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693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AF50CC-932F-40C7-8938-730F1A83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75" y="304267"/>
            <a:ext cx="8911687" cy="848640"/>
          </a:xfrm>
        </p:spPr>
        <p:txBody>
          <a:bodyPr/>
          <a:lstStyle/>
          <a:p>
            <a:r>
              <a:rPr lang="fr-FR" dirty="0"/>
              <a:t>Le Lean  en tant que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642FA43-785C-4347-82BE-54364FF4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879" y="1375392"/>
            <a:ext cx="2828504" cy="5348026"/>
          </a:xfrm>
        </p:spPr>
        <p:txBody>
          <a:bodyPr>
            <a:noAutofit/>
          </a:bodyPr>
          <a:lstStyle/>
          <a:p>
            <a:r>
              <a:rPr lang="fr-FR" dirty="0"/>
              <a:t>Le But</a:t>
            </a:r>
          </a:p>
          <a:p>
            <a:endParaRPr lang="fr-FR" dirty="0"/>
          </a:p>
          <a:p>
            <a:r>
              <a:rPr lang="fr-FR" dirty="0"/>
              <a:t>Les deux piliers</a:t>
            </a:r>
          </a:p>
          <a:p>
            <a:pPr lvl="1"/>
            <a:r>
              <a:rPr lang="fr-FR" sz="1800" b="1" dirty="0"/>
              <a:t>Jidoka</a:t>
            </a:r>
          </a:p>
          <a:p>
            <a:pPr lvl="1"/>
            <a:r>
              <a:rPr lang="fr-FR" sz="1800" dirty="0"/>
              <a:t>Juste à temps</a:t>
            </a:r>
          </a:p>
          <a:p>
            <a:r>
              <a:rPr lang="fr-FR" dirty="0"/>
              <a:t>L’amélioration continue</a:t>
            </a:r>
          </a:p>
          <a:p>
            <a:pPr marL="457200" lvl="1" indent="0">
              <a:buNone/>
            </a:pPr>
            <a:endParaRPr lang="fr-FR" sz="1800" dirty="0"/>
          </a:p>
          <a:p>
            <a:r>
              <a:rPr lang="fr-FR" dirty="0"/>
              <a:t>La base</a:t>
            </a:r>
          </a:p>
          <a:p>
            <a:pPr lvl="1"/>
            <a:r>
              <a:rPr lang="fr-FR" sz="1800" dirty="0"/>
              <a:t>Activité Lissée</a:t>
            </a:r>
          </a:p>
          <a:p>
            <a:pPr lvl="1"/>
            <a:r>
              <a:rPr lang="fr-FR" sz="1800" dirty="0"/>
              <a:t>Standard</a:t>
            </a:r>
          </a:p>
          <a:p>
            <a:pPr lvl="1"/>
            <a:r>
              <a:rPr lang="fr-FR" sz="1800" dirty="0"/>
              <a:t>Visuel</a:t>
            </a:r>
          </a:p>
          <a:p>
            <a:pPr lvl="1"/>
            <a:r>
              <a:rPr lang="fr-FR" sz="1800" dirty="0"/>
              <a:t>Equipe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A5E9A1A-75FC-47B9-9FC4-19BE3201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71170"/>
            <a:ext cx="7619999" cy="365125"/>
          </a:xfrm>
        </p:spPr>
        <p:txBody>
          <a:bodyPr/>
          <a:lstStyle/>
          <a:p>
            <a:r>
              <a:rPr lang="en-US" sz="1000" smtClean="0"/>
              <a:t>Joel Duflot 2022</a:t>
            </a:r>
            <a:endParaRPr lang="en-US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D0B962A-CF21-4074-8824-D98DA2D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5357900-D8E6-4A4E-AC87-189A3A43F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02452" y="928297"/>
            <a:ext cx="7942415" cy="579724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891D1B1A-B573-49E9-AE0A-FAD03E51555B}"/>
              </a:ext>
            </a:extLst>
          </p:cNvPr>
          <p:cNvSpPr/>
          <p:nvPr/>
        </p:nvSpPr>
        <p:spPr>
          <a:xfrm>
            <a:off x="5171751" y="2379216"/>
            <a:ext cx="1659205" cy="25337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61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3627" y="476669"/>
            <a:ext cx="8352928" cy="529128"/>
          </a:xfrm>
        </p:spPr>
        <p:txBody>
          <a:bodyPr>
            <a:normAutofit fontScale="90000"/>
          </a:bodyPr>
          <a:lstStyle/>
          <a:p>
            <a:r>
              <a:rPr lang="fr-FR" dirty="0"/>
              <a:t>Le principe Qualité  Jidoka</a:t>
            </a:r>
            <a:br>
              <a:rPr lang="fr-FR" dirty="0"/>
            </a:br>
            <a:r>
              <a:rPr lang="fr-FR" dirty="0"/>
              <a:t>  QRQC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579" y="1825362"/>
            <a:ext cx="6510248" cy="503263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r-FR" sz="2000" dirty="0"/>
              <a:t> </a:t>
            </a:r>
            <a:r>
              <a:rPr lang="fr-FR" sz="2000" i="1" dirty="0"/>
              <a:t>Le principe qualité impose de ne produire ni  transmettre aucun défaut, mieux vaut arrêter de produire que produire mauvais</a:t>
            </a:r>
          </a:p>
          <a:p>
            <a:pPr marL="68580" indent="0">
              <a:buNone/>
            </a:pPr>
            <a:endParaRPr lang="fr-FR" sz="2000" dirty="0"/>
          </a:p>
          <a:p>
            <a:pPr marL="68580" indent="0">
              <a:buNone/>
            </a:pPr>
            <a:r>
              <a:rPr lang="fr-FR" sz="2000" dirty="0"/>
              <a:t>Si on choisit d’appliquer ce principe, il faut s’organiser pour limiter les arrêts liés aux défauts : </a:t>
            </a:r>
            <a:r>
              <a:rPr lang="fr-FR" sz="2000" i="1" dirty="0"/>
              <a:t>« S’arrêter au premier défaut et mobiliser tout le monde pour ne jamais s’arrêter ».</a:t>
            </a:r>
          </a:p>
          <a:p>
            <a:pPr marL="68580" indent="0">
              <a:buNone/>
            </a:pPr>
            <a:endParaRPr lang="fr-FR" sz="2000" i="1" dirty="0"/>
          </a:p>
          <a:p>
            <a:pPr marL="68580" indent="0">
              <a:buNone/>
            </a:pPr>
            <a:r>
              <a:rPr lang="fr-FR" sz="2000" dirty="0"/>
              <a:t>C’est l’objet du </a:t>
            </a:r>
            <a:r>
              <a:rPr lang="fr-FR" sz="2000" b="1" dirty="0"/>
              <a:t>QRQC</a:t>
            </a:r>
            <a:r>
              <a:rPr lang="fr-FR" sz="2000" dirty="0"/>
              <a:t> : une organisation qui associe réactivité et traitement au fond des causes de problèmes.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827" y="2559544"/>
            <a:ext cx="4149168" cy="3499257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="" xmlns:a16="http://schemas.microsoft.com/office/drawing/2014/main" id="{47BFF4A3-1397-4D10-837F-E8AE98EB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5" descr="enseignant">
            <a:extLst>
              <a:ext uri="{FF2B5EF4-FFF2-40B4-BE49-F238E27FC236}">
                <a16:creationId xmlns="" xmlns:a16="http://schemas.microsoft.com/office/drawing/2014/main" id="{63F4D585-37AD-43B2-8EE7-0218BEEA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9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QRQC : préalables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311578" y="1544714"/>
            <a:ext cx="5507217" cy="467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  </a:t>
            </a:r>
            <a:r>
              <a:rPr lang="fr-FR" sz="2000" b="1" dirty="0"/>
              <a:t>Avant de mettre en place le QRQC </a:t>
            </a:r>
            <a:r>
              <a:rPr lang="fr-FR" sz="2000" dirty="0"/>
              <a:t>il faut mettre en place et maitriser certains outils.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>
                <a:hlinkClick r:id="rId2"/>
              </a:rPr>
              <a:t>Andon </a:t>
            </a:r>
            <a:r>
              <a:rPr lang="fr-FR" sz="2000" dirty="0"/>
              <a:t>: pour alerter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>
                <a:hlinkClick r:id="rId3"/>
              </a:rPr>
              <a:t>5M et 5 Pourquoi</a:t>
            </a:r>
            <a:r>
              <a:rPr lang="fr-FR" sz="2000" dirty="0">
                <a:hlinkClick r:id="rId4"/>
              </a:rPr>
              <a:t> </a:t>
            </a:r>
            <a:r>
              <a:rPr lang="fr-FR" sz="2000" dirty="0"/>
              <a:t>pour analyser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>
                <a:hlinkClick r:id="rId3"/>
              </a:rPr>
              <a:t>Démarche PDCA </a:t>
            </a:r>
            <a:r>
              <a:rPr lang="fr-FR" sz="2000" dirty="0"/>
              <a:t>pour itérer les actions et les vérifications</a:t>
            </a:r>
          </a:p>
          <a:p>
            <a:pPr marL="68580" indent="0">
              <a:buFont typeface="Wingdings 3" charset="2"/>
              <a:buNone/>
            </a:pPr>
            <a:endParaRPr lang="fr-FR" sz="2000" dirty="0"/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   Le </a:t>
            </a:r>
            <a:r>
              <a:rPr lang="fr-FR" sz="2000" b="1" dirty="0"/>
              <a:t>démarrage</a:t>
            </a:r>
            <a:r>
              <a:rPr lang="fr-FR" sz="2000" dirty="0"/>
              <a:t> n’est pas immédiat, il faut s’entrainer en attaquant quelques problèmes avant de généraliser pas à pas. Au-delà de la méthode </a:t>
            </a:r>
            <a:r>
              <a:rPr lang="fr-FR" sz="2000" b="1" dirty="0"/>
              <a:t>c’est un état d’esprit, priorité qualité et appui aux hommes de terrain, qu’il faut acquérir</a:t>
            </a:r>
            <a:r>
              <a:rPr lang="fr-FR" sz="2000" dirty="0"/>
              <a:t>.</a:t>
            </a:r>
          </a:p>
        </p:txBody>
      </p:sp>
      <p:grpSp>
        <p:nvGrpSpPr>
          <p:cNvPr id="7" name="Group 181">
            <a:extLst>
              <a:ext uri="{FF2B5EF4-FFF2-40B4-BE49-F238E27FC236}">
                <a16:creationId xmlns="" xmlns:a16="http://schemas.microsoft.com/office/drawing/2014/main" id="{759F105E-8297-4E89-9AF5-A4205419D353}"/>
              </a:ext>
            </a:extLst>
          </p:cNvPr>
          <p:cNvGrpSpPr>
            <a:grpSpLocks/>
          </p:cNvGrpSpPr>
          <p:nvPr/>
        </p:nvGrpSpPr>
        <p:grpSpPr bwMode="auto">
          <a:xfrm>
            <a:off x="6980085" y="234778"/>
            <a:ext cx="4259045" cy="2934550"/>
            <a:chOff x="158" y="1797"/>
            <a:chExt cx="2767" cy="2087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1DC0D43-F04F-46DC-9C34-E2D5A8489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26000"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797"/>
              <a:ext cx="2767" cy="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CE7A78BF-4003-40AC-A169-540ABE0C9E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35429">
              <a:off x="171" y="2467"/>
              <a:ext cx="2345" cy="11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pic>
        <p:nvPicPr>
          <p:cNvPr id="3" name="Picture 34" descr="final">
            <a:extLst>
              <a:ext uri="{FF2B5EF4-FFF2-40B4-BE49-F238E27FC236}">
                <a16:creationId xmlns="" xmlns:a16="http://schemas.microsoft.com/office/drawing/2014/main" id="{5421902B-49A6-4CBC-9B61-09C63FEC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/>
          <a:stretch>
            <a:fillRect/>
          </a:stretch>
        </p:blipFill>
        <p:spPr bwMode="auto">
          <a:xfrm>
            <a:off x="7367200" y="3429000"/>
            <a:ext cx="3484814" cy="323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QRQC : Etapes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311579" y="1775533"/>
            <a:ext cx="5932600" cy="428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1 </a:t>
            </a:r>
            <a:r>
              <a:rPr lang="fr-FR" sz="2000" b="1" dirty="0"/>
              <a:t>Alerte</a:t>
            </a:r>
            <a:r>
              <a:rPr lang="fr-FR" sz="2000" dirty="0"/>
              <a:t> : via Andon, surveillance, poka-yoké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2 </a:t>
            </a:r>
            <a:r>
              <a:rPr lang="fr-FR" sz="2000" b="1" dirty="0"/>
              <a:t>Initialisation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     Démarrage de l’assistance</a:t>
            </a:r>
            <a:br>
              <a:rPr lang="fr-FR" sz="2000" dirty="0"/>
            </a:br>
            <a:r>
              <a:rPr lang="fr-FR" sz="2000" dirty="0"/>
              <a:t>     Saisie de l’information au fil de l’eau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3 </a:t>
            </a:r>
            <a:r>
              <a:rPr lang="fr-FR" sz="2000" b="1" dirty="0"/>
              <a:t>Protection du client</a:t>
            </a:r>
            <a:r>
              <a:rPr lang="fr-FR" sz="2000" dirty="0"/>
              <a:t>, </a:t>
            </a:r>
            <a:r>
              <a:rPr lang="fr-FR" sz="2000" b="1" dirty="0"/>
              <a:t>Mesures palliatives</a:t>
            </a:r>
            <a:r>
              <a:rPr lang="fr-FR" sz="2000" dirty="0"/>
              <a:t> de remise en route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4 </a:t>
            </a:r>
            <a:r>
              <a:rPr lang="fr-FR" sz="2000" b="1" dirty="0"/>
              <a:t>Analyse et mesures correctives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5 </a:t>
            </a:r>
            <a:r>
              <a:rPr lang="fr-FR" sz="2000" b="1" dirty="0"/>
              <a:t>Mise à jour des standards </a:t>
            </a:r>
            <a:r>
              <a:rPr lang="fr-FR" sz="2000" dirty="0"/>
              <a:t>et archivage</a:t>
            </a:r>
          </a:p>
        </p:txBody>
      </p:sp>
      <p:pic>
        <p:nvPicPr>
          <p:cNvPr id="4" name="Picture 3" descr="j0233018">
            <a:extLst>
              <a:ext uri="{FF2B5EF4-FFF2-40B4-BE49-F238E27FC236}">
                <a16:creationId xmlns="" xmlns:a16="http://schemas.microsoft.com/office/drawing/2014/main" id="{2F5A7D71-4E21-4C16-8B22-125F1D44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52" y="2025836"/>
            <a:ext cx="2763331" cy="28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6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QRQC : Etapes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311578" y="1775533"/>
            <a:ext cx="7619999" cy="4580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1 </a:t>
            </a:r>
            <a:r>
              <a:rPr lang="fr-FR" sz="2000" b="1" dirty="0"/>
              <a:t>Alerte</a:t>
            </a:r>
            <a:r>
              <a:rPr lang="fr-FR" sz="2000" dirty="0"/>
              <a:t> : via Andon, surveillance, poka-yoké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L’alerte doit toujours aboutir et être traitée dans la minute…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2 </a:t>
            </a:r>
            <a:r>
              <a:rPr lang="fr-FR" sz="2000" b="1" dirty="0"/>
              <a:t>Initialisation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     Démarrage de l’assistance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        Elle est organisée depuis longtemps.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        Elle comporte une part d’escalade : si les personnes présentent sentent qu’elles auront des difficultés elles appellent en renfort hiérarchie et services techniques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 	</a:t>
            </a:r>
            <a:r>
              <a:rPr lang="fr-FR" sz="2000" b="1" dirty="0"/>
              <a:t>Elle se rend sur le terrain </a:t>
            </a:r>
            <a:r>
              <a:rPr lang="fr-FR" sz="2000" dirty="0"/>
              <a:t>pour rassurer les opérateurs et observer les produits, le process en temps réel. C’est le gage d’une bonne analyse et de bonnes décisions.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	Le </a:t>
            </a:r>
            <a:r>
              <a:rPr lang="fr-FR" sz="2000" b="1" dirty="0"/>
              <a:t>management visuel </a:t>
            </a:r>
            <a:r>
              <a:rPr lang="fr-FR" sz="2000" dirty="0"/>
              <a:t>de suivi est initié : post-it, tableau …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Picture 3" descr="j0233018">
            <a:extLst>
              <a:ext uri="{FF2B5EF4-FFF2-40B4-BE49-F238E27FC236}">
                <a16:creationId xmlns="" xmlns:a16="http://schemas.microsoft.com/office/drawing/2014/main" id="{2F5A7D71-4E21-4C16-8B22-125F1D44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37" y="2662808"/>
            <a:ext cx="2763331" cy="28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2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QRQC : Etapes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311579" y="1420427"/>
            <a:ext cx="9568842" cy="497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3 </a:t>
            </a:r>
            <a:r>
              <a:rPr lang="fr-FR" sz="2000" b="1" dirty="0"/>
              <a:t>Protection du client</a:t>
            </a:r>
            <a:r>
              <a:rPr lang="fr-FR" sz="2000" dirty="0"/>
              <a:t>, </a:t>
            </a:r>
            <a:r>
              <a:rPr lang="fr-FR" sz="2000" b="1" dirty="0"/>
              <a:t>Mesures palliatives</a:t>
            </a:r>
            <a:r>
              <a:rPr lang="fr-FR" sz="2000" dirty="0"/>
              <a:t> de remise en route</a:t>
            </a:r>
          </a:p>
          <a:p>
            <a:pPr marL="411480">
              <a:buFont typeface="Arial" panose="020B0604020202020204" pitchFamily="34" charset="0"/>
              <a:buChar char="•"/>
            </a:pPr>
            <a:r>
              <a:rPr lang="fr-FR" sz="2000" b="1" dirty="0"/>
              <a:t>Protéger le client </a:t>
            </a:r>
            <a:r>
              <a:rPr lang="fr-FR" sz="2000" dirty="0"/>
              <a:t>c’est mettre en place des mesures :</a:t>
            </a:r>
          </a:p>
          <a:p>
            <a:pPr marL="811530" lvl="1">
              <a:buFont typeface="Arial" panose="020B0604020202020204" pitchFamily="34" charset="0"/>
              <a:buChar char="•"/>
            </a:pPr>
            <a:r>
              <a:rPr lang="fr-FR" sz="2000" dirty="0"/>
              <a:t>pour trier les produits douteux, tous, même ceux qui sont prêts à partir (cf. diapos en fin de diaporama)</a:t>
            </a:r>
          </a:p>
          <a:p>
            <a:pPr marL="811530" lvl="1">
              <a:buFont typeface="Arial" panose="020B0604020202020204" pitchFamily="34" charset="0"/>
              <a:buChar char="•"/>
            </a:pPr>
            <a:r>
              <a:rPr lang="fr-FR" sz="2000" dirty="0"/>
              <a:t>	pour faire en sorte que les futurs produits soient certifiés conforme par un contrôle supplémentaire par exemple</a:t>
            </a:r>
          </a:p>
          <a:p>
            <a:pPr marL="411480">
              <a:buFont typeface="Arial" panose="020B0604020202020204" pitchFamily="34" charset="0"/>
              <a:buChar char="•"/>
            </a:pPr>
            <a:r>
              <a:rPr lang="fr-FR" sz="2200" b="1" dirty="0"/>
              <a:t>Prendre des mesures palliatives </a:t>
            </a:r>
            <a:r>
              <a:rPr lang="fr-FR" sz="2200" dirty="0"/>
              <a:t>c’est modifier le processus pour éliminer le défaut même si la cause racine n’est pas connue</a:t>
            </a:r>
          </a:p>
          <a:p>
            <a:pPr marL="811530" lvl="1">
              <a:buFont typeface="Arial" panose="020B0604020202020204" pitchFamily="34" charset="0"/>
              <a:buChar char="•"/>
            </a:pPr>
            <a:r>
              <a:rPr lang="fr-FR" sz="2000" dirty="0"/>
              <a:t>Opération supplémentaire</a:t>
            </a:r>
          </a:p>
          <a:p>
            <a:pPr marL="811530" lvl="1">
              <a:buFont typeface="Arial" panose="020B0604020202020204" pitchFamily="34" charset="0"/>
              <a:buChar char="•"/>
            </a:pPr>
            <a:r>
              <a:rPr lang="fr-FR" sz="2000" dirty="0"/>
              <a:t>Retouche</a:t>
            </a:r>
          </a:p>
          <a:p>
            <a:pPr marL="811530" lvl="1">
              <a:buFont typeface="Arial" panose="020B0604020202020204" pitchFamily="34" charset="0"/>
              <a:buChar char="•"/>
            </a:pPr>
            <a:r>
              <a:rPr lang="fr-FR" sz="2000" dirty="0"/>
              <a:t>Changement d’un réglage</a:t>
            </a:r>
          </a:p>
          <a:p>
            <a:pPr marL="68580" indent="0">
              <a:buNone/>
            </a:pPr>
            <a:r>
              <a:rPr lang="fr-FR" sz="2200" b="1" dirty="0"/>
              <a:t>On ne produit que si on a été capable de passer cette étape</a:t>
            </a:r>
          </a:p>
          <a:p>
            <a:pPr marL="811530" lvl="1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2676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QRQC : Etapes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435865" y="1287562"/>
            <a:ext cx="8143141" cy="542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4 </a:t>
            </a:r>
            <a:r>
              <a:rPr lang="fr-FR" sz="2000" b="1" dirty="0"/>
              <a:t>Analyse et mesures correctives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A l’aide des outils 5M (causes potentielles), 5 Pourquoi (cause racine) et PDCA (action, vérification, ajustement) on génère des actions qui vont éviter la récidive du défaut:</a:t>
            </a:r>
          </a:p>
          <a:p>
            <a:pPr marL="411480">
              <a:buFont typeface="Arial" panose="020B0604020202020204" pitchFamily="34" charset="0"/>
              <a:buChar char="•"/>
            </a:pPr>
            <a:r>
              <a:rPr lang="fr-FR" sz="2000" dirty="0"/>
              <a:t>	Modification de process</a:t>
            </a:r>
          </a:p>
          <a:p>
            <a:pPr marL="411480">
              <a:buFont typeface="Arial" panose="020B0604020202020204" pitchFamily="34" charset="0"/>
              <a:buChar char="•"/>
            </a:pPr>
            <a:r>
              <a:rPr lang="fr-FR" sz="2000" dirty="0"/>
              <a:t>	Modification de pièces</a:t>
            </a:r>
          </a:p>
          <a:p>
            <a:pPr marL="411480">
              <a:buFont typeface="Arial" panose="020B0604020202020204" pitchFamily="34" charset="0"/>
              <a:buChar char="•"/>
            </a:pPr>
            <a:r>
              <a:rPr lang="fr-FR" sz="2000" dirty="0"/>
              <a:t>	Resserrement de tolérance sur un paramètre</a:t>
            </a:r>
          </a:p>
          <a:p>
            <a:pPr marL="68580" indent="0">
              <a:buNone/>
            </a:pPr>
            <a:r>
              <a:rPr lang="fr-FR" sz="2000" dirty="0"/>
              <a:t>On a le temps pour l’analyse puisqu’on produit conforme grâce aux palliatives</a:t>
            </a:r>
          </a:p>
          <a:p>
            <a:pPr marL="68580" indent="0">
              <a:buNone/>
            </a:pPr>
            <a:r>
              <a:rPr lang="fr-FR" sz="2000" dirty="0"/>
              <a:t>On supprime les mesures palliatives après application des correctives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5 </a:t>
            </a:r>
            <a:r>
              <a:rPr lang="fr-FR" sz="2000" b="1" dirty="0"/>
              <a:t>Mise à jour des standards </a:t>
            </a:r>
            <a:r>
              <a:rPr lang="fr-FR" sz="2000" dirty="0"/>
              <a:t>et archivage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	Le moyen de capitaliser l’expérience et d’entretenir le progrès continu.</a:t>
            </a:r>
          </a:p>
        </p:txBody>
      </p:sp>
      <p:pic>
        <p:nvPicPr>
          <p:cNvPr id="3" name="Picture 34" descr="final">
            <a:extLst>
              <a:ext uri="{FF2B5EF4-FFF2-40B4-BE49-F238E27FC236}">
                <a16:creationId xmlns="" xmlns:a16="http://schemas.microsoft.com/office/drawing/2014/main" id="{86D848F6-EACD-4B8D-A235-178AADFB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/>
          <a:stretch>
            <a:fillRect/>
          </a:stretch>
        </p:blipFill>
        <p:spPr bwMode="auto">
          <a:xfrm>
            <a:off x="8931578" y="1582416"/>
            <a:ext cx="3484814" cy="323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94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1978026" y="3779839"/>
            <a:ext cx="8689975" cy="282575"/>
            <a:chOff x="70" y="1674"/>
            <a:chExt cx="5474" cy="178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70" y="1746"/>
              <a:ext cx="5291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2260" name="Freeform 4"/>
            <p:cNvSpPr>
              <a:spLocks/>
            </p:cNvSpPr>
            <p:nvPr/>
          </p:nvSpPr>
          <p:spPr bwMode="auto">
            <a:xfrm>
              <a:off x="5272" y="1674"/>
              <a:ext cx="272" cy="178"/>
            </a:xfrm>
            <a:custGeom>
              <a:avLst/>
              <a:gdLst>
                <a:gd name="T0" fmla="*/ 0 w 272"/>
                <a:gd name="T1" fmla="*/ 178 h 178"/>
                <a:gd name="T2" fmla="*/ 272 w 272"/>
                <a:gd name="T3" fmla="*/ 88 h 178"/>
                <a:gd name="T4" fmla="*/ 0 w 272"/>
                <a:gd name="T5" fmla="*/ 0 h 178"/>
                <a:gd name="T6" fmla="*/ 85 w 272"/>
                <a:gd name="T7" fmla="*/ 88 h 178"/>
                <a:gd name="T8" fmla="*/ 0 w 272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78">
                  <a:moveTo>
                    <a:pt x="0" y="178"/>
                  </a:moveTo>
                  <a:lnTo>
                    <a:pt x="272" y="88"/>
                  </a:lnTo>
                  <a:lnTo>
                    <a:pt x="0" y="0"/>
                  </a:lnTo>
                  <a:lnTo>
                    <a:pt x="85" y="8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2413000" y="834094"/>
            <a:ext cx="8001000" cy="469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Traitement des Non Conformes 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– Le principe</a:t>
            </a:r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5973763" y="3554414"/>
            <a:ext cx="0" cy="3603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2263" name="Freeform 7"/>
          <p:cNvSpPr>
            <a:spLocks/>
          </p:cNvSpPr>
          <p:nvPr/>
        </p:nvSpPr>
        <p:spPr bwMode="auto">
          <a:xfrm>
            <a:off x="6446839" y="2379663"/>
            <a:ext cx="511175" cy="184150"/>
          </a:xfrm>
          <a:custGeom>
            <a:avLst/>
            <a:gdLst>
              <a:gd name="T0" fmla="*/ 644 w 644"/>
              <a:gd name="T1" fmla="*/ 232 h 232"/>
              <a:gd name="T2" fmla="*/ 617 w 644"/>
              <a:gd name="T3" fmla="*/ 214 h 232"/>
              <a:gd name="T4" fmla="*/ 586 w 644"/>
              <a:gd name="T5" fmla="*/ 197 h 232"/>
              <a:gd name="T6" fmla="*/ 553 w 644"/>
              <a:gd name="T7" fmla="*/ 180 h 232"/>
              <a:gd name="T8" fmla="*/ 519 w 644"/>
              <a:gd name="T9" fmla="*/ 164 h 232"/>
              <a:gd name="T10" fmla="*/ 482 w 644"/>
              <a:gd name="T11" fmla="*/ 147 h 232"/>
              <a:gd name="T12" fmla="*/ 444 w 644"/>
              <a:gd name="T13" fmla="*/ 132 h 232"/>
              <a:gd name="T14" fmla="*/ 405 w 644"/>
              <a:gd name="T15" fmla="*/ 117 h 232"/>
              <a:gd name="T16" fmla="*/ 364 w 644"/>
              <a:gd name="T17" fmla="*/ 104 h 232"/>
              <a:gd name="T18" fmla="*/ 322 w 644"/>
              <a:gd name="T19" fmla="*/ 90 h 232"/>
              <a:gd name="T20" fmla="*/ 278 w 644"/>
              <a:gd name="T21" fmla="*/ 77 h 232"/>
              <a:gd name="T22" fmla="*/ 233 w 644"/>
              <a:gd name="T23" fmla="*/ 66 h 232"/>
              <a:gd name="T24" fmla="*/ 188 w 644"/>
              <a:gd name="T25" fmla="*/ 54 h 232"/>
              <a:gd name="T26" fmla="*/ 142 w 644"/>
              <a:gd name="T27" fmla="*/ 44 h 232"/>
              <a:gd name="T28" fmla="*/ 95 w 644"/>
              <a:gd name="T29" fmla="*/ 35 h 232"/>
              <a:gd name="T30" fmla="*/ 48 w 644"/>
              <a:gd name="T31" fmla="*/ 25 h 232"/>
              <a:gd name="T32" fmla="*/ 0 w 644"/>
              <a:gd name="T33" fmla="*/ 18 h 232"/>
              <a:gd name="T34" fmla="*/ 2 w 644"/>
              <a:gd name="T35" fmla="*/ 14 h 232"/>
              <a:gd name="T36" fmla="*/ 2 w 644"/>
              <a:gd name="T37" fmla="*/ 9 h 232"/>
              <a:gd name="T38" fmla="*/ 3 w 644"/>
              <a:gd name="T39" fmla="*/ 5 h 232"/>
              <a:gd name="T40" fmla="*/ 3 w 644"/>
              <a:gd name="T41" fmla="*/ 0 h 232"/>
              <a:gd name="T42" fmla="*/ 53 w 644"/>
              <a:gd name="T43" fmla="*/ 8 h 232"/>
              <a:gd name="T44" fmla="*/ 103 w 644"/>
              <a:gd name="T45" fmla="*/ 17 h 232"/>
              <a:gd name="T46" fmla="*/ 150 w 644"/>
              <a:gd name="T47" fmla="*/ 26 h 232"/>
              <a:gd name="T48" fmla="*/ 197 w 644"/>
              <a:gd name="T49" fmla="*/ 37 h 232"/>
              <a:gd name="T50" fmla="*/ 244 w 644"/>
              <a:gd name="T51" fmla="*/ 48 h 232"/>
              <a:gd name="T52" fmla="*/ 287 w 644"/>
              <a:gd name="T53" fmla="*/ 60 h 232"/>
              <a:gd name="T54" fmla="*/ 330 w 644"/>
              <a:gd name="T55" fmla="*/ 73 h 232"/>
              <a:gd name="T56" fmla="*/ 370 w 644"/>
              <a:gd name="T57" fmla="*/ 86 h 232"/>
              <a:gd name="T58" fmla="*/ 409 w 644"/>
              <a:gd name="T59" fmla="*/ 100 h 232"/>
              <a:gd name="T60" fmla="*/ 447 w 644"/>
              <a:gd name="T61" fmla="*/ 114 h 232"/>
              <a:gd name="T62" fmla="*/ 483 w 644"/>
              <a:gd name="T63" fmla="*/ 130 h 232"/>
              <a:gd name="T64" fmla="*/ 516 w 644"/>
              <a:gd name="T65" fmla="*/ 145 h 232"/>
              <a:gd name="T66" fmla="*/ 548 w 644"/>
              <a:gd name="T67" fmla="*/ 162 h 232"/>
              <a:gd name="T68" fmla="*/ 578 w 644"/>
              <a:gd name="T69" fmla="*/ 179 h 232"/>
              <a:gd name="T70" fmla="*/ 604 w 644"/>
              <a:gd name="T71" fmla="*/ 196 h 232"/>
              <a:gd name="T72" fmla="*/ 629 w 644"/>
              <a:gd name="T73" fmla="*/ 214 h 232"/>
              <a:gd name="T74" fmla="*/ 634 w 644"/>
              <a:gd name="T75" fmla="*/ 218 h 232"/>
              <a:gd name="T76" fmla="*/ 637 w 644"/>
              <a:gd name="T77" fmla="*/ 222 h 232"/>
              <a:gd name="T78" fmla="*/ 641 w 644"/>
              <a:gd name="T79" fmla="*/ 227 h 232"/>
              <a:gd name="T80" fmla="*/ 644 w 644"/>
              <a:gd name="T8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4" h="232">
                <a:moveTo>
                  <a:pt x="644" y="232"/>
                </a:moveTo>
                <a:lnTo>
                  <a:pt x="617" y="214"/>
                </a:lnTo>
                <a:lnTo>
                  <a:pt x="586" y="197"/>
                </a:lnTo>
                <a:lnTo>
                  <a:pt x="553" y="180"/>
                </a:lnTo>
                <a:lnTo>
                  <a:pt x="519" y="164"/>
                </a:lnTo>
                <a:lnTo>
                  <a:pt x="482" y="147"/>
                </a:lnTo>
                <a:lnTo>
                  <a:pt x="444" y="132"/>
                </a:lnTo>
                <a:lnTo>
                  <a:pt x="405" y="117"/>
                </a:lnTo>
                <a:lnTo>
                  <a:pt x="364" y="104"/>
                </a:lnTo>
                <a:lnTo>
                  <a:pt x="322" y="90"/>
                </a:lnTo>
                <a:lnTo>
                  <a:pt x="278" y="77"/>
                </a:lnTo>
                <a:lnTo>
                  <a:pt x="233" y="66"/>
                </a:lnTo>
                <a:lnTo>
                  <a:pt x="188" y="54"/>
                </a:lnTo>
                <a:lnTo>
                  <a:pt x="142" y="44"/>
                </a:lnTo>
                <a:lnTo>
                  <a:pt x="95" y="35"/>
                </a:lnTo>
                <a:lnTo>
                  <a:pt x="48" y="25"/>
                </a:lnTo>
                <a:lnTo>
                  <a:pt x="0" y="18"/>
                </a:lnTo>
                <a:lnTo>
                  <a:pt x="2" y="14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  <a:lnTo>
                  <a:pt x="53" y="8"/>
                </a:lnTo>
                <a:lnTo>
                  <a:pt x="103" y="17"/>
                </a:lnTo>
                <a:lnTo>
                  <a:pt x="150" y="26"/>
                </a:lnTo>
                <a:lnTo>
                  <a:pt x="197" y="37"/>
                </a:lnTo>
                <a:lnTo>
                  <a:pt x="244" y="48"/>
                </a:lnTo>
                <a:lnTo>
                  <a:pt x="287" y="60"/>
                </a:lnTo>
                <a:lnTo>
                  <a:pt x="330" y="73"/>
                </a:lnTo>
                <a:lnTo>
                  <a:pt x="370" y="86"/>
                </a:lnTo>
                <a:lnTo>
                  <a:pt x="409" y="100"/>
                </a:lnTo>
                <a:lnTo>
                  <a:pt x="447" y="114"/>
                </a:lnTo>
                <a:lnTo>
                  <a:pt x="483" y="130"/>
                </a:lnTo>
                <a:lnTo>
                  <a:pt x="516" y="145"/>
                </a:lnTo>
                <a:lnTo>
                  <a:pt x="548" y="162"/>
                </a:lnTo>
                <a:lnTo>
                  <a:pt x="578" y="179"/>
                </a:lnTo>
                <a:lnTo>
                  <a:pt x="604" y="196"/>
                </a:lnTo>
                <a:lnTo>
                  <a:pt x="629" y="214"/>
                </a:lnTo>
                <a:lnTo>
                  <a:pt x="634" y="218"/>
                </a:lnTo>
                <a:lnTo>
                  <a:pt x="637" y="222"/>
                </a:lnTo>
                <a:lnTo>
                  <a:pt x="641" y="227"/>
                </a:lnTo>
                <a:lnTo>
                  <a:pt x="644" y="2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4" name="Freeform 8"/>
          <p:cNvSpPr>
            <a:spLocks/>
          </p:cNvSpPr>
          <p:nvPr/>
        </p:nvSpPr>
        <p:spPr bwMode="auto">
          <a:xfrm>
            <a:off x="6364288" y="2138363"/>
            <a:ext cx="49212" cy="285750"/>
          </a:xfrm>
          <a:custGeom>
            <a:avLst/>
            <a:gdLst>
              <a:gd name="T0" fmla="*/ 11 w 63"/>
              <a:gd name="T1" fmla="*/ 0 h 359"/>
              <a:gd name="T2" fmla="*/ 33 w 63"/>
              <a:gd name="T3" fmla="*/ 0 h 359"/>
              <a:gd name="T4" fmla="*/ 38 w 63"/>
              <a:gd name="T5" fmla="*/ 1 h 359"/>
              <a:gd name="T6" fmla="*/ 41 w 63"/>
              <a:gd name="T7" fmla="*/ 3 h 359"/>
              <a:gd name="T8" fmla="*/ 45 w 63"/>
              <a:gd name="T9" fmla="*/ 8 h 359"/>
              <a:gd name="T10" fmla="*/ 46 w 63"/>
              <a:gd name="T11" fmla="*/ 13 h 359"/>
              <a:gd name="T12" fmla="*/ 63 w 63"/>
              <a:gd name="T13" fmla="*/ 332 h 359"/>
              <a:gd name="T14" fmla="*/ 63 w 63"/>
              <a:gd name="T15" fmla="*/ 332 h 359"/>
              <a:gd name="T16" fmla="*/ 60 w 63"/>
              <a:gd name="T17" fmla="*/ 335 h 359"/>
              <a:gd name="T18" fmla="*/ 55 w 63"/>
              <a:gd name="T19" fmla="*/ 339 h 359"/>
              <a:gd name="T20" fmla="*/ 50 w 63"/>
              <a:gd name="T21" fmla="*/ 342 h 359"/>
              <a:gd name="T22" fmla="*/ 45 w 63"/>
              <a:gd name="T23" fmla="*/ 345 h 359"/>
              <a:gd name="T24" fmla="*/ 39 w 63"/>
              <a:gd name="T25" fmla="*/ 349 h 359"/>
              <a:gd name="T26" fmla="*/ 33 w 63"/>
              <a:gd name="T27" fmla="*/ 352 h 359"/>
              <a:gd name="T28" fmla="*/ 26 w 63"/>
              <a:gd name="T29" fmla="*/ 356 h 359"/>
              <a:gd name="T30" fmla="*/ 19 w 63"/>
              <a:gd name="T31" fmla="*/ 359 h 359"/>
              <a:gd name="T32" fmla="*/ 0 w 63"/>
              <a:gd name="T33" fmla="*/ 13 h 359"/>
              <a:gd name="T34" fmla="*/ 1 w 63"/>
              <a:gd name="T35" fmla="*/ 8 h 359"/>
              <a:gd name="T36" fmla="*/ 3 w 63"/>
              <a:gd name="T37" fmla="*/ 3 h 359"/>
              <a:gd name="T38" fmla="*/ 7 w 63"/>
              <a:gd name="T39" fmla="*/ 1 h 359"/>
              <a:gd name="T40" fmla="*/ 11 w 63"/>
              <a:gd name="T41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" h="359">
                <a:moveTo>
                  <a:pt x="11" y="0"/>
                </a:moveTo>
                <a:lnTo>
                  <a:pt x="33" y="0"/>
                </a:lnTo>
                <a:lnTo>
                  <a:pt x="38" y="1"/>
                </a:lnTo>
                <a:lnTo>
                  <a:pt x="41" y="3"/>
                </a:lnTo>
                <a:lnTo>
                  <a:pt x="45" y="8"/>
                </a:lnTo>
                <a:lnTo>
                  <a:pt x="46" y="13"/>
                </a:lnTo>
                <a:lnTo>
                  <a:pt x="63" y="332"/>
                </a:lnTo>
                <a:lnTo>
                  <a:pt x="63" y="332"/>
                </a:lnTo>
                <a:lnTo>
                  <a:pt x="60" y="335"/>
                </a:lnTo>
                <a:lnTo>
                  <a:pt x="55" y="339"/>
                </a:lnTo>
                <a:lnTo>
                  <a:pt x="50" y="342"/>
                </a:lnTo>
                <a:lnTo>
                  <a:pt x="45" y="345"/>
                </a:lnTo>
                <a:lnTo>
                  <a:pt x="39" y="349"/>
                </a:lnTo>
                <a:lnTo>
                  <a:pt x="33" y="352"/>
                </a:lnTo>
                <a:lnTo>
                  <a:pt x="26" y="356"/>
                </a:lnTo>
                <a:lnTo>
                  <a:pt x="19" y="359"/>
                </a:lnTo>
                <a:lnTo>
                  <a:pt x="0" y="13"/>
                </a:lnTo>
                <a:lnTo>
                  <a:pt x="1" y="8"/>
                </a:lnTo>
                <a:lnTo>
                  <a:pt x="3" y="3"/>
                </a:lnTo>
                <a:lnTo>
                  <a:pt x="7" y="1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5" name="Freeform 9"/>
          <p:cNvSpPr>
            <a:spLocks/>
          </p:cNvSpPr>
          <p:nvPr/>
        </p:nvSpPr>
        <p:spPr bwMode="auto">
          <a:xfrm>
            <a:off x="5973764" y="2419350"/>
            <a:ext cx="84137" cy="38100"/>
          </a:xfrm>
          <a:custGeom>
            <a:avLst/>
            <a:gdLst>
              <a:gd name="T0" fmla="*/ 53 w 106"/>
              <a:gd name="T1" fmla="*/ 0 h 49"/>
              <a:gd name="T2" fmla="*/ 56 w 106"/>
              <a:gd name="T3" fmla="*/ 0 h 49"/>
              <a:gd name="T4" fmla="*/ 61 w 106"/>
              <a:gd name="T5" fmla="*/ 2 h 49"/>
              <a:gd name="T6" fmla="*/ 67 w 106"/>
              <a:gd name="T7" fmla="*/ 4 h 49"/>
              <a:gd name="T8" fmla="*/ 72 w 106"/>
              <a:gd name="T9" fmla="*/ 8 h 49"/>
              <a:gd name="T10" fmla="*/ 72 w 106"/>
              <a:gd name="T11" fmla="*/ 11 h 49"/>
              <a:gd name="T12" fmla="*/ 76 w 106"/>
              <a:gd name="T13" fmla="*/ 12 h 49"/>
              <a:gd name="T14" fmla="*/ 84 w 106"/>
              <a:gd name="T15" fmla="*/ 20 h 49"/>
              <a:gd name="T16" fmla="*/ 91 w 106"/>
              <a:gd name="T17" fmla="*/ 28 h 49"/>
              <a:gd name="T18" fmla="*/ 99 w 106"/>
              <a:gd name="T19" fmla="*/ 38 h 49"/>
              <a:gd name="T20" fmla="*/ 106 w 106"/>
              <a:gd name="T21" fmla="*/ 49 h 49"/>
              <a:gd name="T22" fmla="*/ 92 w 106"/>
              <a:gd name="T23" fmla="*/ 48 h 49"/>
              <a:gd name="T24" fmla="*/ 78 w 106"/>
              <a:gd name="T25" fmla="*/ 46 h 49"/>
              <a:gd name="T26" fmla="*/ 64 w 106"/>
              <a:gd name="T27" fmla="*/ 44 h 49"/>
              <a:gd name="T28" fmla="*/ 50 w 106"/>
              <a:gd name="T29" fmla="*/ 43 h 49"/>
              <a:gd name="T30" fmla="*/ 38 w 106"/>
              <a:gd name="T31" fmla="*/ 41 h 49"/>
              <a:gd name="T32" fmla="*/ 25 w 106"/>
              <a:gd name="T33" fmla="*/ 38 h 49"/>
              <a:gd name="T34" fmla="*/ 12 w 106"/>
              <a:gd name="T35" fmla="*/ 36 h 49"/>
              <a:gd name="T36" fmla="*/ 0 w 106"/>
              <a:gd name="T37" fmla="*/ 34 h 49"/>
              <a:gd name="T38" fmla="*/ 33 w 106"/>
              <a:gd name="T39" fmla="*/ 22 h 49"/>
              <a:gd name="T40" fmla="*/ 30 w 106"/>
              <a:gd name="T41" fmla="*/ 12 h 49"/>
              <a:gd name="T42" fmla="*/ 32 w 106"/>
              <a:gd name="T43" fmla="*/ 10 h 49"/>
              <a:gd name="T44" fmla="*/ 37 w 106"/>
              <a:gd name="T45" fmla="*/ 7 h 49"/>
              <a:gd name="T46" fmla="*/ 42 w 106"/>
              <a:gd name="T47" fmla="*/ 4 h 49"/>
              <a:gd name="T48" fmla="*/ 53 w 106"/>
              <a:gd name="T4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49">
                <a:moveTo>
                  <a:pt x="53" y="0"/>
                </a:moveTo>
                <a:lnTo>
                  <a:pt x="56" y="0"/>
                </a:lnTo>
                <a:lnTo>
                  <a:pt x="61" y="2"/>
                </a:lnTo>
                <a:lnTo>
                  <a:pt x="67" y="4"/>
                </a:lnTo>
                <a:lnTo>
                  <a:pt x="72" y="8"/>
                </a:lnTo>
                <a:lnTo>
                  <a:pt x="72" y="11"/>
                </a:lnTo>
                <a:lnTo>
                  <a:pt x="76" y="12"/>
                </a:lnTo>
                <a:lnTo>
                  <a:pt x="84" y="20"/>
                </a:lnTo>
                <a:lnTo>
                  <a:pt x="91" y="28"/>
                </a:lnTo>
                <a:lnTo>
                  <a:pt x="99" y="38"/>
                </a:lnTo>
                <a:lnTo>
                  <a:pt x="106" y="49"/>
                </a:lnTo>
                <a:lnTo>
                  <a:pt x="92" y="48"/>
                </a:lnTo>
                <a:lnTo>
                  <a:pt x="78" y="46"/>
                </a:lnTo>
                <a:lnTo>
                  <a:pt x="64" y="44"/>
                </a:lnTo>
                <a:lnTo>
                  <a:pt x="50" y="43"/>
                </a:lnTo>
                <a:lnTo>
                  <a:pt x="38" y="41"/>
                </a:lnTo>
                <a:lnTo>
                  <a:pt x="25" y="38"/>
                </a:lnTo>
                <a:lnTo>
                  <a:pt x="12" y="36"/>
                </a:lnTo>
                <a:lnTo>
                  <a:pt x="0" y="34"/>
                </a:lnTo>
                <a:lnTo>
                  <a:pt x="33" y="22"/>
                </a:lnTo>
                <a:lnTo>
                  <a:pt x="30" y="12"/>
                </a:lnTo>
                <a:lnTo>
                  <a:pt x="32" y="10"/>
                </a:lnTo>
                <a:lnTo>
                  <a:pt x="37" y="7"/>
                </a:lnTo>
                <a:lnTo>
                  <a:pt x="42" y="4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6" name="Freeform 10"/>
          <p:cNvSpPr>
            <a:spLocks/>
          </p:cNvSpPr>
          <p:nvPr/>
        </p:nvSpPr>
        <p:spPr bwMode="auto">
          <a:xfrm>
            <a:off x="5911850" y="2341563"/>
            <a:ext cx="65088" cy="82550"/>
          </a:xfrm>
          <a:custGeom>
            <a:avLst/>
            <a:gdLst>
              <a:gd name="T0" fmla="*/ 5 w 83"/>
              <a:gd name="T1" fmla="*/ 3 h 102"/>
              <a:gd name="T2" fmla="*/ 9 w 83"/>
              <a:gd name="T3" fmla="*/ 1 h 102"/>
              <a:gd name="T4" fmla="*/ 12 w 83"/>
              <a:gd name="T5" fmla="*/ 0 h 102"/>
              <a:gd name="T6" fmla="*/ 15 w 83"/>
              <a:gd name="T7" fmla="*/ 0 h 102"/>
              <a:gd name="T8" fmla="*/ 19 w 83"/>
              <a:gd name="T9" fmla="*/ 2 h 102"/>
              <a:gd name="T10" fmla="*/ 83 w 83"/>
              <a:gd name="T11" fmla="*/ 89 h 102"/>
              <a:gd name="T12" fmla="*/ 82 w 83"/>
              <a:gd name="T13" fmla="*/ 91 h 102"/>
              <a:gd name="T14" fmla="*/ 81 w 83"/>
              <a:gd name="T15" fmla="*/ 93 h 102"/>
              <a:gd name="T16" fmla="*/ 80 w 83"/>
              <a:gd name="T17" fmla="*/ 94 h 102"/>
              <a:gd name="T18" fmla="*/ 80 w 83"/>
              <a:gd name="T19" fmla="*/ 96 h 102"/>
              <a:gd name="T20" fmla="*/ 65 w 83"/>
              <a:gd name="T21" fmla="*/ 102 h 102"/>
              <a:gd name="T22" fmla="*/ 2 w 83"/>
              <a:gd name="T23" fmla="*/ 17 h 102"/>
              <a:gd name="T24" fmla="*/ 0 w 83"/>
              <a:gd name="T25" fmla="*/ 15 h 102"/>
              <a:gd name="T26" fmla="*/ 0 w 83"/>
              <a:gd name="T27" fmla="*/ 11 h 102"/>
              <a:gd name="T28" fmla="*/ 2 w 83"/>
              <a:gd name="T29" fmla="*/ 8 h 102"/>
              <a:gd name="T30" fmla="*/ 5 w 83"/>
              <a:gd name="T31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102">
                <a:moveTo>
                  <a:pt x="5" y="3"/>
                </a:move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2"/>
                </a:lnTo>
                <a:lnTo>
                  <a:pt x="83" y="89"/>
                </a:lnTo>
                <a:lnTo>
                  <a:pt x="82" y="91"/>
                </a:lnTo>
                <a:lnTo>
                  <a:pt x="81" y="93"/>
                </a:lnTo>
                <a:lnTo>
                  <a:pt x="80" y="94"/>
                </a:lnTo>
                <a:lnTo>
                  <a:pt x="80" y="96"/>
                </a:lnTo>
                <a:lnTo>
                  <a:pt x="65" y="102"/>
                </a:lnTo>
                <a:lnTo>
                  <a:pt x="2" y="17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52267" name="Freeform 11"/>
          <p:cNvSpPr>
            <a:spLocks/>
          </p:cNvSpPr>
          <p:nvPr/>
        </p:nvSpPr>
        <p:spPr bwMode="auto">
          <a:xfrm>
            <a:off x="5308600" y="2366963"/>
            <a:ext cx="520700" cy="144462"/>
          </a:xfrm>
          <a:custGeom>
            <a:avLst/>
            <a:gdLst>
              <a:gd name="T0" fmla="*/ 657 w 657"/>
              <a:gd name="T1" fmla="*/ 18 h 182"/>
              <a:gd name="T2" fmla="*/ 605 w 657"/>
              <a:gd name="T3" fmla="*/ 24 h 182"/>
              <a:gd name="T4" fmla="*/ 554 w 657"/>
              <a:gd name="T5" fmla="*/ 31 h 182"/>
              <a:gd name="T6" fmla="*/ 506 w 657"/>
              <a:gd name="T7" fmla="*/ 38 h 182"/>
              <a:gd name="T8" fmla="*/ 458 w 657"/>
              <a:gd name="T9" fmla="*/ 46 h 182"/>
              <a:gd name="T10" fmla="*/ 412 w 657"/>
              <a:gd name="T11" fmla="*/ 54 h 182"/>
              <a:gd name="T12" fmla="*/ 367 w 657"/>
              <a:gd name="T13" fmla="*/ 63 h 182"/>
              <a:gd name="T14" fmla="*/ 323 w 657"/>
              <a:gd name="T15" fmla="*/ 72 h 182"/>
              <a:gd name="T16" fmla="*/ 280 w 657"/>
              <a:gd name="T17" fmla="*/ 83 h 182"/>
              <a:gd name="T18" fmla="*/ 240 w 657"/>
              <a:gd name="T19" fmla="*/ 93 h 182"/>
              <a:gd name="T20" fmla="*/ 201 w 657"/>
              <a:gd name="T21" fmla="*/ 104 h 182"/>
              <a:gd name="T22" fmla="*/ 164 w 657"/>
              <a:gd name="T23" fmla="*/ 116 h 182"/>
              <a:gd name="T24" fmla="*/ 127 w 657"/>
              <a:gd name="T25" fmla="*/ 128 h 182"/>
              <a:gd name="T26" fmla="*/ 94 w 657"/>
              <a:gd name="T27" fmla="*/ 140 h 182"/>
              <a:gd name="T28" fmla="*/ 60 w 657"/>
              <a:gd name="T29" fmla="*/ 154 h 182"/>
              <a:gd name="T30" fmla="*/ 29 w 657"/>
              <a:gd name="T31" fmla="*/ 168 h 182"/>
              <a:gd name="T32" fmla="*/ 0 w 657"/>
              <a:gd name="T33" fmla="*/ 182 h 182"/>
              <a:gd name="T34" fmla="*/ 29 w 657"/>
              <a:gd name="T35" fmla="*/ 166 h 182"/>
              <a:gd name="T36" fmla="*/ 59 w 657"/>
              <a:gd name="T37" fmla="*/ 150 h 182"/>
              <a:gd name="T38" fmla="*/ 91 w 657"/>
              <a:gd name="T39" fmla="*/ 135 h 182"/>
              <a:gd name="T40" fmla="*/ 126 w 657"/>
              <a:gd name="T41" fmla="*/ 121 h 182"/>
              <a:gd name="T42" fmla="*/ 162 w 657"/>
              <a:gd name="T43" fmla="*/ 107 h 182"/>
              <a:gd name="T44" fmla="*/ 199 w 657"/>
              <a:gd name="T45" fmla="*/ 93 h 182"/>
              <a:gd name="T46" fmla="*/ 238 w 657"/>
              <a:gd name="T47" fmla="*/ 82 h 182"/>
              <a:gd name="T48" fmla="*/ 279 w 657"/>
              <a:gd name="T49" fmla="*/ 69 h 182"/>
              <a:gd name="T50" fmla="*/ 322 w 657"/>
              <a:gd name="T51" fmla="*/ 59 h 182"/>
              <a:gd name="T52" fmla="*/ 366 w 657"/>
              <a:gd name="T53" fmla="*/ 47 h 182"/>
              <a:gd name="T54" fmla="*/ 410 w 657"/>
              <a:gd name="T55" fmla="*/ 38 h 182"/>
              <a:gd name="T56" fmla="*/ 457 w 657"/>
              <a:gd name="T57" fmla="*/ 29 h 182"/>
              <a:gd name="T58" fmla="*/ 505 w 657"/>
              <a:gd name="T59" fmla="*/ 21 h 182"/>
              <a:gd name="T60" fmla="*/ 554 w 657"/>
              <a:gd name="T61" fmla="*/ 13 h 182"/>
              <a:gd name="T62" fmla="*/ 604 w 657"/>
              <a:gd name="T63" fmla="*/ 6 h 182"/>
              <a:gd name="T64" fmla="*/ 656 w 657"/>
              <a:gd name="T65" fmla="*/ 0 h 182"/>
              <a:gd name="T66" fmla="*/ 656 w 657"/>
              <a:gd name="T67" fmla="*/ 4 h 182"/>
              <a:gd name="T68" fmla="*/ 656 w 657"/>
              <a:gd name="T69" fmla="*/ 9 h 182"/>
              <a:gd name="T70" fmla="*/ 656 w 657"/>
              <a:gd name="T71" fmla="*/ 14 h 182"/>
              <a:gd name="T72" fmla="*/ 657 w 657"/>
              <a:gd name="T73" fmla="*/ 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7" h="182">
                <a:moveTo>
                  <a:pt x="657" y="18"/>
                </a:moveTo>
                <a:lnTo>
                  <a:pt x="605" y="24"/>
                </a:lnTo>
                <a:lnTo>
                  <a:pt x="554" y="31"/>
                </a:lnTo>
                <a:lnTo>
                  <a:pt x="506" y="38"/>
                </a:lnTo>
                <a:lnTo>
                  <a:pt x="458" y="46"/>
                </a:lnTo>
                <a:lnTo>
                  <a:pt x="412" y="54"/>
                </a:lnTo>
                <a:lnTo>
                  <a:pt x="367" y="63"/>
                </a:lnTo>
                <a:lnTo>
                  <a:pt x="323" y="72"/>
                </a:lnTo>
                <a:lnTo>
                  <a:pt x="280" y="83"/>
                </a:lnTo>
                <a:lnTo>
                  <a:pt x="240" y="93"/>
                </a:lnTo>
                <a:lnTo>
                  <a:pt x="201" y="104"/>
                </a:lnTo>
                <a:lnTo>
                  <a:pt x="164" y="116"/>
                </a:lnTo>
                <a:lnTo>
                  <a:pt x="127" y="128"/>
                </a:lnTo>
                <a:lnTo>
                  <a:pt x="94" y="140"/>
                </a:lnTo>
                <a:lnTo>
                  <a:pt x="60" y="154"/>
                </a:lnTo>
                <a:lnTo>
                  <a:pt x="29" y="168"/>
                </a:lnTo>
                <a:lnTo>
                  <a:pt x="0" y="182"/>
                </a:lnTo>
                <a:lnTo>
                  <a:pt x="29" y="166"/>
                </a:lnTo>
                <a:lnTo>
                  <a:pt x="59" y="150"/>
                </a:lnTo>
                <a:lnTo>
                  <a:pt x="91" y="135"/>
                </a:lnTo>
                <a:lnTo>
                  <a:pt x="126" y="121"/>
                </a:lnTo>
                <a:lnTo>
                  <a:pt x="162" y="107"/>
                </a:lnTo>
                <a:lnTo>
                  <a:pt x="199" y="93"/>
                </a:lnTo>
                <a:lnTo>
                  <a:pt x="238" y="82"/>
                </a:lnTo>
                <a:lnTo>
                  <a:pt x="279" y="69"/>
                </a:lnTo>
                <a:lnTo>
                  <a:pt x="322" y="59"/>
                </a:lnTo>
                <a:lnTo>
                  <a:pt x="366" y="47"/>
                </a:lnTo>
                <a:lnTo>
                  <a:pt x="410" y="38"/>
                </a:lnTo>
                <a:lnTo>
                  <a:pt x="457" y="29"/>
                </a:lnTo>
                <a:lnTo>
                  <a:pt x="505" y="21"/>
                </a:lnTo>
                <a:lnTo>
                  <a:pt x="554" y="13"/>
                </a:lnTo>
                <a:lnTo>
                  <a:pt x="604" y="6"/>
                </a:lnTo>
                <a:lnTo>
                  <a:pt x="656" y="0"/>
                </a:lnTo>
                <a:lnTo>
                  <a:pt x="656" y="4"/>
                </a:lnTo>
                <a:lnTo>
                  <a:pt x="656" y="9"/>
                </a:lnTo>
                <a:lnTo>
                  <a:pt x="656" y="14"/>
                </a:lnTo>
                <a:lnTo>
                  <a:pt x="657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352268" name="Group 12"/>
          <p:cNvGrpSpPr>
            <a:grpSpLocks/>
          </p:cNvGrpSpPr>
          <p:nvPr/>
        </p:nvGrpSpPr>
        <p:grpSpPr bwMode="auto">
          <a:xfrm>
            <a:off x="7608169" y="3062288"/>
            <a:ext cx="1776413" cy="654050"/>
            <a:chOff x="2321" y="1531"/>
            <a:chExt cx="1119" cy="412"/>
          </a:xfrm>
        </p:grpSpPr>
        <p:sp>
          <p:nvSpPr>
            <p:cNvPr id="352269" name="Freeform 13"/>
            <p:cNvSpPr>
              <a:spLocks/>
            </p:cNvSpPr>
            <p:nvPr/>
          </p:nvSpPr>
          <p:spPr bwMode="auto">
            <a:xfrm>
              <a:off x="2321" y="1531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22D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2270" name="Group 14"/>
            <p:cNvGrpSpPr>
              <a:grpSpLocks/>
            </p:cNvGrpSpPr>
            <p:nvPr/>
          </p:nvGrpSpPr>
          <p:grpSpPr bwMode="auto">
            <a:xfrm>
              <a:off x="3055" y="1623"/>
              <a:ext cx="310" cy="310"/>
              <a:chOff x="3055" y="1623"/>
              <a:chExt cx="310" cy="310"/>
            </a:xfrm>
          </p:grpSpPr>
          <p:sp>
            <p:nvSpPr>
              <p:cNvPr id="352271" name="Freeform 15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2" name="Freeform 16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3" name="Freeform 17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2274" name="Group 18"/>
            <p:cNvGrpSpPr>
              <a:grpSpLocks/>
            </p:cNvGrpSpPr>
            <p:nvPr/>
          </p:nvGrpSpPr>
          <p:grpSpPr bwMode="auto">
            <a:xfrm>
              <a:off x="2423" y="1633"/>
              <a:ext cx="310" cy="310"/>
              <a:chOff x="3055" y="1623"/>
              <a:chExt cx="310" cy="310"/>
            </a:xfrm>
          </p:grpSpPr>
          <p:sp>
            <p:nvSpPr>
              <p:cNvPr id="352275" name="Freeform 19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6" name="Freeform 20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77" name="Freeform 21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22D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352278" name="Text Box 22"/>
          <p:cNvSpPr txBox="1">
            <a:spLocks noChangeArrowheads="1"/>
          </p:cNvSpPr>
          <p:nvPr/>
        </p:nvSpPr>
        <p:spPr bwMode="auto">
          <a:xfrm>
            <a:off x="4883944" y="1611969"/>
            <a:ext cx="2179638" cy="127727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/>
              <a:t>Prélèvement suivant  la fréquence du plan de surveillance, contrôle ou retouche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dirty="0"/>
              <a:t> </a:t>
            </a:r>
            <a:r>
              <a:rPr lang="fr-FR" sz="1400" b="1" dirty="0"/>
              <a:t>Non Conforme</a:t>
            </a:r>
          </a:p>
        </p:txBody>
      </p:sp>
      <p:sp>
        <p:nvSpPr>
          <p:cNvPr id="352279" name="Text Box 23"/>
          <p:cNvSpPr txBox="1">
            <a:spLocks noChangeArrowheads="1"/>
          </p:cNvSpPr>
          <p:nvPr/>
        </p:nvSpPr>
        <p:spPr bwMode="auto">
          <a:xfrm>
            <a:off x="4135587" y="4264147"/>
            <a:ext cx="3470275" cy="18415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r-FR" sz="1600" dirty="0"/>
              <a:t>Protection Client:</a:t>
            </a:r>
          </a:p>
          <a:p>
            <a:pPr algn="l" eaLnBrk="0" hangingPunct="0">
              <a:spcBef>
                <a:spcPct val="50000"/>
              </a:spcBef>
            </a:pPr>
            <a:r>
              <a:rPr lang="fr-FR" sz="1600" dirty="0"/>
              <a:t>Mise en place de mesures conservatoires et surveillance renforcée</a:t>
            </a:r>
          </a:p>
          <a:p>
            <a:pPr algn="l" eaLnBrk="0" hangingPunct="0">
              <a:spcBef>
                <a:spcPct val="50000"/>
              </a:spcBef>
            </a:pPr>
            <a:r>
              <a:rPr lang="fr-FR" sz="1600" dirty="0"/>
              <a:t>Recherche des causes pour mise en place action palliative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>
            <a:off x="8528124" y="3554415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5056188" y="3078163"/>
            <a:ext cx="1776412" cy="654050"/>
            <a:chOff x="326" y="1933"/>
            <a:chExt cx="1119" cy="412"/>
          </a:xfrm>
        </p:grpSpPr>
        <p:sp>
          <p:nvSpPr>
            <p:cNvPr id="352282" name="Freeform 26"/>
            <p:cNvSpPr>
              <a:spLocks/>
            </p:cNvSpPr>
            <p:nvPr/>
          </p:nvSpPr>
          <p:spPr bwMode="auto">
            <a:xfrm>
              <a:off x="326" y="1933"/>
              <a:ext cx="1119" cy="305"/>
            </a:xfrm>
            <a:custGeom>
              <a:avLst/>
              <a:gdLst>
                <a:gd name="T0" fmla="*/ 2229 w 2237"/>
                <a:gd name="T1" fmla="*/ 441 h 611"/>
                <a:gd name="T2" fmla="*/ 2192 w 2237"/>
                <a:gd name="T3" fmla="*/ 530 h 611"/>
                <a:gd name="T4" fmla="*/ 2156 w 2237"/>
                <a:gd name="T5" fmla="*/ 557 h 611"/>
                <a:gd name="T6" fmla="*/ 2124 w 2237"/>
                <a:gd name="T7" fmla="*/ 574 h 611"/>
                <a:gd name="T8" fmla="*/ 2118 w 2237"/>
                <a:gd name="T9" fmla="*/ 530 h 611"/>
                <a:gd name="T10" fmla="*/ 2097 w 2237"/>
                <a:gd name="T11" fmla="*/ 416 h 611"/>
                <a:gd name="T12" fmla="*/ 2028 w 2237"/>
                <a:gd name="T13" fmla="*/ 300 h 611"/>
                <a:gd name="T14" fmla="*/ 1965 w 2237"/>
                <a:gd name="T15" fmla="*/ 241 h 611"/>
                <a:gd name="T16" fmla="*/ 1906 w 2237"/>
                <a:gd name="T17" fmla="*/ 206 h 611"/>
                <a:gd name="T18" fmla="*/ 1843 w 2237"/>
                <a:gd name="T19" fmla="*/ 185 h 611"/>
                <a:gd name="T20" fmla="*/ 1776 w 2237"/>
                <a:gd name="T21" fmla="*/ 174 h 611"/>
                <a:gd name="T22" fmla="*/ 1659 w 2237"/>
                <a:gd name="T23" fmla="*/ 189 h 611"/>
                <a:gd name="T24" fmla="*/ 1547 w 2237"/>
                <a:gd name="T25" fmla="*/ 253 h 611"/>
                <a:gd name="T26" fmla="*/ 1468 w 2237"/>
                <a:gd name="T27" fmla="*/ 353 h 611"/>
                <a:gd name="T28" fmla="*/ 1436 w 2237"/>
                <a:gd name="T29" fmla="*/ 481 h 611"/>
                <a:gd name="T30" fmla="*/ 1449 w 2237"/>
                <a:gd name="T31" fmla="*/ 588 h 611"/>
                <a:gd name="T32" fmla="*/ 1399 w 2237"/>
                <a:gd name="T33" fmla="*/ 608 h 611"/>
                <a:gd name="T34" fmla="*/ 1323 w 2237"/>
                <a:gd name="T35" fmla="*/ 605 h 611"/>
                <a:gd name="T36" fmla="*/ 1245 w 2237"/>
                <a:gd name="T37" fmla="*/ 603 h 611"/>
                <a:gd name="T38" fmla="*/ 1164 w 2237"/>
                <a:gd name="T39" fmla="*/ 602 h 611"/>
                <a:gd name="T40" fmla="*/ 1088 w 2237"/>
                <a:gd name="T41" fmla="*/ 602 h 611"/>
                <a:gd name="T42" fmla="*/ 1016 w 2237"/>
                <a:gd name="T43" fmla="*/ 603 h 611"/>
                <a:gd name="T44" fmla="*/ 944 w 2237"/>
                <a:gd name="T45" fmla="*/ 604 h 611"/>
                <a:gd name="T46" fmla="*/ 873 w 2237"/>
                <a:gd name="T47" fmla="*/ 606 h 611"/>
                <a:gd name="T48" fmla="*/ 864 w 2237"/>
                <a:gd name="T49" fmla="*/ 538 h 611"/>
                <a:gd name="T50" fmla="*/ 843 w 2237"/>
                <a:gd name="T51" fmla="*/ 416 h 611"/>
                <a:gd name="T52" fmla="*/ 774 w 2237"/>
                <a:gd name="T53" fmla="*/ 300 h 611"/>
                <a:gd name="T54" fmla="*/ 709 w 2237"/>
                <a:gd name="T55" fmla="*/ 241 h 611"/>
                <a:gd name="T56" fmla="*/ 651 w 2237"/>
                <a:gd name="T57" fmla="*/ 206 h 611"/>
                <a:gd name="T58" fmla="*/ 588 w 2237"/>
                <a:gd name="T59" fmla="*/ 185 h 611"/>
                <a:gd name="T60" fmla="*/ 522 w 2237"/>
                <a:gd name="T61" fmla="*/ 174 h 611"/>
                <a:gd name="T62" fmla="*/ 404 w 2237"/>
                <a:gd name="T63" fmla="*/ 189 h 611"/>
                <a:gd name="T64" fmla="*/ 292 w 2237"/>
                <a:gd name="T65" fmla="*/ 253 h 611"/>
                <a:gd name="T66" fmla="*/ 214 w 2237"/>
                <a:gd name="T67" fmla="*/ 353 h 611"/>
                <a:gd name="T68" fmla="*/ 182 w 2237"/>
                <a:gd name="T69" fmla="*/ 481 h 611"/>
                <a:gd name="T70" fmla="*/ 188 w 2237"/>
                <a:gd name="T71" fmla="*/ 559 h 611"/>
                <a:gd name="T72" fmla="*/ 131 w 2237"/>
                <a:gd name="T73" fmla="*/ 552 h 611"/>
                <a:gd name="T74" fmla="*/ 67 w 2237"/>
                <a:gd name="T75" fmla="*/ 514 h 611"/>
                <a:gd name="T76" fmla="*/ 28 w 2237"/>
                <a:gd name="T77" fmla="*/ 464 h 611"/>
                <a:gd name="T78" fmla="*/ 4 w 2237"/>
                <a:gd name="T79" fmla="*/ 377 h 611"/>
                <a:gd name="T80" fmla="*/ 2 w 2237"/>
                <a:gd name="T81" fmla="*/ 278 h 611"/>
                <a:gd name="T82" fmla="*/ 28 w 2237"/>
                <a:gd name="T83" fmla="*/ 234 h 611"/>
                <a:gd name="T84" fmla="*/ 86 w 2237"/>
                <a:gd name="T85" fmla="*/ 191 h 611"/>
                <a:gd name="T86" fmla="*/ 161 w 2237"/>
                <a:gd name="T87" fmla="*/ 151 h 611"/>
                <a:gd name="T88" fmla="*/ 249 w 2237"/>
                <a:gd name="T89" fmla="*/ 114 h 611"/>
                <a:gd name="T90" fmla="*/ 351 w 2237"/>
                <a:gd name="T91" fmla="*/ 81 h 611"/>
                <a:gd name="T92" fmla="*/ 464 w 2237"/>
                <a:gd name="T93" fmla="*/ 52 h 611"/>
                <a:gd name="T94" fmla="*/ 588 w 2237"/>
                <a:gd name="T95" fmla="*/ 28 h 611"/>
                <a:gd name="T96" fmla="*/ 723 w 2237"/>
                <a:gd name="T97" fmla="*/ 8 h 611"/>
                <a:gd name="T98" fmla="*/ 802 w 2237"/>
                <a:gd name="T99" fmla="*/ 11 h 611"/>
                <a:gd name="T100" fmla="*/ 825 w 2237"/>
                <a:gd name="T101" fmla="*/ 30 h 611"/>
                <a:gd name="T102" fmla="*/ 904 w 2237"/>
                <a:gd name="T103" fmla="*/ 66 h 611"/>
                <a:gd name="T104" fmla="*/ 1079 w 2237"/>
                <a:gd name="T105" fmla="*/ 96 h 611"/>
                <a:gd name="T106" fmla="*/ 1277 w 2237"/>
                <a:gd name="T107" fmla="*/ 96 h 611"/>
                <a:gd name="T108" fmla="*/ 1450 w 2237"/>
                <a:gd name="T109" fmla="*/ 66 h 611"/>
                <a:gd name="T110" fmla="*/ 1530 w 2237"/>
                <a:gd name="T111" fmla="*/ 27 h 611"/>
                <a:gd name="T112" fmla="*/ 1600 w 2237"/>
                <a:gd name="T113" fmla="*/ 22 h 611"/>
                <a:gd name="T114" fmla="*/ 1799 w 2237"/>
                <a:gd name="T115" fmla="*/ 65 h 611"/>
                <a:gd name="T116" fmla="*/ 1980 w 2237"/>
                <a:gd name="T117" fmla="*/ 122 h 611"/>
                <a:gd name="T118" fmla="*/ 2132 w 2237"/>
                <a:gd name="T119" fmla="*/ 191 h 611"/>
                <a:gd name="T120" fmla="*/ 2222 w 2237"/>
                <a:gd name="T121" fmla="*/ 244 h 611"/>
                <a:gd name="T122" fmla="*/ 2237 w 2237"/>
                <a:gd name="T123" fmla="*/ 34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2283" name="Group 27"/>
            <p:cNvGrpSpPr>
              <a:grpSpLocks/>
            </p:cNvGrpSpPr>
            <p:nvPr/>
          </p:nvGrpSpPr>
          <p:grpSpPr bwMode="auto">
            <a:xfrm>
              <a:off x="1060" y="2025"/>
              <a:ext cx="310" cy="310"/>
              <a:chOff x="3055" y="1623"/>
              <a:chExt cx="310" cy="310"/>
            </a:xfrm>
          </p:grpSpPr>
          <p:sp>
            <p:nvSpPr>
              <p:cNvPr id="352284" name="Freeform 28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85" name="Freeform 29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86" name="Freeform 30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352287" name="Group 31"/>
            <p:cNvGrpSpPr>
              <a:grpSpLocks/>
            </p:cNvGrpSpPr>
            <p:nvPr/>
          </p:nvGrpSpPr>
          <p:grpSpPr bwMode="auto">
            <a:xfrm>
              <a:off x="428" y="2035"/>
              <a:ext cx="310" cy="310"/>
              <a:chOff x="3055" y="1623"/>
              <a:chExt cx="310" cy="310"/>
            </a:xfrm>
          </p:grpSpPr>
          <p:sp>
            <p:nvSpPr>
              <p:cNvPr id="352288" name="Freeform 32"/>
              <p:cNvSpPr>
                <a:spLocks/>
              </p:cNvSpPr>
              <p:nvPr/>
            </p:nvSpPr>
            <p:spPr bwMode="auto">
              <a:xfrm>
                <a:off x="3055" y="1623"/>
                <a:ext cx="310" cy="310"/>
              </a:xfrm>
              <a:custGeom>
                <a:avLst/>
                <a:gdLst>
                  <a:gd name="T0" fmla="*/ 312 w 620"/>
                  <a:gd name="T1" fmla="*/ 620 h 620"/>
                  <a:gd name="T2" fmla="*/ 281 w 620"/>
                  <a:gd name="T3" fmla="*/ 617 h 620"/>
                  <a:gd name="T4" fmla="*/ 251 w 620"/>
                  <a:gd name="T5" fmla="*/ 611 h 620"/>
                  <a:gd name="T6" fmla="*/ 221 w 620"/>
                  <a:gd name="T7" fmla="*/ 602 h 620"/>
                  <a:gd name="T8" fmla="*/ 193 w 620"/>
                  <a:gd name="T9" fmla="*/ 590 h 620"/>
                  <a:gd name="T10" fmla="*/ 166 w 620"/>
                  <a:gd name="T11" fmla="*/ 576 h 620"/>
                  <a:gd name="T12" fmla="*/ 140 w 620"/>
                  <a:gd name="T13" fmla="*/ 559 h 620"/>
                  <a:gd name="T14" fmla="*/ 114 w 620"/>
                  <a:gd name="T15" fmla="*/ 539 h 620"/>
                  <a:gd name="T16" fmla="*/ 81 w 620"/>
                  <a:gd name="T17" fmla="*/ 506 h 620"/>
                  <a:gd name="T18" fmla="*/ 45 w 620"/>
                  <a:gd name="T19" fmla="*/ 455 h 620"/>
                  <a:gd name="T20" fmla="*/ 19 w 620"/>
                  <a:gd name="T21" fmla="*/ 400 h 620"/>
                  <a:gd name="T22" fmla="*/ 4 w 620"/>
                  <a:gd name="T23" fmla="*/ 341 h 620"/>
                  <a:gd name="T24" fmla="*/ 0 w 620"/>
                  <a:gd name="T25" fmla="*/ 279 h 620"/>
                  <a:gd name="T26" fmla="*/ 8 w 620"/>
                  <a:gd name="T27" fmla="*/ 220 h 620"/>
                  <a:gd name="T28" fmla="*/ 28 w 620"/>
                  <a:gd name="T29" fmla="*/ 165 h 620"/>
                  <a:gd name="T30" fmla="*/ 59 w 620"/>
                  <a:gd name="T31" fmla="*/ 114 h 620"/>
                  <a:gd name="T32" fmla="*/ 89 w 620"/>
                  <a:gd name="T33" fmla="*/ 81 h 620"/>
                  <a:gd name="T34" fmla="*/ 112 w 620"/>
                  <a:gd name="T35" fmla="*/ 61 h 620"/>
                  <a:gd name="T36" fmla="*/ 136 w 620"/>
                  <a:gd name="T37" fmla="*/ 44 h 620"/>
                  <a:gd name="T38" fmla="*/ 162 w 620"/>
                  <a:gd name="T39" fmla="*/ 30 h 620"/>
                  <a:gd name="T40" fmla="*/ 189 w 620"/>
                  <a:gd name="T41" fmla="*/ 19 h 620"/>
                  <a:gd name="T42" fmla="*/ 218 w 620"/>
                  <a:gd name="T43" fmla="*/ 10 h 620"/>
                  <a:gd name="T44" fmla="*/ 247 w 620"/>
                  <a:gd name="T45" fmla="*/ 4 h 620"/>
                  <a:gd name="T46" fmla="*/ 278 w 620"/>
                  <a:gd name="T47" fmla="*/ 0 h 620"/>
                  <a:gd name="T48" fmla="*/ 308 w 620"/>
                  <a:gd name="T49" fmla="*/ 0 h 620"/>
                  <a:gd name="T50" fmla="*/ 339 w 620"/>
                  <a:gd name="T51" fmla="*/ 4 h 620"/>
                  <a:gd name="T52" fmla="*/ 369 w 620"/>
                  <a:gd name="T53" fmla="*/ 10 h 620"/>
                  <a:gd name="T54" fmla="*/ 399 w 620"/>
                  <a:gd name="T55" fmla="*/ 19 h 620"/>
                  <a:gd name="T56" fmla="*/ 428 w 620"/>
                  <a:gd name="T57" fmla="*/ 30 h 620"/>
                  <a:gd name="T58" fmla="*/ 454 w 620"/>
                  <a:gd name="T59" fmla="*/ 44 h 620"/>
                  <a:gd name="T60" fmla="*/ 481 w 620"/>
                  <a:gd name="T61" fmla="*/ 61 h 620"/>
                  <a:gd name="T62" fmla="*/ 506 w 620"/>
                  <a:gd name="T63" fmla="*/ 81 h 620"/>
                  <a:gd name="T64" fmla="*/ 539 w 620"/>
                  <a:gd name="T65" fmla="*/ 114 h 620"/>
                  <a:gd name="T66" fmla="*/ 575 w 620"/>
                  <a:gd name="T67" fmla="*/ 165 h 620"/>
                  <a:gd name="T68" fmla="*/ 602 w 620"/>
                  <a:gd name="T69" fmla="*/ 220 h 620"/>
                  <a:gd name="T70" fmla="*/ 617 w 620"/>
                  <a:gd name="T71" fmla="*/ 279 h 620"/>
                  <a:gd name="T72" fmla="*/ 620 w 620"/>
                  <a:gd name="T73" fmla="*/ 341 h 620"/>
                  <a:gd name="T74" fmla="*/ 611 w 620"/>
                  <a:gd name="T75" fmla="*/ 402 h 620"/>
                  <a:gd name="T76" fmla="*/ 590 w 620"/>
                  <a:gd name="T77" fmla="*/ 458 h 620"/>
                  <a:gd name="T78" fmla="*/ 560 w 620"/>
                  <a:gd name="T79" fmla="*/ 507 h 620"/>
                  <a:gd name="T80" fmla="*/ 520 w 620"/>
                  <a:gd name="T81" fmla="*/ 549 h 620"/>
                  <a:gd name="T82" fmla="*/ 473 w 620"/>
                  <a:gd name="T83" fmla="*/ 582 h 620"/>
                  <a:gd name="T84" fmla="*/ 418 w 620"/>
                  <a:gd name="T85" fmla="*/ 606 h 620"/>
                  <a:gd name="T86" fmla="*/ 359 w 620"/>
                  <a:gd name="T87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10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3" y="249"/>
                    </a:lnTo>
                    <a:lnTo>
                      <a:pt x="8" y="220"/>
                    </a:lnTo>
                    <a:lnTo>
                      <a:pt x="18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1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89" name="Freeform 33"/>
              <p:cNvSpPr>
                <a:spLocks/>
              </p:cNvSpPr>
              <p:nvPr/>
            </p:nvSpPr>
            <p:spPr bwMode="auto">
              <a:xfrm>
                <a:off x="3133" y="1688"/>
                <a:ext cx="153" cy="153"/>
              </a:xfrm>
              <a:custGeom>
                <a:avLst/>
                <a:gdLst>
                  <a:gd name="T0" fmla="*/ 145 w 305"/>
                  <a:gd name="T1" fmla="*/ 0 h 305"/>
                  <a:gd name="T2" fmla="*/ 114 w 305"/>
                  <a:gd name="T3" fmla="*/ 3 h 305"/>
                  <a:gd name="T4" fmla="*/ 86 w 305"/>
                  <a:gd name="T5" fmla="*/ 13 h 305"/>
                  <a:gd name="T6" fmla="*/ 61 w 305"/>
                  <a:gd name="T7" fmla="*/ 26 h 305"/>
                  <a:gd name="T8" fmla="*/ 39 w 305"/>
                  <a:gd name="T9" fmla="*/ 45 h 305"/>
                  <a:gd name="T10" fmla="*/ 22 w 305"/>
                  <a:gd name="T11" fmla="*/ 68 h 305"/>
                  <a:gd name="T12" fmla="*/ 9 w 305"/>
                  <a:gd name="T13" fmla="*/ 93 h 305"/>
                  <a:gd name="T14" fmla="*/ 1 w 305"/>
                  <a:gd name="T15" fmla="*/ 122 h 305"/>
                  <a:gd name="T16" fmla="*/ 0 w 305"/>
                  <a:gd name="T17" fmla="*/ 153 h 305"/>
                  <a:gd name="T18" fmla="*/ 1 w 305"/>
                  <a:gd name="T19" fmla="*/ 168 h 305"/>
                  <a:gd name="T20" fmla="*/ 5 w 305"/>
                  <a:gd name="T21" fmla="*/ 183 h 305"/>
                  <a:gd name="T22" fmla="*/ 9 w 305"/>
                  <a:gd name="T23" fmla="*/ 198 h 305"/>
                  <a:gd name="T24" fmla="*/ 15 w 305"/>
                  <a:gd name="T25" fmla="*/ 212 h 305"/>
                  <a:gd name="T26" fmla="*/ 22 w 305"/>
                  <a:gd name="T27" fmla="*/ 225 h 305"/>
                  <a:gd name="T28" fmla="*/ 30 w 305"/>
                  <a:gd name="T29" fmla="*/ 238 h 305"/>
                  <a:gd name="T30" fmla="*/ 40 w 305"/>
                  <a:gd name="T31" fmla="*/ 250 h 305"/>
                  <a:gd name="T32" fmla="*/ 51 w 305"/>
                  <a:gd name="T33" fmla="*/ 261 h 305"/>
                  <a:gd name="T34" fmla="*/ 62 w 305"/>
                  <a:gd name="T35" fmla="*/ 272 h 305"/>
                  <a:gd name="T36" fmla="*/ 75 w 305"/>
                  <a:gd name="T37" fmla="*/ 280 h 305"/>
                  <a:gd name="T38" fmla="*/ 89 w 305"/>
                  <a:gd name="T39" fmla="*/ 288 h 305"/>
                  <a:gd name="T40" fmla="*/ 102 w 305"/>
                  <a:gd name="T41" fmla="*/ 294 h 305"/>
                  <a:gd name="T42" fmla="*/ 116 w 305"/>
                  <a:gd name="T43" fmla="*/ 299 h 305"/>
                  <a:gd name="T44" fmla="*/ 131 w 305"/>
                  <a:gd name="T45" fmla="*/ 303 h 305"/>
                  <a:gd name="T46" fmla="*/ 146 w 305"/>
                  <a:gd name="T47" fmla="*/ 304 h 305"/>
                  <a:gd name="T48" fmla="*/ 161 w 305"/>
                  <a:gd name="T49" fmla="*/ 305 h 305"/>
                  <a:gd name="T50" fmla="*/ 176 w 305"/>
                  <a:gd name="T51" fmla="*/ 304 h 305"/>
                  <a:gd name="T52" fmla="*/ 191 w 305"/>
                  <a:gd name="T53" fmla="*/ 303 h 305"/>
                  <a:gd name="T54" fmla="*/ 205 w 305"/>
                  <a:gd name="T55" fmla="*/ 299 h 305"/>
                  <a:gd name="T56" fmla="*/ 219 w 305"/>
                  <a:gd name="T57" fmla="*/ 294 h 305"/>
                  <a:gd name="T58" fmla="*/ 233 w 305"/>
                  <a:gd name="T59" fmla="*/ 288 h 305"/>
                  <a:gd name="T60" fmla="*/ 244 w 305"/>
                  <a:gd name="T61" fmla="*/ 280 h 305"/>
                  <a:gd name="T62" fmla="*/ 257 w 305"/>
                  <a:gd name="T63" fmla="*/ 272 h 305"/>
                  <a:gd name="T64" fmla="*/ 267 w 305"/>
                  <a:gd name="T65" fmla="*/ 261 h 305"/>
                  <a:gd name="T66" fmla="*/ 276 w 305"/>
                  <a:gd name="T67" fmla="*/ 250 h 305"/>
                  <a:gd name="T68" fmla="*/ 284 w 305"/>
                  <a:gd name="T69" fmla="*/ 238 h 305"/>
                  <a:gd name="T70" fmla="*/ 291 w 305"/>
                  <a:gd name="T71" fmla="*/ 225 h 305"/>
                  <a:gd name="T72" fmla="*/ 297 w 305"/>
                  <a:gd name="T73" fmla="*/ 212 h 305"/>
                  <a:gd name="T74" fmla="*/ 302 w 305"/>
                  <a:gd name="T75" fmla="*/ 198 h 305"/>
                  <a:gd name="T76" fmla="*/ 304 w 305"/>
                  <a:gd name="T77" fmla="*/ 183 h 305"/>
                  <a:gd name="T78" fmla="*/ 305 w 305"/>
                  <a:gd name="T79" fmla="*/ 168 h 305"/>
                  <a:gd name="T80" fmla="*/ 305 w 305"/>
                  <a:gd name="T81" fmla="*/ 153 h 305"/>
                  <a:gd name="T82" fmla="*/ 304 w 305"/>
                  <a:gd name="T83" fmla="*/ 138 h 305"/>
                  <a:gd name="T84" fmla="*/ 301 w 305"/>
                  <a:gd name="T85" fmla="*/ 123 h 305"/>
                  <a:gd name="T86" fmla="*/ 296 w 305"/>
                  <a:gd name="T87" fmla="*/ 108 h 305"/>
                  <a:gd name="T88" fmla="*/ 290 w 305"/>
                  <a:gd name="T89" fmla="*/ 94 h 305"/>
                  <a:gd name="T90" fmla="*/ 283 w 305"/>
                  <a:gd name="T91" fmla="*/ 81 h 305"/>
                  <a:gd name="T92" fmla="*/ 275 w 305"/>
                  <a:gd name="T93" fmla="*/ 68 h 305"/>
                  <a:gd name="T94" fmla="*/ 266 w 305"/>
                  <a:gd name="T95" fmla="*/ 56 h 305"/>
                  <a:gd name="T96" fmla="*/ 255 w 305"/>
                  <a:gd name="T97" fmla="*/ 45 h 305"/>
                  <a:gd name="T98" fmla="*/ 243 w 305"/>
                  <a:gd name="T99" fmla="*/ 35 h 305"/>
                  <a:gd name="T100" fmla="*/ 230 w 305"/>
                  <a:gd name="T101" fmla="*/ 25 h 305"/>
                  <a:gd name="T102" fmla="*/ 218 w 305"/>
                  <a:gd name="T103" fmla="*/ 18 h 305"/>
                  <a:gd name="T104" fmla="*/ 204 w 305"/>
                  <a:gd name="T105" fmla="*/ 11 h 305"/>
                  <a:gd name="T106" fmla="*/ 190 w 305"/>
                  <a:gd name="T107" fmla="*/ 7 h 305"/>
                  <a:gd name="T108" fmla="*/ 175 w 305"/>
                  <a:gd name="T109" fmla="*/ 3 h 305"/>
                  <a:gd name="T110" fmla="*/ 160 w 305"/>
                  <a:gd name="T111" fmla="*/ 1 h 305"/>
                  <a:gd name="T112" fmla="*/ 145 w 305"/>
                  <a:gd name="T1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6" y="250"/>
                    </a:lnTo>
                    <a:lnTo>
                      <a:pt x="284" y="238"/>
                    </a:lnTo>
                    <a:lnTo>
                      <a:pt x="291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3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0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290" name="Freeform 34"/>
              <p:cNvSpPr>
                <a:spLocks/>
              </p:cNvSpPr>
              <p:nvPr/>
            </p:nvSpPr>
            <p:spPr bwMode="auto">
              <a:xfrm>
                <a:off x="3152" y="1717"/>
                <a:ext cx="122" cy="122"/>
              </a:xfrm>
              <a:custGeom>
                <a:avLst/>
                <a:gdLst>
                  <a:gd name="T0" fmla="*/ 129 w 244"/>
                  <a:gd name="T1" fmla="*/ 244 h 244"/>
                  <a:gd name="T2" fmla="*/ 116 w 244"/>
                  <a:gd name="T3" fmla="*/ 243 h 244"/>
                  <a:gd name="T4" fmla="*/ 105 w 244"/>
                  <a:gd name="T5" fmla="*/ 242 h 244"/>
                  <a:gd name="T6" fmla="*/ 92 w 244"/>
                  <a:gd name="T7" fmla="*/ 239 h 244"/>
                  <a:gd name="T8" fmla="*/ 82 w 244"/>
                  <a:gd name="T9" fmla="*/ 235 h 244"/>
                  <a:gd name="T10" fmla="*/ 70 w 244"/>
                  <a:gd name="T11" fmla="*/ 230 h 244"/>
                  <a:gd name="T12" fmla="*/ 60 w 244"/>
                  <a:gd name="T13" fmla="*/ 224 h 244"/>
                  <a:gd name="T14" fmla="*/ 50 w 244"/>
                  <a:gd name="T15" fmla="*/ 217 h 244"/>
                  <a:gd name="T16" fmla="*/ 40 w 244"/>
                  <a:gd name="T17" fmla="*/ 209 h 244"/>
                  <a:gd name="T18" fmla="*/ 32 w 244"/>
                  <a:gd name="T19" fmla="*/ 199 h 244"/>
                  <a:gd name="T20" fmla="*/ 24 w 244"/>
                  <a:gd name="T21" fmla="*/ 190 h 244"/>
                  <a:gd name="T22" fmla="*/ 17 w 244"/>
                  <a:gd name="T23" fmla="*/ 180 h 244"/>
                  <a:gd name="T24" fmla="*/ 12 w 244"/>
                  <a:gd name="T25" fmla="*/ 168 h 244"/>
                  <a:gd name="T26" fmla="*/ 7 w 244"/>
                  <a:gd name="T27" fmla="*/ 158 h 244"/>
                  <a:gd name="T28" fmla="*/ 4 w 244"/>
                  <a:gd name="T29" fmla="*/ 146 h 244"/>
                  <a:gd name="T30" fmla="*/ 1 w 244"/>
                  <a:gd name="T31" fmla="*/ 134 h 244"/>
                  <a:gd name="T32" fmla="*/ 0 w 244"/>
                  <a:gd name="T33" fmla="*/ 122 h 244"/>
                  <a:gd name="T34" fmla="*/ 1 w 244"/>
                  <a:gd name="T35" fmla="*/ 98 h 244"/>
                  <a:gd name="T36" fmla="*/ 7 w 244"/>
                  <a:gd name="T37" fmla="*/ 75 h 244"/>
                  <a:gd name="T38" fmla="*/ 16 w 244"/>
                  <a:gd name="T39" fmla="*/ 54 h 244"/>
                  <a:gd name="T40" fmla="*/ 31 w 244"/>
                  <a:gd name="T41" fmla="*/ 36 h 244"/>
                  <a:gd name="T42" fmla="*/ 39 w 244"/>
                  <a:gd name="T43" fmla="*/ 28 h 244"/>
                  <a:gd name="T44" fmla="*/ 48 w 244"/>
                  <a:gd name="T45" fmla="*/ 21 h 244"/>
                  <a:gd name="T46" fmla="*/ 59 w 244"/>
                  <a:gd name="T47" fmla="*/ 14 h 244"/>
                  <a:gd name="T48" fmla="*/ 69 w 244"/>
                  <a:gd name="T49" fmla="*/ 9 h 244"/>
                  <a:gd name="T50" fmla="*/ 81 w 244"/>
                  <a:gd name="T51" fmla="*/ 6 h 244"/>
                  <a:gd name="T52" fmla="*/ 91 w 244"/>
                  <a:gd name="T53" fmla="*/ 2 h 244"/>
                  <a:gd name="T54" fmla="*/ 104 w 244"/>
                  <a:gd name="T55" fmla="*/ 1 h 244"/>
                  <a:gd name="T56" fmla="*/ 115 w 244"/>
                  <a:gd name="T57" fmla="*/ 0 h 244"/>
                  <a:gd name="T58" fmla="*/ 127 w 244"/>
                  <a:gd name="T59" fmla="*/ 1 h 244"/>
                  <a:gd name="T60" fmla="*/ 139 w 244"/>
                  <a:gd name="T61" fmla="*/ 2 h 244"/>
                  <a:gd name="T62" fmla="*/ 151 w 244"/>
                  <a:gd name="T63" fmla="*/ 6 h 244"/>
                  <a:gd name="T64" fmla="*/ 162 w 244"/>
                  <a:gd name="T65" fmla="*/ 9 h 244"/>
                  <a:gd name="T66" fmla="*/ 174 w 244"/>
                  <a:gd name="T67" fmla="*/ 14 h 244"/>
                  <a:gd name="T68" fmla="*/ 184 w 244"/>
                  <a:gd name="T69" fmla="*/ 21 h 244"/>
                  <a:gd name="T70" fmla="*/ 195 w 244"/>
                  <a:gd name="T71" fmla="*/ 28 h 244"/>
                  <a:gd name="T72" fmla="*/ 204 w 244"/>
                  <a:gd name="T73" fmla="*/ 36 h 244"/>
                  <a:gd name="T74" fmla="*/ 212 w 244"/>
                  <a:gd name="T75" fmla="*/ 45 h 244"/>
                  <a:gd name="T76" fmla="*/ 220 w 244"/>
                  <a:gd name="T77" fmla="*/ 54 h 244"/>
                  <a:gd name="T78" fmla="*/ 227 w 244"/>
                  <a:gd name="T79" fmla="*/ 65 h 244"/>
                  <a:gd name="T80" fmla="*/ 233 w 244"/>
                  <a:gd name="T81" fmla="*/ 75 h 244"/>
                  <a:gd name="T82" fmla="*/ 237 w 244"/>
                  <a:gd name="T83" fmla="*/ 86 h 244"/>
                  <a:gd name="T84" fmla="*/ 241 w 244"/>
                  <a:gd name="T85" fmla="*/ 98 h 244"/>
                  <a:gd name="T86" fmla="*/ 243 w 244"/>
                  <a:gd name="T87" fmla="*/ 111 h 244"/>
                  <a:gd name="T88" fmla="*/ 244 w 244"/>
                  <a:gd name="T89" fmla="*/ 122 h 244"/>
                  <a:gd name="T90" fmla="*/ 243 w 244"/>
                  <a:gd name="T91" fmla="*/ 146 h 244"/>
                  <a:gd name="T92" fmla="*/ 237 w 244"/>
                  <a:gd name="T93" fmla="*/ 169 h 244"/>
                  <a:gd name="T94" fmla="*/ 227 w 244"/>
                  <a:gd name="T95" fmla="*/ 190 h 244"/>
                  <a:gd name="T96" fmla="*/ 213 w 244"/>
                  <a:gd name="T97" fmla="*/ 209 h 244"/>
                  <a:gd name="T98" fmla="*/ 196 w 244"/>
                  <a:gd name="T99" fmla="*/ 224 h 244"/>
                  <a:gd name="T100" fmla="*/ 176 w 244"/>
                  <a:gd name="T101" fmla="*/ 235 h 244"/>
                  <a:gd name="T102" fmla="*/ 153 w 244"/>
                  <a:gd name="T103" fmla="*/ 242 h 244"/>
                  <a:gd name="T104" fmla="*/ 129 w 244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7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9B5-A26C-4ACC-B07F-AD758AF1165E}" type="slidenum">
              <a:rPr lang="fr-FR" smtClean="0"/>
              <a:t>9</a:t>
            </a:fld>
            <a:endParaRPr lang="fr-FR" dirty="0"/>
          </a:p>
        </p:txBody>
      </p:sp>
      <p:sp>
        <p:nvSpPr>
          <p:cNvPr id="38" name="Text Box 22">
            <a:extLst>
              <a:ext uri="{FF2B5EF4-FFF2-40B4-BE49-F238E27FC236}">
                <a16:creationId xmlns="" xmlns:a16="http://schemas.microsoft.com/office/drawing/2014/main" id="{2F551630-476A-4F81-A96D-AA2B6359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68" y="1596094"/>
            <a:ext cx="2179638" cy="127727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/>
              <a:t>Prélèvement suivant  la fréquence du plan de surveillance, contrôle ou retouche 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b="1" dirty="0"/>
              <a:t>Conforme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9E47499A-64DF-47AE-870E-AD5CCB97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849" y="168794"/>
            <a:ext cx="6874670" cy="52322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Annexe : Protéger le client</a:t>
            </a:r>
          </a:p>
        </p:txBody>
      </p:sp>
    </p:spTree>
    <p:extLst>
      <p:ext uri="{BB962C8B-B14F-4D97-AF65-F5344CB8AC3E}">
        <p14:creationId xmlns:p14="http://schemas.microsoft.com/office/powerpoint/2010/main" val="19295318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9" dur="20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2" grpId="0" animBg="1"/>
      <p:bldP spid="352262" grpId="1" animBg="1"/>
      <p:bldP spid="352278" grpId="0" animBg="1"/>
      <p:bldP spid="352278" grpId="1" animBg="1"/>
      <p:bldP spid="352279" grpId="0" animBg="1"/>
      <p:bldP spid="352280" grpId="0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8840</TotalTime>
  <Words>849</Words>
  <Application>Microsoft Office PowerPoint</Application>
  <PresentationFormat>Grand écran</PresentationFormat>
  <Paragraphs>159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Wingdings 3</vt:lpstr>
      <vt:lpstr>Brin</vt:lpstr>
      <vt:lpstr>Fondamentaux du Lean</vt:lpstr>
      <vt:lpstr>Le Lean  en tant que système</vt:lpstr>
      <vt:lpstr>Le principe Qualité  Jidoka   QRQC</vt:lpstr>
      <vt:lpstr>QRQC : préalables</vt:lpstr>
      <vt:lpstr>QRQC : Etapes</vt:lpstr>
      <vt:lpstr>QRQC : Etapes</vt:lpstr>
      <vt:lpstr>QRQC : Etapes</vt:lpstr>
      <vt:lpstr>QRQC : Etapes</vt:lpstr>
      <vt:lpstr>Présentation PowerPoint</vt:lpstr>
      <vt:lpstr>Présentation PowerPoint</vt:lpstr>
      <vt:lpstr>Présentation PowerPoint</vt:lpstr>
      <vt:lpstr>Présentation PowerPoint</vt:lpstr>
      <vt:lpstr>QRQC et industrie 4.0</vt:lpstr>
      <vt:lpstr>Liens utiles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Fondamentaux du Lean</dc:title>
  <dc:creator>Joel Duflot</dc:creator>
  <cp:lastModifiedBy>Joel Duflot</cp:lastModifiedBy>
  <cp:revision>269</cp:revision>
  <dcterms:created xsi:type="dcterms:W3CDTF">2020-01-06T14:13:52Z</dcterms:created>
  <dcterms:modified xsi:type="dcterms:W3CDTF">2022-05-21T13:10:27Z</dcterms:modified>
</cp:coreProperties>
</file>