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3"/>
  </p:notesMasterIdLst>
  <p:handoutMasterIdLst>
    <p:handoutMasterId r:id="rId14"/>
  </p:handoutMasterIdLst>
  <p:sldIdLst>
    <p:sldId id="256" r:id="rId2"/>
    <p:sldId id="1127" r:id="rId3"/>
    <p:sldId id="419" r:id="rId4"/>
    <p:sldId id="1147" r:id="rId5"/>
    <p:sldId id="1148" r:id="rId6"/>
    <p:sldId id="1149" r:id="rId7"/>
    <p:sldId id="1150" r:id="rId8"/>
    <p:sldId id="1151" r:id="rId9"/>
    <p:sldId id="1152" r:id="rId10"/>
    <p:sldId id="1140" r:id="rId11"/>
    <p:sldId id="1141"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0950" autoAdjust="0"/>
  </p:normalViewPr>
  <p:slideViewPr>
    <p:cSldViewPr snapToGrid="0">
      <p:cViewPr varScale="1">
        <p:scale>
          <a:sx n="78" d="100"/>
          <a:sy n="78" d="100"/>
        </p:scale>
        <p:origin x="19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xmlns="" id="{279F8C30-36DF-4081-ACEA-58B418DC84D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a:extLst>
              <a:ext uri="{FF2B5EF4-FFF2-40B4-BE49-F238E27FC236}">
                <a16:creationId xmlns:a16="http://schemas.microsoft.com/office/drawing/2014/main" xmlns="" id="{47AA8CC2-9458-4D9D-834C-8DFEB85C88C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94499B5-4DC6-4568-BC3D-10E4F4E23388}" type="datetimeFigureOut">
              <a:rPr lang="fr-FR" smtClean="0"/>
              <a:t>21/05/2022</a:t>
            </a:fld>
            <a:endParaRPr lang="fr-FR" dirty="0"/>
          </a:p>
        </p:txBody>
      </p:sp>
      <p:sp>
        <p:nvSpPr>
          <p:cNvPr id="4" name="Espace réservé du pied de page 3">
            <a:extLst>
              <a:ext uri="{FF2B5EF4-FFF2-40B4-BE49-F238E27FC236}">
                <a16:creationId xmlns:a16="http://schemas.microsoft.com/office/drawing/2014/main" xmlns="" id="{21F7E60C-2C5E-48F2-B04F-B6A2D3503E4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a:extLst>
              <a:ext uri="{FF2B5EF4-FFF2-40B4-BE49-F238E27FC236}">
                <a16:creationId xmlns:a16="http://schemas.microsoft.com/office/drawing/2014/main" xmlns="" id="{9D1A85EF-52E4-4988-857B-AFC445B44B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356B11E-5051-4453-BB95-8B8A79C3AB82}" type="slidenum">
              <a:rPr lang="fr-FR" smtClean="0"/>
              <a:t>‹N°›</a:t>
            </a:fld>
            <a:endParaRPr lang="fr-FR" dirty="0"/>
          </a:p>
        </p:txBody>
      </p:sp>
    </p:spTree>
    <p:extLst>
      <p:ext uri="{BB962C8B-B14F-4D97-AF65-F5344CB8AC3E}">
        <p14:creationId xmlns:p14="http://schemas.microsoft.com/office/powerpoint/2010/main" val="22022547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FD5F68-ECA8-46CA-BC59-65BDA7379827}" type="datetimeFigureOut">
              <a:rPr lang="fr-FR" smtClean="0"/>
              <a:t>21/05/2022</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3C715F-13DF-48A8-BA78-A060DBA78453}" type="slidenum">
              <a:rPr lang="fr-FR" smtClean="0"/>
              <a:t>‹N°›</a:t>
            </a:fld>
            <a:endParaRPr lang="fr-FR" dirty="0"/>
          </a:p>
        </p:txBody>
      </p:sp>
    </p:spTree>
    <p:extLst>
      <p:ext uri="{BB962C8B-B14F-4D97-AF65-F5344CB8AC3E}">
        <p14:creationId xmlns:p14="http://schemas.microsoft.com/office/powerpoint/2010/main" val="274076630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68580" indent="0">
              <a:buNone/>
            </a:pPr>
            <a:r>
              <a:rPr lang="fr-FR" sz="1800" dirty="0"/>
              <a:t> Assurer que les caractéristiques produit au process qui conditionnent la Qualité sont toujours conformes aux spécifications</a:t>
            </a:r>
          </a:p>
          <a:p>
            <a:pPr marL="68580" indent="0">
              <a:buNone/>
            </a:pPr>
            <a:endParaRPr lang="fr-FR" sz="1800" dirty="0"/>
          </a:p>
          <a:p>
            <a:pPr marL="68580" indent="0">
              <a:buNone/>
            </a:pPr>
            <a:r>
              <a:rPr lang="fr-FR" sz="1800" dirty="0"/>
              <a:t>    Etre capable d’analyser les dérives et les interactions entre caractéristiques</a:t>
            </a:r>
            <a:endParaRPr lang="fr-FR" dirty="0"/>
          </a:p>
        </p:txBody>
      </p:sp>
      <p:sp>
        <p:nvSpPr>
          <p:cNvPr id="4" name="Espace réservé du numéro de diapositive 3"/>
          <p:cNvSpPr>
            <a:spLocks noGrp="1"/>
          </p:cNvSpPr>
          <p:nvPr>
            <p:ph type="sldNum" sz="quarter" idx="10"/>
          </p:nvPr>
        </p:nvSpPr>
        <p:spPr/>
        <p:txBody>
          <a:bodyPr/>
          <a:lstStyle/>
          <a:p>
            <a:fld id="{0AFB2241-9E90-49DB-8CD8-BB81EC663973}" type="slidenum">
              <a:rPr lang="fr-FR" smtClean="0"/>
              <a:t>3</a:t>
            </a:fld>
            <a:endParaRPr lang="fr-FR" dirty="0"/>
          </a:p>
        </p:txBody>
      </p:sp>
    </p:spTree>
    <p:extLst>
      <p:ext uri="{BB962C8B-B14F-4D97-AF65-F5344CB8AC3E}">
        <p14:creationId xmlns:p14="http://schemas.microsoft.com/office/powerpoint/2010/main" val="233070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xfrm>
            <a:off x="31750" y="822325"/>
            <a:ext cx="6592888" cy="3709988"/>
          </a:xfrm>
          <a:ln/>
        </p:spPr>
      </p:sp>
      <p:sp>
        <p:nvSpPr>
          <p:cNvPr id="47107" name="Rectangle 3"/>
          <p:cNvSpPr>
            <a:spLocks noGrp="1" noChangeArrowheads="1"/>
          </p:cNvSpPr>
          <p:nvPr>
            <p:ph type="body" idx="1"/>
          </p:nvPr>
        </p:nvSpPr>
        <p:spPr>
          <a:noFill/>
        </p:spPr>
        <p:txBody>
          <a:bodyPr/>
          <a:lstStyle/>
          <a:p>
            <a:pPr eaLnBrk="1" hangingPunct="1"/>
            <a:endParaRPr lang="fr-FR" dirty="0"/>
          </a:p>
        </p:txBody>
      </p:sp>
      <p:sp>
        <p:nvSpPr>
          <p:cNvPr id="2" name="Espace réservé du numéro de diapositive 1">
            <a:extLst>
              <a:ext uri="{FF2B5EF4-FFF2-40B4-BE49-F238E27FC236}">
                <a16:creationId xmlns:a16="http://schemas.microsoft.com/office/drawing/2014/main" xmlns="" id="{98FBEA86-0D91-49EA-A118-C94B246B09A7}"/>
              </a:ext>
            </a:extLst>
          </p:cNvPr>
          <p:cNvSpPr>
            <a:spLocks noGrp="1"/>
          </p:cNvSpPr>
          <p:nvPr>
            <p:ph type="sldNum" sz="quarter" idx="5"/>
          </p:nvPr>
        </p:nvSpPr>
        <p:spPr/>
        <p:txBody>
          <a:bodyPr/>
          <a:lstStyle/>
          <a:p>
            <a:fld id="{A73C715F-13DF-48A8-BA78-A060DBA78453}" type="slidenum">
              <a:rPr lang="fr-FR" smtClean="0"/>
              <a:t>10</a:t>
            </a:fld>
            <a:endParaRPr lang="fr-FR" dirty="0"/>
          </a:p>
        </p:txBody>
      </p:sp>
    </p:spTree>
    <p:extLst>
      <p:ext uri="{BB962C8B-B14F-4D97-AF65-F5344CB8AC3E}">
        <p14:creationId xmlns:p14="http://schemas.microsoft.com/office/powerpoint/2010/main" val="1011047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73C715F-13DF-48A8-BA78-A060DBA78453}" type="slidenum">
              <a:rPr lang="fr-FR" smtClean="0"/>
              <a:t>11</a:t>
            </a:fld>
            <a:endParaRPr lang="fr-FR" dirty="0"/>
          </a:p>
        </p:txBody>
      </p:sp>
    </p:spTree>
    <p:extLst>
      <p:ext uri="{BB962C8B-B14F-4D97-AF65-F5344CB8AC3E}">
        <p14:creationId xmlns:p14="http://schemas.microsoft.com/office/powerpoint/2010/main" val="4194457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7D214C7A-E3C7-4BE2-B4F9-42AB50571401}" type="datetime1">
              <a:rPr lang="en-US" smtClean="0"/>
              <a:t>5/21/2022</a:t>
            </a:fld>
            <a:endParaRPr lang="en-US" dirty="0"/>
          </a:p>
        </p:txBody>
      </p:sp>
      <p:sp>
        <p:nvSpPr>
          <p:cNvPr id="5" name="Footer Placeholder 4"/>
          <p:cNvSpPr>
            <a:spLocks noGrp="1"/>
          </p:cNvSpPr>
          <p:nvPr>
            <p:ph type="ftr" sz="quarter" idx="11"/>
          </p:nvPr>
        </p:nvSpPr>
        <p:spPr/>
        <p:txBody>
          <a:bodyPr/>
          <a:lstStyle/>
          <a:p>
            <a:r>
              <a:rPr lang="en-US" dirty="0"/>
              <a:t>Joel Duflot 2020</a:t>
            </a: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ADCDC46-858D-4705-AF7D-58F515E9489A}" type="datetime1">
              <a:rPr lang="en-US" smtClean="0"/>
              <a:t>5/21/2022</a:t>
            </a:fld>
            <a:endParaRPr lang="en-US" dirty="0"/>
          </a:p>
        </p:txBody>
      </p:sp>
      <p:sp>
        <p:nvSpPr>
          <p:cNvPr id="5" name="Footer Placeholder 4"/>
          <p:cNvSpPr>
            <a:spLocks noGrp="1"/>
          </p:cNvSpPr>
          <p:nvPr>
            <p:ph type="ftr" sz="quarter" idx="11"/>
          </p:nvPr>
        </p:nvSpPr>
        <p:spPr/>
        <p:txBody>
          <a:bodyPr/>
          <a:lstStyle/>
          <a:p>
            <a:r>
              <a:rPr lang="en-US" dirty="0"/>
              <a:t>Joel Duflot 2020</a:t>
            </a: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3C2DB050-194A-4DB3-8368-796DF14BBD79}" type="datetime1">
              <a:rPr lang="en-US" smtClean="0"/>
              <a:t>5/21/2022</a:t>
            </a:fld>
            <a:endParaRPr lang="en-US" dirty="0"/>
          </a:p>
        </p:txBody>
      </p:sp>
      <p:sp>
        <p:nvSpPr>
          <p:cNvPr id="5" name="Footer Placeholder 4"/>
          <p:cNvSpPr>
            <a:spLocks noGrp="1"/>
          </p:cNvSpPr>
          <p:nvPr>
            <p:ph type="ftr" sz="quarter" idx="11"/>
          </p:nvPr>
        </p:nvSpPr>
        <p:spPr/>
        <p:txBody>
          <a:bodyPr/>
          <a:lstStyle/>
          <a:p>
            <a:r>
              <a:rPr lang="en-US" dirty="0"/>
              <a:t>Joel Duflot 2020</a:t>
            </a: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BEF7BB90-5D3E-41E2-B473-B0FDFDA8EDD5}" type="datetime1">
              <a:rPr lang="en-US" smtClean="0"/>
              <a:t>5/21/2022</a:t>
            </a:fld>
            <a:endParaRPr lang="en-US" dirty="0"/>
          </a:p>
        </p:txBody>
      </p:sp>
      <p:sp>
        <p:nvSpPr>
          <p:cNvPr id="6" name="Footer Placeholder 5"/>
          <p:cNvSpPr>
            <a:spLocks noGrp="1"/>
          </p:cNvSpPr>
          <p:nvPr>
            <p:ph type="ftr" sz="quarter" idx="11"/>
          </p:nvPr>
        </p:nvSpPr>
        <p:spPr/>
        <p:txBody>
          <a:bodyPr/>
          <a:lstStyle/>
          <a:p>
            <a:r>
              <a:rPr lang="en-US" dirty="0"/>
              <a:t>Joel Duflot 2020</a:t>
            </a: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578E3DA8-07F5-477E-A365-40EA02814835}" type="datetime1">
              <a:rPr lang="en-US" smtClean="0"/>
              <a:t>5/21/2022</a:t>
            </a:fld>
            <a:endParaRPr lang="en-US" dirty="0"/>
          </a:p>
        </p:txBody>
      </p:sp>
      <p:sp>
        <p:nvSpPr>
          <p:cNvPr id="6" name="Footer Placeholder 5"/>
          <p:cNvSpPr>
            <a:spLocks noGrp="1"/>
          </p:cNvSpPr>
          <p:nvPr>
            <p:ph type="ftr" sz="quarter" idx="11"/>
          </p:nvPr>
        </p:nvSpPr>
        <p:spPr/>
        <p:txBody>
          <a:bodyPr/>
          <a:lstStyle/>
          <a:p>
            <a:r>
              <a:rPr lang="en-US" dirty="0"/>
              <a:t>Joel Duflot 2020</a:t>
            </a: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1B15601E-5FE6-4368-B2CB-F7ECAE17BAFC}" type="datetime1">
              <a:rPr lang="en-US" smtClean="0"/>
              <a:t>5/21/2022</a:t>
            </a:fld>
            <a:endParaRPr lang="en-US" dirty="0"/>
          </a:p>
        </p:txBody>
      </p:sp>
      <p:sp>
        <p:nvSpPr>
          <p:cNvPr id="6" name="Footer Placeholder 5"/>
          <p:cNvSpPr>
            <a:spLocks noGrp="1"/>
          </p:cNvSpPr>
          <p:nvPr>
            <p:ph type="ftr" sz="quarter" idx="11"/>
          </p:nvPr>
        </p:nvSpPr>
        <p:spPr/>
        <p:txBody>
          <a:bodyPr/>
          <a:lstStyle/>
          <a:p>
            <a:r>
              <a:rPr lang="en-US" dirty="0"/>
              <a:t>Joel Duflot 2020</a:t>
            </a: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E416907-F988-43BA-985D-CF6EA2ED1CBB}" type="datetime1">
              <a:rPr lang="en-US" smtClean="0"/>
              <a:t>5/21/2022</a:t>
            </a:fld>
            <a:endParaRPr lang="en-US" dirty="0"/>
          </a:p>
        </p:txBody>
      </p:sp>
      <p:sp>
        <p:nvSpPr>
          <p:cNvPr id="5" name="Footer Placeholder 4"/>
          <p:cNvSpPr>
            <a:spLocks noGrp="1"/>
          </p:cNvSpPr>
          <p:nvPr>
            <p:ph type="ftr" sz="quarter" idx="11"/>
          </p:nvPr>
        </p:nvSpPr>
        <p:spPr/>
        <p:txBody>
          <a:bodyPr/>
          <a:lstStyle/>
          <a:p>
            <a:r>
              <a:rPr lang="en-US" dirty="0"/>
              <a:t>Joel Duflot 2020</a:t>
            </a: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9B95C6C-8746-433D-AE73-FAAE739D72F4}" type="datetime1">
              <a:rPr lang="en-US" smtClean="0"/>
              <a:t>5/21/2022</a:t>
            </a:fld>
            <a:endParaRPr lang="en-US" dirty="0"/>
          </a:p>
        </p:txBody>
      </p:sp>
      <p:sp>
        <p:nvSpPr>
          <p:cNvPr id="5" name="Footer Placeholder 4"/>
          <p:cNvSpPr>
            <a:spLocks noGrp="1"/>
          </p:cNvSpPr>
          <p:nvPr>
            <p:ph type="ftr" sz="quarter" idx="11"/>
          </p:nvPr>
        </p:nvSpPr>
        <p:spPr/>
        <p:txBody>
          <a:bodyPr/>
          <a:lstStyle/>
          <a:p>
            <a:r>
              <a:rPr lang="en-US" dirty="0"/>
              <a:t>Joel Duflot 2020</a:t>
            </a: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5259C3E-59EA-4BFD-9979-DF4014F2AFAE}" type="datetime1">
              <a:rPr lang="en-US" smtClean="0"/>
              <a:t>5/21/2022</a:t>
            </a:fld>
            <a:endParaRPr lang="en-US" dirty="0"/>
          </a:p>
        </p:txBody>
      </p:sp>
      <p:sp>
        <p:nvSpPr>
          <p:cNvPr id="5" name="Footer Placeholder 4"/>
          <p:cNvSpPr>
            <a:spLocks noGrp="1"/>
          </p:cNvSpPr>
          <p:nvPr>
            <p:ph type="ftr" sz="quarter" idx="11"/>
          </p:nvPr>
        </p:nvSpPr>
        <p:spPr/>
        <p:txBody>
          <a:bodyPr/>
          <a:lstStyle/>
          <a:p>
            <a:r>
              <a:rPr lang="en-US" dirty="0"/>
              <a:t>Joel Duflot 2020</a:t>
            </a: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37D04426-4DAE-445A-BC78-43C8722FF1BA}" type="datetime1">
              <a:rPr lang="en-US" smtClean="0"/>
              <a:t>5/21/2022</a:t>
            </a:fld>
            <a:endParaRPr lang="en-US" dirty="0"/>
          </a:p>
        </p:txBody>
      </p:sp>
      <p:sp>
        <p:nvSpPr>
          <p:cNvPr id="5" name="Footer Placeholder 4"/>
          <p:cNvSpPr>
            <a:spLocks noGrp="1"/>
          </p:cNvSpPr>
          <p:nvPr>
            <p:ph type="ftr" sz="quarter" idx="11"/>
          </p:nvPr>
        </p:nvSpPr>
        <p:spPr/>
        <p:txBody>
          <a:bodyPr/>
          <a:lstStyle/>
          <a:p>
            <a:r>
              <a:rPr lang="en-US" dirty="0"/>
              <a:t>Joel Duflot 2020</a:t>
            </a: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53CA485D-837C-494C-A47F-EB36A08BAF0B}" type="datetime1">
              <a:rPr lang="en-US" smtClean="0"/>
              <a:t>5/21/2022</a:t>
            </a:fld>
            <a:endParaRPr lang="en-US" dirty="0"/>
          </a:p>
        </p:txBody>
      </p:sp>
      <p:sp>
        <p:nvSpPr>
          <p:cNvPr id="6" name="Footer Placeholder 5"/>
          <p:cNvSpPr>
            <a:spLocks noGrp="1"/>
          </p:cNvSpPr>
          <p:nvPr>
            <p:ph type="ftr" sz="quarter" idx="11"/>
          </p:nvPr>
        </p:nvSpPr>
        <p:spPr/>
        <p:txBody>
          <a:bodyPr/>
          <a:lstStyle/>
          <a:p>
            <a:r>
              <a:rPr lang="en-US" dirty="0"/>
              <a:t>Joel Duflot 2020</a:t>
            </a: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67B8DB0-90F6-4497-905E-1716D7112777}" type="datetime1">
              <a:rPr lang="en-US" smtClean="0"/>
              <a:t>5/21/2022</a:t>
            </a:fld>
            <a:endParaRPr lang="en-US" dirty="0"/>
          </a:p>
        </p:txBody>
      </p:sp>
      <p:sp>
        <p:nvSpPr>
          <p:cNvPr id="8" name="Footer Placeholder 7"/>
          <p:cNvSpPr>
            <a:spLocks noGrp="1"/>
          </p:cNvSpPr>
          <p:nvPr>
            <p:ph type="ftr" sz="quarter" idx="11"/>
          </p:nvPr>
        </p:nvSpPr>
        <p:spPr/>
        <p:txBody>
          <a:bodyPr/>
          <a:lstStyle/>
          <a:p>
            <a:r>
              <a:rPr lang="en-US" dirty="0"/>
              <a:t>Joel Duflot 2020</a:t>
            </a: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E7CF1B81-F54E-467E-B6E0-99BDB206718B}" type="datetime1">
              <a:rPr lang="en-US" smtClean="0"/>
              <a:t>5/21/2022</a:t>
            </a:fld>
            <a:endParaRPr lang="en-US" dirty="0"/>
          </a:p>
        </p:txBody>
      </p:sp>
      <p:sp>
        <p:nvSpPr>
          <p:cNvPr id="4" name="Footer Placeholder 3"/>
          <p:cNvSpPr>
            <a:spLocks noGrp="1"/>
          </p:cNvSpPr>
          <p:nvPr>
            <p:ph type="ftr" sz="quarter" idx="11"/>
          </p:nvPr>
        </p:nvSpPr>
        <p:spPr/>
        <p:txBody>
          <a:bodyPr/>
          <a:lstStyle/>
          <a:p>
            <a:r>
              <a:rPr lang="en-US" dirty="0"/>
              <a:t>Joel Duflot 2020</a:t>
            </a: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C294BD-3536-46E0-B061-4CB459C12DCE}" type="datetime1">
              <a:rPr lang="en-US" smtClean="0"/>
              <a:t>5/21/2022</a:t>
            </a:fld>
            <a:endParaRPr lang="en-US" dirty="0"/>
          </a:p>
        </p:txBody>
      </p:sp>
      <p:sp>
        <p:nvSpPr>
          <p:cNvPr id="3" name="Footer Placeholder 2"/>
          <p:cNvSpPr>
            <a:spLocks noGrp="1"/>
          </p:cNvSpPr>
          <p:nvPr>
            <p:ph type="ftr" sz="quarter" idx="11"/>
          </p:nvPr>
        </p:nvSpPr>
        <p:spPr/>
        <p:txBody>
          <a:bodyPr/>
          <a:lstStyle/>
          <a:p>
            <a:r>
              <a:rPr lang="en-US" dirty="0"/>
              <a:t>Joel Duflot 2020</a:t>
            </a: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F64281BF-8CEC-48F8-B5F8-62F74912B80D}" type="datetime1">
              <a:rPr lang="en-US" smtClean="0"/>
              <a:t>5/21/2022</a:t>
            </a:fld>
            <a:endParaRPr lang="en-US" dirty="0"/>
          </a:p>
        </p:txBody>
      </p:sp>
      <p:sp>
        <p:nvSpPr>
          <p:cNvPr id="6" name="Footer Placeholder 5"/>
          <p:cNvSpPr>
            <a:spLocks noGrp="1"/>
          </p:cNvSpPr>
          <p:nvPr>
            <p:ph type="ftr" sz="quarter" idx="11"/>
          </p:nvPr>
        </p:nvSpPr>
        <p:spPr/>
        <p:txBody>
          <a:bodyPr/>
          <a:lstStyle/>
          <a:p>
            <a:r>
              <a:rPr lang="en-US" dirty="0"/>
              <a:t>Joel Duflot 2020</a:t>
            </a: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dirty="0"/>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AF484CF-1212-4EF5-8759-BD68037C07A7}" type="datetime1">
              <a:rPr lang="en-US" smtClean="0"/>
              <a:t>5/21/2022</a:t>
            </a:fld>
            <a:endParaRPr lang="en-US" dirty="0"/>
          </a:p>
        </p:txBody>
      </p:sp>
      <p:sp>
        <p:nvSpPr>
          <p:cNvPr id="6" name="Footer Placeholder 5"/>
          <p:cNvSpPr>
            <a:spLocks noGrp="1"/>
          </p:cNvSpPr>
          <p:nvPr>
            <p:ph type="ftr" sz="quarter" idx="11"/>
          </p:nvPr>
        </p:nvSpPr>
        <p:spPr/>
        <p:txBody>
          <a:bodyPr/>
          <a:lstStyle/>
          <a:p>
            <a:r>
              <a:rPr lang="en-US" dirty="0"/>
              <a:t>Joel Duflot 2020</a:t>
            </a: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C1780A0D-A74B-41D6-AC84-3930DBD6435F}" type="datetime1">
              <a:rPr lang="en-US" smtClean="0"/>
              <a:t>5/21/2022</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Joel Duflot 2020</a:t>
            </a: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hf hd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hyperlink" Target="https://joelduflot-lean.fr/" TargetMode="External"/><Relationship Id="rId3" Type="http://schemas.openxmlformats.org/officeDocument/2006/relationships/hyperlink" Target="https://www.youtube.com/watch?v=Ccj80R3iUqE" TargetMode="External"/><Relationship Id="rId7"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hyperlink" Target="https://izibook.eyrolles.com/produit/4557/9782212423235/Lusine%20du%20futur" TargetMode="External"/><Relationship Id="rId5" Type="http://schemas.openxmlformats.org/officeDocument/2006/relationships/hyperlink" Target="https://www.youtube.com/watch?time_continue=86&amp;v=hJk7ILvjy_0&amp;feature=emb_logo" TargetMode="External"/><Relationship Id="rId4" Type="http://schemas.openxmlformats.org/officeDocument/2006/relationships/hyperlink" Target="https://www.youtube.com/watch?time_continue=99&amp;v=3O1aK1vCcvc&amp;feature=emb_logo"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y0U1Qux9EA"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hyperlink" Target="https://www.slideshare.net/JoelDUFLOT/qualit-msp-et-capabilt-faisons-simple"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F9FDC573-0623-468F-A0CA-00E4C244DFFA}"/>
              </a:ext>
            </a:extLst>
          </p:cNvPr>
          <p:cNvSpPr>
            <a:spLocks noGrp="1"/>
          </p:cNvSpPr>
          <p:nvPr>
            <p:ph type="ctrTitle"/>
          </p:nvPr>
        </p:nvSpPr>
        <p:spPr>
          <a:xfrm>
            <a:off x="1638300" y="450159"/>
            <a:ext cx="8915399" cy="1012559"/>
          </a:xfrm>
        </p:spPr>
        <p:txBody>
          <a:bodyPr/>
          <a:lstStyle/>
          <a:p>
            <a:r>
              <a:rPr lang="fr-FR" dirty="0"/>
              <a:t>Fondamentaux du Lean</a:t>
            </a:r>
          </a:p>
        </p:txBody>
      </p:sp>
      <p:sp>
        <p:nvSpPr>
          <p:cNvPr id="3" name="Sous-titre 2">
            <a:extLst>
              <a:ext uri="{FF2B5EF4-FFF2-40B4-BE49-F238E27FC236}">
                <a16:creationId xmlns:a16="http://schemas.microsoft.com/office/drawing/2014/main" xmlns="" id="{4CA241BD-E25A-4F7D-B411-CDDA516B1E20}"/>
              </a:ext>
            </a:extLst>
          </p:cNvPr>
          <p:cNvSpPr>
            <a:spLocks noGrp="1"/>
          </p:cNvSpPr>
          <p:nvPr>
            <p:ph type="subTitle" idx="1"/>
          </p:nvPr>
        </p:nvSpPr>
        <p:spPr>
          <a:xfrm>
            <a:off x="2207077" y="3429000"/>
            <a:ext cx="8915399" cy="2127402"/>
          </a:xfrm>
        </p:spPr>
        <p:txBody>
          <a:bodyPr>
            <a:normAutofit/>
          </a:bodyPr>
          <a:lstStyle/>
          <a:p>
            <a:pPr marL="514350" indent="-514350">
              <a:lnSpc>
                <a:spcPct val="120000"/>
              </a:lnSpc>
              <a:buAutoNum type="arabicPlain" startAt="12"/>
            </a:pPr>
            <a:r>
              <a:rPr lang="fr-FR" sz="3200" dirty="0"/>
              <a:t>Qualité</a:t>
            </a:r>
          </a:p>
          <a:p>
            <a:pPr>
              <a:lnSpc>
                <a:spcPct val="120000"/>
              </a:lnSpc>
            </a:pPr>
            <a:r>
              <a:rPr lang="fr-FR" sz="3200" dirty="0"/>
              <a:t>Andon et Poka-Yoké</a:t>
            </a:r>
          </a:p>
          <a:p>
            <a:pPr>
              <a:lnSpc>
                <a:spcPct val="120000"/>
              </a:lnSpc>
            </a:pPr>
            <a:r>
              <a:rPr lang="fr-FR" dirty="0"/>
              <a:t>											Liens utiles sur dernière diapo</a:t>
            </a:r>
          </a:p>
          <a:p>
            <a:pPr>
              <a:lnSpc>
                <a:spcPct val="120000"/>
              </a:lnSpc>
            </a:pPr>
            <a:endParaRPr lang="fr-FR" sz="3200" dirty="0"/>
          </a:p>
          <a:p>
            <a:pPr>
              <a:lnSpc>
                <a:spcPct val="120000"/>
              </a:lnSpc>
            </a:pPr>
            <a:endParaRPr lang="fr-FR" sz="3200" dirty="0"/>
          </a:p>
        </p:txBody>
      </p:sp>
      <p:sp>
        <p:nvSpPr>
          <p:cNvPr id="5" name="Espace réservé du numéro de diapositive 4">
            <a:extLst>
              <a:ext uri="{FF2B5EF4-FFF2-40B4-BE49-F238E27FC236}">
                <a16:creationId xmlns:a16="http://schemas.microsoft.com/office/drawing/2014/main" xmlns="" id="{C31284B1-C5CA-420E-B0AF-2D752DE3D19A}"/>
              </a:ext>
            </a:extLst>
          </p:cNvPr>
          <p:cNvSpPr>
            <a:spLocks noGrp="1"/>
          </p:cNvSpPr>
          <p:nvPr>
            <p:ph type="sldNum" sz="quarter" idx="12"/>
          </p:nvPr>
        </p:nvSpPr>
        <p:spPr/>
        <p:txBody>
          <a:bodyPr/>
          <a:lstStyle/>
          <a:p>
            <a:fld id="{D57F1E4F-1CFF-5643-939E-217C01CDF565}" type="slidenum">
              <a:rPr lang="en-US" smtClean="0"/>
              <a:pPr/>
              <a:t>1</a:t>
            </a:fld>
            <a:endParaRPr lang="en-US" dirty="0"/>
          </a:p>
        </p:txBody>
      </p:sp>
      <p:sp>
        <p:nvSpPr>
          <p:cNvPr id="6" name="Espace réservé du pied de page 3">
            <a:extLst>
              <a:ext uri="{FF2B5EF4-FFF2-40B4-BE49-F238E27FC236}">
                <a16:creationId xmlns="" xmlns:a16="http://schemas.microsoft.com/office/drawing/2014/main" id="{8BC8FD67-A5E2-44FB-8AA7-6749CA154624}"/>
              </a:ext>
            </a:extLst>
          </p:cNvPr>
          <p:cNvSpPr>
            <a:spLocks noGrp="1"/>
          </p:cNvSpPr>
          <p:nvPr>
            <p:ph type="ftr" sz="quarter" idx="11"/>
          </p:nvPr>
        </p:nvSpPr>
        <p:spPr>
          <a:xfrm>
            <a:off x="1687170" y="5256871"/>
            <a:ext cx="5590960" cy="1205713"/>
          </a:xfrm>
        </p:spPr>
        <p:txBody>
          <a:bodyPr/>
          <a:lstStyle/>
          <a:p>
            <a:r>
              <a:rPr lang="fr-FR" sz="1600" dirty="0" smtClean="0"/>
              <a:t>Joel Duflot 2022 Conseil en Excellence opérationnelle Blog : https://joelduflot-lean.fr</a:t>
            </a:r>
            <a:endParaRPr lang="fr-FR" sz="1600" dirty="0"/>
          </a:p>
        </p:txBody>
      </p:sp>
    </p:spTree>
    <p:extLst>
      <p:ext uri="{BB962C8B-B14F-4D97-AF65-F5344CB8AC3E}">
        <p14:creationId xmlns:p14="http://schemas.microsoft.com/office/powerpoint/2010/main" val="382309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2756041" y="1159677"/>
            <a:ext cx="5654474" cy="576252"/>
          </a:xfrm>
        </p:spPr>
        <p:txBody>
          <a:bodyPr>
            <a:normAutofit/>
          </a:bodyPr>
          <a:lstStyle/>
          <a:p>
            <a:pPr defTabSz="714455">
              <a:defRPr/>
            </a:pPr>
            <a:r>
              <a:rPr lang="fr-FR" sz="2400" dirty="0"/>
              <a:t>Andon, Poka-yoké et industrie 4.0</a:t>
            </a:r>
          </a:p>
        </p:txBody>
      </p:sp>
      <p:sp>
        <p:nvSpPr>
          <p:cNvPr id="2" name="Espace réservé du pied de page 1"/>
          <p:cNvSpPr>
            <a:spLocks noGrp="1"/>
          </p:cNvSpPr>
          <p:nvPr>
            <p:ph type="ftr" sz="quarter" idx="11"/>
          </p:nvPr>
        </p:nvSpPr>
        <p:spPr/>
        <p:txBody>
          <a:bodyPr/>
          <a:lstStyle/>
          <a:p>
            <a:pPr>
              <a:defRPr/>
            </a:pPr>
            <a:r>
              <a:rPr lang="fr-FR" dirty="0"/>
              <a:t>Joel Duflot 2020</a:t>
            </a:r>
          </a:p>
        </p:txBody>
      </p:sp>
      <p:sp>
        <p:nvSpPr>
          <p:cNvPr id="3" name="Espace réservé du numéro de diapositive 2">
            <a:extLst>
              <a:ext uri="{FF2B5EF4-FFF2-40B4-BE49-F238E27FC236}">
                <a16:creationId xmlns:a16="http://schemas.microsoft.com/office/drawing/2014/main" xmlns="" id="{45268E6F-148F-4009-93F7-87E503A38D2C}"/>
              </a:ext>
            </a:extLst>
          </p:cNvPr>
          <p:cNvSpPr>
            <a:spLocks noGrp="1"/>
          </p:cNvSpPr>
          <p:nvPr>
            <p:ph type="sldNum" sz="quarter" idx="12"/>
          </p:nvPr>
        </p:nvSpPr>
        <p:spPr/>
        <p:txBody>
          <a:bodyPr/>
          <a:lstStyle/>
          <a:p>
            <a:pPr>
              <a:defRPr/>
            </a:pPr>
            <a:fld id="{DA679968-0ECE-4B5B-967F-A6A6ACE67DE8}" type="slidenum">
              <a:rPr lang="fr-FR" smtClean="0"/>
              <a:pPr>
                <a:defRPr/>
              </a:pPr>
              <a:t>10</a:t>
            </a:fld>
            <a:endParaRPr lang="fr-FR" dirty="0"/>
          </a:p>
        </p:txBody>
      </p:sp>
      <p:sp>
        <p:nvSpPr>
          <p:cNvPr id="7" name="Rectangle 3">
            <a:extLst>
              <a:ext uri="{FF2B5EF4-FFF2-40B4-BE49-F238E27FC236}">
                <a16:creationId xmlns:a16="http://schemas.microsoft.com/office/drawing/2014/main" xmlns="" id="{64AC56D2-44B2-4DF0-8F08-80776250152A}"/>
              </a:ext>
            </a:extLst>
          </p:cNvPr>
          <p:cNvSpPr txBox="1">
            <a:spLocks noChangeArrowheads="1"/>
          </p:cNvSpPr>
          <p:nvPr/>
        </p:nvSpPr>
        <p:spPr>
          <a:xfrm>
            <a:off x="2639614" y="1988840"/>
            <a:ext cx="7999553" cy="3616093"/>
          </a:xfrm>
          <a:prstGeom prst="rect">
            <a:avLst/>
          </a:prstGeom>
          <a:noFill/>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69008" tIns="34505" rIns="69008" bIns="34505"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fr-FR" sz="2000" dirty="0"/>
              <a:t>Les moyens de communications et surtout les capteurs communicants permettent d’installer andon et poka-yoké efficaces</a:t>
            </a:r>
          </a:p>
          <a:p>
            <a:pPr lvl="1"/>
            <a:r>
              <a:rPr lang="fr-FR" sz="1800" dirty="0"/>
              <a:t>Bouton d’appel au poignet de l’opérateur</a:t>
            </a:r>
          </a:p>
          <a:p>
            <a:pPr lvl="1"/>
            <a:r>
              <a:rPr lang="fr-FR" sz="1800" dirty="0"/>
              <a:t>Multi capteurs surveillant les paramètres en temps réel, connectés sans fil donc en tout point du process</a:t>
            </a:r>
          </a:p>
          <a:p>
            <a:pPr lvl="1"/>
            <a:r>
              <a:rPr lang="fr-FR" sz="1800" dirty="0"/>
              <a:t>Assistance alertée et informée par les systèmes de vision, de réalité augmentée</a:t>
            </a:r>
          </a:p>
          <a:p>
            <a:pPr lvl="1"/>
            <a:r>
              <a:rPr lang="fr-FR" sz="1800" dirty="0"/>
              <a:t>Traçabilité et analyse des alertes facilitée</a:t>
            </a:r>
          </a:p>
          <a:p>
            <a:pPr lvl="1"/>
            <a:r>
              <a:rPr lang="fr-FR" sz="1800" dirty="0"/>
              <a:t>Etc.</a:t>
            </a:r>
          </a:p>
        </p:txBody>
      </p:sp>
    </p:spTree>
    <p:extLst>
      <p:ext uri="{BB962C8B-B14F-4D97-AF65-F5344CB8AC3E}">
        <p14:creationId xmlns:p14="http://schemas.microsoft.com/office/powerpoint/2010/main" val="1796338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FE39607-1455-4EFD-AF74-618410B5E2D0}"/>
              </a:ext>
            </a:extLst>
          </p:cNvPr>
          <p:cNvSpPr>
            <a:spLocks noGrp="1"/>
          </p:cNvSpPr>
          <p:nvPr>
            <p:ph type="title"/>
          </p:nvPr>
        </p:nvSpPr>
        <p:spPr>
          <a:xfrm>
            <a:off x="2991697" y="521128"/>
            <a:ext cx="3104303" cy="533307"/>
          </a:xfrm>
        </p:spPr>
        <p:txBody>
          <a:bodyPr>
            <a:normAutofit fontScale="90000"/>
          </a:bodyPr>
          <a:lstStyle/>
          <a:p>
            <a:r>
              <a:rPr lang="fr-FR" dirty="0"/>
              <a:t>Liens utiles</a:t>
            </a:r>
          </a:p>
        </p:txBody>
      </p:sp>
      <p:sp>
        <p:nvSpPr>
          <p:cNvPr id="3" name="Espace réservé du contenu 2">
            <a:extLst>
              <a:ext uri="{FF2B5EF4-FFF2-40B4-BE49-F238E27FC236}">
                <a16:creationId xmlns:a16="http://schemas.microsoft.com/office/drawing/2014/main" xmlns="" id="{8C24A7E6-7B8C-4E08-B168-822FFEDE1A0D}"/>
              </a:ext>
            </a:extLst>
          </p:cNvPr>
          <p:cNvSpPr>
            <a:spLocks noGrp="1"/>
          </p:cNvSpPr>
          <p:nvPr>
            <p:ph sz="half" idx="1"/>
          </p:nvPr>
        </p:nvSpPr>
        <p:spPr>
          <a:xfrm>
            <a:off x="1148912" y="2848005"/>
            <a:ext cx="6789872" cy="2428688"/>
          </a:xfrm>
        </p:spPr>
        <p:txBody>
          <a:bodyPr>
            <a:normAutofit fontScale="92500" lnSpcReduction="20000"/>
          </a:bodyPr>
          <a:lstStyle/>
          <a:p>
            <a:pPr marL="0" indent="0">
              <a:buNone/>
            </a:pPr>
            <a:r>
              <a:rPr lang="fr-FR" dirty="0"/>
              <a:t>En Vidéo</a:t>
            </a:r>
          </a:p>
          <a:p>
            <a:r>
              <a:rPr lang="fr-FR" u="sng" dirty="0"/>
              <a:t>Bon du premier coup et Andon </a:t>
            </a:r>
            <a:r>
              <a:rPr lang="fr-FR" dirty="0">
                <a:hlinkClick r:id="rId3"/>
              </a:rPr>
              <a:t>https://www.youtube.com/watch?v=Ccj80R3iUqE</a:t>
            </a:r>
            <a:endParaRPr lang="fr-FR" u="sng" dirty="0"/>
          </a:p>
          <a:p>
            <a:r>
              <a:rPr lang="fr-FR" u="sng" dirty="0"/>
              <a:t>Le Poka-yoké des débuts…façon Shadock </a:t>
            </a:r>
            <a:r>
              <a:rPr lang="fr-FR" dirty="0">
                <a:hlinkClick r:id="rId4"/>
              </a:rPr>
              <a:t>https://www.youtube.com/watch?time_continue=99&amp;v=3O1aK1vCcvc&amp;feature=emb_logo</a:t>
            </a:r>
            <a:endParaRPr lang="fr-FR" dirty="0"/>
          </a:p>
          <a:p>
            <a:r>
              <a:rPr lang="fr-FR" dirty="0"/>
              <a:t>Le Poka-yoké moderne </a:t>
            </a:r>
            <a:r>
              <a:rPr lang="fr-FR" dirty="0">
                <a:hlinkClick r:id="rId5"/>
              </a:rPr>
              <a:t>https://www.youtube.com/watch?time_continue=86&amp;v=hJk7ILvjy_0&amp;feature=emb_logo</a:t>
            </a:r>
            <a:endParaRPr lang="fr-FR" dirty="0"/>
          </a:p>
          <a:p>
            <a:pPr marL="0" indent="0">
              <a:buNone/>
            </a:pPr>
            <a:endParaRPr lang="fr-FR" dirty="0"/>
          </a:p>
        </p:txBody>
      </p:sp>
      <p:sp>
        <p:nvSpPr>
          <p:cNvPr id="4" name="Espace réservé du contenu 3">
            <a:extLst>
              <a:ext uri="{FF2B5EF4-FFF2-40B4-BE49-F238E27FC236}">
                <a16:creationId xmlns:a16="http://schemas.microsoft.com/office/drawing/2014/main" xmlns="" id="{AFBF048E-568D-4A84-A28C-FBA06202D015}"/>
              </a:ext>
            </a:extLst>
          </p:cNvPr>
          <p:cNvSpPr>
            <a:spLocks noGrp="1"/>
          </p:cNvSpPr>
          <p:nvPr>
            <p:ph sz="half" idx="2"/>
          </p:nvPr>
        </p:nvSpPr>
        <p:spPr>
          <a:xfrm>
            <a:off x="6658479" y="1608436"/>
            <a:ext cx="3235398" cy="1239569"/>
          </a:xfrm>
        </p:spPr>
        <p:txBody>
          <a:bodyPr>
            <a:normAutofit fontScale="92500" lnSpcReduction="20000"/>
          </a:bodyPr>
          <a:lstStyle/>
          <a:p>
            <a:pPr marL="0" indent="0">
              <a:buNone/>
            </a:pPr>
            <a:endParaRPr lang="fr-FR" dirty="0"/>
          </a:p>
          <a:p>
            <a:pPr marL="0" indent="0">
              <a:buNone/>
            </a:pPr>
            <a:endParaRPr lang="fr-FR" dirty="0"/>
          </a:p>
          <a:p>
            <a:endParaRPr lang="fr-FR" dirty="0"/>
          </a:p>
        </p:txBody>
      </p:sp>
      <p:sp>
        <p:nvSpPr>
          <p:cNvPr id="5" name="Espace réservé du pied de page 4">
            <a:extLst>
              <a:ext uri="{FF2B5EF4-FFF2-40B4-BE49-F238E27FC236}">
                <a16:creationId xmlns:a16="http://schemas.microsoft.com/office/drawing/2014/main" xmlns="" id="{0776528E-8A71-44D0-A6EA-CF6DACE724E1}"/>
              </a:ext>
            </a:extLst>
          </p:cNvPr>
          <p:cNvSpPr>
            <a:spLocks noGrp="1"/>
          </p:cNvSpPr>
          <p:nvPr>
            <p:ph type="ftr" sz="quarter" idx="11"/>
          </p:nvPr>
        </p:nvSpPr>
        <p:spPr/>
        <p:txBody>
          <a:bodyPr/>
          <a:lstStyle/>
          <a:p>
            <a:r>
              <a:rPr lang="en-US" dirty="0"/>
              <a:t>Joel Duflot 2020</a:t>
            </a:r>
          </a:p>
        </p:txBody>
      </p:sp>
      <p:sp>
        <p:nvSpPr>
          <p:cNvPr id="6" name="Espace réservé du numéro de diapositive 5">
            <a:extLst>
              <a:ext uri="{FF2B5EF4-FFF2-40B4-BE49-F238E27FC236}">
                <a16:creationId xmlns:a16="http://schemas.microsoft.com/office/drawing/2014/main" xmlns="" id="{F061A33D-5959-4E57-BD0D-F2269C31BBF9}"/>
              </a:ext>
            </a:extLst>
          </p:cNvPr>
          <p:cNvSpPr>
            <a:spLocks noGrp="1"/>
          </p:cNvSpPr>
          <p:nvPr>
            <p:ph type="sldNum" sz="quarter" idx="12"/>
          </p:nvPr>
        </p:nvSpPr>
        <p:spPr/>
        <p:txBody>
          <a:bodyPr/>
          <a:lstStyle/>
          <a:p>
            <a:fld id="{D57F1E4F-1CFF-5643-939E-217C01CDF565}" type="slidenum">
              <a:rPr lang="en-US" smtClean="0"/>
              <a:pPr/>
              <a:t>11</a:t>
            </a:fld>
            <a:endParaRPr lang="en-US" dirty="0"/>
          </a:p>
        </p:txBody>
      </p:sp>
      <p:pic>
        <p:nvPicPr>
          <p:cNvPr id="8" name="Image 7">
            <a:hlinkClick r:id="rId6"/>
            <a:extLst>
              <a:ext uri="{FF2B5EF4-FFF2-40B4-BE49-F238E27FC236}">
                <a16:creationId xmlns:a16="http://schemas.microsoft.com/office/drawing/2014/main" xmlns="" id="{A22050B9-211C-48F0-AEE5-72932AC9BBAD}"/>
              </a:ext>
            </a:extLst>
          </p:cNvPr>
          <p:cNvPicPr>
            <a:picLocks noChangeAspect="1"/>
          </p:cNvPicPr>
          <p:nvPr/>
        </p:nvPicPr>
        <p:blipFill>
          <a:blip r:embed="rId7"/>
          <a:stretch>
            <a:fillRect/>
          </a:stretch>
        </p:blipFill>
        <p:spPr>
          <a:xfrm>
            <a:off x="8103183" y="2297701"/>
            <a:ext cx="3301198" cy="4203232"/>
          </a:xfrm>
          <a:prstGeom prst="rect">
            <a:avLst/>
          </a:prstGeom>
        </p:spPr>
      </p:pic>
      <p:sp>
        <p:nvSpPr>
          <p:cNvPr id="9" name="Espace réservé du contenu 3">
            <a:extLst>
              <a:ext uri="{FF2B5EF4-FFF2-40B4-BE49-F238E27FC236}">
                <a16:creationId xmlns:a16="http://schemas.microsoft.com/office/drawing/2014/main" xmlns="" id="{F777E411-C538-4620-A637-2526B646B8BC}"/>
              </a:ext>
            </a:extLst>
          </p:cNvPr>
          <p:cNvSpPr txBox="1">
            <a:spLocks/>
          </p:cNvSpPr>
          <p:nvPr/>
        </p:nvSpPr>
        <p:spPr>
          <a:xfrm>
            <a:off x="6350000" y="526997"/>
            <a:ext cx="3003129" cy="1713625"/>
          </a:xfrm>
          <a:prstGeom prst="rect">
            <a:avLst/>
          </a:prstGeom>
        </p:spPr>
        <p:txBody>
          <a:bodyPr vert="horz" lIns="68580" tIns="34290" rIns="68580" bIns="3429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fr-FR" sz="1600" b="1" dirty="0"/>
              <a:t>Blog dédié au Lean</a:t>
            </a:r>
            <a:r>
              <a:rPr lang="fr-FR" sz="1600" dirty="0"/>
              <a:t/>
            </a:r>
            <a:br>
              <a:rPr lang="fr-FR" sz="1600" dirty="0"/>
            </a:br>
            <a:r>
              <a:rPr lang="fr-FR" sz="1600" dirty="0">
                <a:solidFill>
                  <a:srgbClr val="FF0000"/>
                </a:solidFill>
                <a:hlinkClick r:id="rId8"/>
              </a:rPr>
              <a:t>https://joelduflot-lean.fr</a:t>
            </a:r>
            <a:endParaRPr lang="fr-FR" sz="1600" dirty="0">
              <a:solidFill>
                <a:srgbClr val="FF0000"/>
              </a:solidFill>
            </a:endParaRPr>
          </a:p>
          <a:p>
            <a:r>
              <a:rPr lang="fr-FR" sz="1600" b="1" dirty="0" smtClean="0"/>
              <a:t>Et </a:t>
            </a:r>
            <a:r>
              <a:rPr lang="fr-FR" sz="1600" b="1" dirty="0"/>
              <a:t>en BD </a:t>
            </a:r>
            <a:r>
              <a:rPr lang="fr-FR" sz="1600" dirty="0"/>
              <a:t>c’est plus clair</a:t>
            </a:r>
          </a:p>
          <a:p>
            <a:pPr marL="0" indent="0">
              <a:buNone/>
            </a:pPr>
            <a:r>
              <a:rPr lang="fr-FR" sz="1400" dirty="0">
                <a:hlinkClick r:id="rId6"/>
              </a:rPr>
              <a:t>https://izibook.eyrolles.com/produit/4557/9782212423235/Lusine%20du%20futur</a:t>
            </a:r>
            <a:endParaRPr lang="fr-FR" sz="1400" dirty="0"/>
          </a:p>
        </p:txBody>
      </p:sp>
    </p:spTree>
    <p:extLst>
      <p:ext uri="{BB962C8B-B14F-4D97-AF65-F5344CB8AC3E}">
        <p14:creationId xmlns:p14="http://schemas.microsoft.com/office/powerpoint/2010/main" val="956938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B3AF50CC-932F-40C7-8938-730F1A83C770}"/>
              </a:ext>
            </a:extLst>
          </p:cNvPr>
          <p:cNvSpPr>
            <a:spLocks noGrp="1"/>
          </p:cNvSpPr>
          <p:nvPr>
            <p:ph type="title"/>
          </p:nvPr>
        </p:nvSpPr>
        <p:spPr>
          <a:xfrm>
            <a:off x="2034575" y="304267"/>
            <a:ext cx="8911687" cy="848640"/>
          </a:xfrm>
        </p:spPr>
        <p:txBody>
          <a:bodyPr/>
          <a:lstStyle/>
          <a:p>
            <a:r>
              <a:rPr lang="fr-FR" dirty="0"/>
              <a:t>Le Lean  en tant que système</a:t>
            </a:r>
          </a:p>
        </p:txBody>
      </p:sp>
      <p:sp>
        <p:nvSpPr>
          <p:cNvPr id="3" name="Espace réservé du contenu 2">
            <a:extLst>
              <a:ext uri="{FF2B5EF4-FFF2-40B4-BE49-F238E27FC236}">
                <a16:creationId xmlns:a16="http://schemas.microsoft.com/office/drawing/2014/main" xmlns="" id="{9642FA43-785C-4347-82BE-54364FF43961}"/>
              </a:ext>
            </a:extLst>
          </p:cNvPr>
          <p:cNvSpPr>
            <a:spLocks noGrp="1"/>
          </p:cNvSpPr>
          <p:nvPr>
            <p:ph idx="1"/>
          </p:nvPr>
        </p:nvSpPr>
        <p:spPr>
          <a:xfrm>
            <a:off x="1640879" y="1375392"/>
            <a:ext cx="2828504" cy="5348026"/>
          </a:xfrm>
        </p:spPr>
        <p:txBody>
          <a:bodyPr>
            <a:noAutofit/>
          </a:bodyPr>
          <a:lstStyle/>
          <a:p>
            <a:r>
              <a:rPr lang="fr-FR" dirty="0"/>
              <a:t>Le But</a:t>
            </a:r>
          </a:p>
          <a:p>
            <a:endParaRPr lang="fr-FR" dirty="0"/>
          </a:p>
          <a:p>
            <a:r>
              <a:rPr lang="fr-FR" dirty="0"/>
              <a:t>Les deux piliers</a:t>
            </a:r>
          </a:p>
          <a:p>
            <a:pPr lvl="1"/>
            <a:r>
              <a:rPr lang="fr-FR" sz="1800" b="1" dirty="0"/>
              <a:t>Jidoka</a:t>
            </a:r>
          </a:p>
          <a:p>
            <a:pPr lvl="1"/>
            <a:r>
              <a:rPr lang="fr-FR" sz="1800" dirty="0"/>
              <a:t>Juste à temps</a:t>
            </a:r>
          </a:p>
          <a:p>
            <a:r>
              <a:rPr lang="fr-FR" dirty="0"/>
              <a:t>L’amélioration continue</a:t>
            </a:r>
          </a:p>
          <a:p>
            <a:pPr marL="457200" lvl="1" indent="0">
              <a:buNone/>
            </a:pPr>
            <a:endParaRPr lang="fr-FR" sz="1800" dirty="0"/>
          </a:p>
          <a:p>
            <a:r>
              <a:rPr lang="fr-FR" dirty="0"/>
              <a:t>La base</a:t>
            </a:r>
          </a:p>
          <a:p>
            <a:pPr lvl="1"/>
            <a:r>
              <a:rPr lang="fr-FR" sz="1800" dirty="0"/>
              <a:t>Activité Lissée</a:t>
            </a:r>
          </a:p>
          <a:p>
            <a:pPr lvl="1"/>
            <a:r>
              <a:rPr lang="fr-FR" sz="1800" dirty="0"/>
              <a:t>Standard</a:t>
            </a:r>
          </a:p>
          <a:p>
            <a:pPr lvl="1"/>
            <a:r>
              <a:rPr lang="fr-FR" sz="1800" dirty="0"/>
              <a:t>Visuel</a:t>
            </a:r>
          </a:p>
          <a:p>
            <a:pPr lvl="1"/>
            <a:r>
              <a:rPr lang="fr-FR" sz="1800" dirty="0"/>
              <a:t>Equipe</a:t>
            </a:r>
          </a:p>
        </p:txBody>
      </p:sp>
      <p:sp>
        <p:nvSpPr>
          <p:cNvPr id="4" name="Espace réservé du pied de page 3">
            <a:extLst>
              <a:ext uri="{FF2B5EF4-FFF2-40B4-BE49-F238E27FC236}">
                <a16:creationId xmlns:a16="http://schemas.microsoft.com/office/drawing/2014/main" xmlns="" id="{AA5E9A1A-75FC-47B9-9FC4-19BE320122ED}"/>
              </a:ext>
            </a:extLst>
          </p:cNvPr>
          <p:cNvSpPr>
            <a:spLocks noGrp="1"/>
          </p:cNvSpPr>
          <p:nvPr>
            <p:ph type="ftr" sz="quarter" idx="11"/>
          </p:nvPr>
        </p:nvSpPr>
        <p:spPr>
          <a:xfrm>
            <a:off x="2286000" y="6371170"/>
            <a:ext cx="7619999" cy="365125"/>
          </a:xfrm>
        </p:spPr>
        <p:txBody>
          <a:bodyPr/>
          <a:lstStyle/>
          <a:p>
            <a:r>
              <a:rPr lang="en-US" sz="1000" dirty="0"/>
              <a:t>Joel Duflot 2020</a:t>
            </a:r>
          </a:p>
        </p:txBody>
      </p:sp>
      <p:sp>
        <p:nvSpPr>
          <p:cNvPr id="5" name="Espace réservé du numéro de diapositive 4">
            <a:extLst>
              <a:ext uri="{FF2B5EF4-FFF2-40B4-BE49-F238E27FC236}">
                <a16:creationId xmlns:a16="http://schemas.microsoft.com/office/drawing/2014/main" xmlns="" id="{8D0B962A-CF21-4074-8824-D98DA2D01804}"/>
              </a:ext>
            </a:extLst>
          </p:cNvPr>
          <p:cNvSpPr>
            <a:spLocks noGrp="1"/>
          </p:cNvSpPr>
          <p:nvPr>
            <p:ph type="sldNum" sz="quarter" idx="12"/>
          </p:nvPr>
        </p:nvSpPr>
        <p:spPr/>
        <p:txBody>
          <a:bodyPr/>
          <a:lstStyle/>
          <a:p>
            <a:fld id="{D57F1E4F-1CFF-5643-939E-217C01CDF565}" type="slidenum">
              <a:rPr lang="en-US" smtClean="0"/>
              <a:pPr/>
              <a:t>2</a:t>
            </a:fld>
            <a:endParaRPr lang="en-US" dirty="0"/>
          </a:p>
        </p:txBody>
      </p:sp>
      <p:pic>
        <p:nvPicPr>
          <p:cNvPr id="6" name="Image 5">
            <a:extLst>
              <a:ext uri="{FF2B5EF4-FFF2-40B4-BE49-F238E27FC236}">
                <a16:creationId xmlns:a16="http://schemas.microsoft.com/office/drawing/2014/main" xmlns="" id="{55357900-D8E6-4A4E-AC87-189A3A43FE94}"/>
              </a:ext>
            </a:extLst>
          </p:cNvPr>
          <p:cNvPicPr/>
          <p:nvPr/>
        </p:nvPicPr>
        <p:blipFill>
          <a:blip r:embed="rId2"/>
          <a:stretch>
            <a:fillRect/>
          </a:stretch>
        </p:blipFill>
        <p:spPr>
          <a:xfrm>
            <a:off x="4002452" y="928297"/>
            <a:ext cx="7942415" cy="5797246"/>
          </a:xfrm>
          <a:prstGeom prst="rect">
            <a:avLst/>
          </a:prstGeom>
        </p:spPr>
      </p:pic>
      <p:sp>
        <p:nvSpPr>
          <p:cNvPr id="8" name="Ellipse 7">
            <a:extLst>
              <a:ext uri="{FF2B5EF4-FFF2-40B4-BE49-F238E27FC236}">
                <a16:creationId xmlns:a16="http://schemas.microsoft.com/office/drawing/2014/main" xmlns="" id="{891D1B1A-B573-49E9-AE0A-FAD03E51555B}"/>
              </a:ext>
            </a:extLst>
          </p:cNvPr>
          <p:cNvSpPr/>
          <p:nvPr/>
        </p:nvSpPr>
        <p:spPr>
          <a:xfrm>
            <a:off x="5171751" y="2379216"/>
            <a:ext cx="1659205" cy="253371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546617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53627" y="476669"/>
            <a:ext cx="8352928" cy="529128"/>
          </a:xfrm>
        </p:spPr>
        <p:txBody>
          <a:bodyPr>
            <a:normAutofit fontScale="90000"/>
          </a:bodyPr>
          <a:lstStyle/>
          <a:p>
            <a:r>
              <a:rPr lang="fr-FR" dirty="0"/>
              <a:t>Le principe Qualité  Jidoka</a:t>
            </a:r>
            <a:br>
              <a:rPr lang="fr-FR" dirty="0"/>
            </a:br>
            <a:r>
              <a:rPr lang="fr-FR" dirty="0"/>
              <a:t>  Andon et Poka-yoké</a:t>
            </a:r>
          </a:p>
        </p:txBody>
      </p:sp>
      <p:sp>
        <p:nvSpPr>
          <p:cNvPr id="3" name="Espace réservé du contenu 2"/>
          <p:cNvSpPr>
            <a:spLocks noGrp="1"/>
          </p:cNvSpPr>
          <p:nvPr>
            <p:ph idx="1"/>
          </p:nvPr>
        </p:nvSpPr>
        <p:spPr>
          <a:xfrm>
            <a:off x="1311579" y="1825362"/>
            <a:ext cx="6510248" cy="5032637"/>
          </a:xfrm>
        </p:spPr>
        <p:txBody>
          <a:bodyPr>
            <a:noAutofit/>
          </a:bodyPr>
          <a:lstStyle/>
          <a:p>
            <a:pPr marL="68580" indent="0">
              <a:buNone/>
            </a:pPr>
            <a:r>
              <a:rPr lang="fr-FR" sz="2000" dirty="0"/>
              <a:t> </a:t>
            </a:r>
            <a:r>
              <a:rPr lang="fr-FR" sz="2000" i="1" dirty="0"/>
              <a:t>Le principe qualité impose de ne produire ni  transmettre aucun défaut, mieux vaut arrêter de produire que produire mauvais</a:t>
            </a:r>
          </a:p>
          <a:p>
            <a:pPr marL="68580" indent="0">
              <a:buNone/>
            </a:pPr>
            <a:endParaRPr lang="fr-FR" sz="2000" dirty="0"/>
          </a:p>
          <a:p>
            <a:pPr marL="68580" indent="0">
              <a:buNone/>
            </a:pPr>
            <a:r>
              <a:rPr lang="fr-FR" sz="2000" dirty="0"/>
              <a:t>Les deux premiers outils qu’il faut maitriser pour appliquer concrètement ce principe (que chacun accepte théoriquement mais qui se heurte au besoin de produire) :</a:t>
            </a:r>
          </a:p>
          <a:p>
            <a:pPr marL="68580" indent="0">
              <a:buNone/>
            </a:pPr>
            <a:r>
              <a:rPr lang="fr-FR" sz="2000" dirty="0"/>
              <a:t> </a:t>
            </a:r>
            <a:r>
              <a:rPr lang="fr-FR" sz="2000" b="1" dirty="0"/>
              <a:t>Andon</a:t>
            </a:r>
            <a:r>
              <a:rPr lang="fr-FR" sz="2000" dirty="0"/>
              <a:t> : comment alerter et réagir</a:t>
            </a:r>
          </a:p>
          <a:p>
            <a:pPr marL="68580" indent="0">
              <a:buNone/>
            </a:pPr>
            <a:r>
              <a:rPr lang="fr-FR" sz="2000" dirty="0"/>
              <a:t> </a:t>
            </a:r>
            <a:r>
              <a:rPr lang="fr-FR" sz="2000" b="1" dirty="0"/>
              <a:t>Poka-Yoké</a:t>
            </a:r>
            <a:r>
              <a:rPr lang="fr-FR" sz="2000" dirty="0"/>
              <a:t> ou système anti-erreur : donner aux machines le moyen de s’autocontrôler</a:t>
            </a:r>
          </a:p>
        </p:txBody>
      </p:sp>
      <p:sp>
        <p:nvSpPr>
          <p:cNvPr id="4" name="Espace réservé du pied de page 3"/>
          <p:cNvSpPr>
            <a:spLocks noGrp="1"/>
          </p:cNvSpPr>
          <p:nvPr>
            <p:ph type="ftr" sz="quarter" idx="11"/>
          </p:nvPr>
        </p:nvSpPr>
        <p:spPr/>
        <p:txBody>
          <a:bodyPr/>
          <a:lstStyle/>
          <a:p>
            <a:r>
              <a:rPr lang="fr-FR" dirty="0"/>
              <a:t>JD 2020</a:t>
            </a:r>
          </a:p>
        </p:txBody>
      </p:sp>
      <p:pic>
        <p:nvPicPr>
          <p:cNvPr id="5" name="Image 4"/>
          <p:cNvPicPr>
            <a:picLocks noChangeAspect="1"/>
          </p:cNvPicPr>
          <p:nvPr/>
        </p:nvPicPr>
        <p:blipFill>
          <a:blip r:embed="rId3"/>
          <a:stretch>
            <a:fillRect/>
          </a:stretch>
        </p:blipFill>
        <p:spPr>
          <a:xfrm>
            <a:off x="7821827" y="2559544"/>
            <a:ext cx="4149168" cy="3499257"/>
          </a:xfrm>
          <a:prstGeom prst="rect">
            <a:avLst/>
          </a:prstGeom>
        </p:spPr>
      </p:pic>
      <p:sp>
        <p:nvSpPr>
          <p:cNvPr id="9" name="Espace réservé du numéro de diapositive 4">
            <a:extLst>
              <a:ext uri="{FF2B5EF4-FFF2-40B4-BE49-F238E27FC236}">
                <a16:creationId xmlns:a16="http://schemas.microsoft.com/office/drawing/2014/main" xmlns="" id="{47BFF4A3-1397-4D10-837F-E8AE98EB955C}"/>
              </a:ext>
            </a:extLst>
          </p:cNvPr>
          <p:cNvSpPr>
            <a:spLocks noGrp="1"/>
          </p:cNvSpPr>
          <p:nvPr>
            <p:ph type="sldNum" sz="quarter" idx="12"/>
          </p:nvPr>
        </p:nvSpPr>
        <p:spPr>
          <a:xfrm>
            <a:off x="531812" y="787782"/>
            <a:ext cx="779767" cy="365125"/>
          </a:xfrm>
        </p:spPr>
        <p:txBody>
          <a:bodyPr/>
          <a:lstStyle/>
          <a:p>
            <a:fld id="{D57F1E4F-1CFF-5643-939E-217C01CDF565}" type="slidenum">
              <a:rPr lang="en-US" smtClean="0"/>
              <a:pPr/>
              <a:t>3</a:t>
            </a:fld>
            <a:endParaRPr lang="en-US" dirty="0"/>
          </a:p>
        </p:txBody>
      </p:sp>
      <p:pic>
        <p:nvPicPr>
          <p:cNvPr id="7" name="Picture 5" descr="enseignant">
            <a:extLst>
              <a:ext uri="{FF2B5EF4-FFF2-40B4-BE49-F238E27FC236}">
                <a16:creationId xmlns:a16="http://schemas.microsoft.com/office/drawing/2014/main" xmlns="" id="{63F4D585-37AD-43B2-8EE7-0218BEEAA2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06555" y="115325"/>
            <a:ext cx="1711034" cy="1710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0891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59305" y="400660"/>
            <a:ext cx="8073389" cy="784128"/>
          </a:xfrm>
        </p:spPr>
        <p:txBody>
          <a:bodyPr>
            <a:normAutofit/>
          </a:bodyPr>
          <a:lstStyle/>
          <a:p>
            <a:r>
              <a:rPr lang="fr-FR" dirty="0"/>
              <a:t>Andon</a:t>
            </a:r>
          </a:p>
        </p:txBody>
      </p:sp>
      <p:sp>
        <p:nvSpPr>
          <p:cNvPr id="5" name="Espace réservé du pied de page 4"/>
          <p:cNvSpPr>
            <a:spLocks noGrp="1"/>
          </p:cNvSpPr>
          <p:nvPr>
            <p:ph type="ftr" sz="quarter" idx="11"/>
          </p:nvPr>
        </p:nvSpPr>
        <p:spPr>
          <a:xfrm>
            <a:off x="1311579" y="6258097"/>
            <a:ext cx="7619999" cy="365125"/>
          </a:xfrm>
        </p:spPr>
        <p:txBody>
          <a:bodyPr/>
          <a:lstStyle/>
          <a:p>
            <a:r>
              <a:rPr lang="fr-FR" dirty="0"/>
              <a:t>JD 2020</a:t>
            </a:r>
          </a:p>
        </p:txBody>
      </p:sp>
      <p:sp>
        <p:nvSpPr>
          <p:cNvPr id="33" name="Espace réservé du numéro de diapositive 4">
            <a:extLst>
              <a:ext uri="{FF2B5EF4-FFF2-40B4-BE49-F238E27FC236}">
                <a16:creationId xmlns:a16="http://schemas.microsoft.com/office/drawing/2014/main" xmlns="" id="{4EB376F7-4450-4B54-B230-72859232AC35}"/>
              </a:ext>
            </a:extLst>
          </p:cNvPr>
          <p:cNvSpPr>
            <a:spLocks noGrp="1"/>
          </p:cNvSpPr>
          <p:nvPr>
            <p:ph type="sldNum" sz="quarter" idx="12"/>
          </p:nvPr>
        </p:nvSpPr>
        <p:spPr>
          <a:xfrm>
            <a:off x="531812" y="787782"/>
            <a:ext cx="779767" cy="365125"/>
          </a:xfrm>
        </p:spPr>
        <p:txBody>
          <a:bodyPr/>
          <a:lstStyle/>
          <a:p>
            <a:fld id="{D57F1E4F-1CFF-5643-939E-217C01CDF565}" type="slidenum">
              <a:rPr lang="en-US" smtClean="0"/>
              <a:pPr/>
              <a:t>4</a:t>
            </a:fld>
            <a:endParaRPr lang="en-US" dirty="0"/>
          </a:p>
        </p:txBody>
      </p:sp>
      <p:sp>
        <p:nvSpPr>
          <p:cNvPr id="9" name="Espace réservé du contenu 2">
            <a:extLst>
              <a:ext uri="{FF2B5EF4-FFF2-40B4-BE49-F238E27FC236}">
                <a16:creationId xmlns:a16="http://schemas.microsoft.com/office/drawing/2014/main" xmlns="" id="{946ED906-5F05-4BD5-A00F-5AC4A91973AB}"/>
              </a:ext>
            </a:extLst>
          </p:cNvPr>
          <p:cNvSpPr txBox="1">
            <a:spLocks/>
          </p:cNvSpPr>
          <p:nvPr/>
        </p:nvSpPr>
        <p:spPr>
          <a:xfrm>
            <a:off x="1311579" y="1350670"/>
            <a:ext cx="4920780" cy="470773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68580" indent="0">
              <a:buFont typeface="Wingdings 3" charset="2"/>
              <a:buNone/>
            </a:pPr>
            <a:r>
              <a:rPr lang="fr-FR" sz="2000" dirty="0"/>
              <a:t>Andon c’est à la fois un système qui donne à l’opérateur ou aux machines </a:t>
            </a:r>
            <a:r>
              <a:rPr lang="fr-FR" sz="2000" b="1" dirty="0"/>
              <a:t>le moyen d’alerter </a:t>
            </a:r>
            <a:r>
              <a:rPr lang="fr-FR" sz="2000" dirty="0"/>
              <a:t>en cas de problème et qui organise </a:t>
            </a:r>
            <a:r>
              <a:rPr lang="fr-FR" sz="2000" b="1" dirty="0"/>
              <a:t>l’assistance</a:t>
            </a:r>
            <a:r>
              <a:rPr lang="fr-FR" sz="2000" dirty="0"/>
              <a:t> qui va résoudre ce problème</a:t>
            </a:r>
          </a:p>
          <a:p>
            <a:pPr marL="68580" indent="0">
              <a:buFont typeface="Wingdings 3" charset="2"/>
              <a:buNone/>
            </a:pPr>
            <a:r>
              <a:rPr lang="fr-FR" sz="2000" dirty="0"/>
              <a:t> </a:t>
            </a:r>
            <a:r>
              <a:rPr lang="fr-FR" sz="2000" i="1" dirty="0"/>
              <a:t>Sans ce système le principe qualité reste un vain mot :</a:t>
            </a:r>
            <a:r>
              <a:rPr lang="fr-FR" sz="2000" dirty="0"/>
              <a:t/>
            </a:r>
            <a:br>
              <a:rPr lang="fr-FR" sz="2000" dirty="0"/>
            </a:br>
            <a:r>
              <a:rPr lang="fr-FR" sz="2000" dirty="0"/>
              <a:t>  Si un défaut est détecté, l’opérateur se débrouille ou bien au mieux écarte la pièce, au pire la laisse passer puisqu’il n’a aucun moyen pour agir.</a:t>
            </a:r>
          </a:p>
        </p:txBody>
      </p:sp>
      <p:grpSp>
        <p:nvGrpSpPr>
          <p:cNvPr id="7" name="Group 181">
            <a:extLst>
              <a:ext uri="{FF2B5EF4-FFF2-40B4-BE49-F238E27FC236}">
                <a16:creationId xmlns:a16="http://schemas.microsoft.com/office/drawing/2014/main" xmlns="" id="{759F105E-8297-4E89-9AF5-A4205419D353}"/>
              </a:ext>
            </a:extLst>
          </p:cNvPr>
          <p:cNvGrpSpPr>
            <a:grpSpLocks/>
          </p:cNvGrpSpPr>
          <p:nvPr/>
        </p:nvGrpSpPr>
        <p:grpSpPr bwMode="auto">
          <a:xfrm>
            <a:off x="6980085" y="234778"/>
            <a:ext cx="4836512" cy="3325168"/>
            <a:chOff x="158" y="1797"/>
            <a:chExt cx="2767" cy="2087"/>
          </a:xfrm>
        </p:grpSpPr>
        <p:pic>
          <p:nvPicPr>
            <p:cNvPr id="8" name="Picture 7">
              <a:extLst>
                <a:ext uri="{FF2B5EF4-FFF2-40B4-BE49-F238E27FC236}">
                  <a16:creationId xmlns:a16="http://schemas.microsoft.com/office/drawing/2014/main" xmlns="" id="{01DC0D43-F04F-46DC-9C34-E2D5A84899E0}"/>
                </a:ext>
              </a:extLst>
            </p:cNvPr>
            <p:cNvPicPr>
              <a:picLocks noChangeAspect="1" noChangeArrowheads="1"/>
            </p:cNvPicPr>
            <p:nvPr/>
          </p:nvPicPr>
          <p:blipFill>
            <a:blip r:embed="rId2">
              <a:lum bright="26000" contrast="26000"/>
              <a:extLst>
                <a:ext uri="{28A0092B-C50C-407E-A947-70E740481C1C}">
                  <a14:useLocalDpi xmlns:a14="http://schemas.microsoft.com/office/drawing/2010/main" val="0"/>
                </a:ext>
              </a:extLst>
            </a:blip>
            <a:srcRect/>
            <a:stretch>
              <a:fillRect/>
            </a:stretch>
          </p:blipFill>
          <p:spPr bwMode="auto">
            <a:xfrm>
              <a:off x="158" y="1797"/>
              <a:ext cx="2767" cy="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val 8">
              <a:extLst>
                <a:ext uri="{FF2B5EF4-FFF2-40B4-BE49-F238E27FC236}">
                  <a16:creationId xmlns:a16="http://schemas.microsoft.com/office/drawing/2014/main" xmlns="" id="{CE7A78BF-4003-40AC-A169-540ABE0C9EFB}"/>
                </a:ext>
              </a:extLst>
            </p:cNvPr>
            <p:cNvSpPr>
              <a:spLocks noChangeArrowheads="1"/>
            </p:cNvSpPr>
            <p:nvPr/>
          </p:nvSpPr>
          <p:spPr bwMode="auto">
            <a:xfrm rot="-1535429">
              <a:off x="171" y="2467"/>
              <a:ext cx="2345" cy="118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grpSp>
      <p:pic>
        <p:nvPicPr>
          <p:cNvPr id="11" name="Image 10">
            <a:extLst>
              <a:ext uri="{FF2B5EF4-FFF2-40B4-BE49-F238E27FC236}">
                <a16:creationId xmlns:a16="http://schemas.microsoft.com/office/drawing/2014/main" xmlns="" id="{D3B41927-996B-4D5A-8C8E-194BCEC977E8}"/>
              </a:ext>
            </a:extLst>
          </p:cNvPr>
          <p:cNvPicPr/>
          <p:nvPr/>
        </p:nvPicPr>
        <p:blipFill rotWithShape="1">
          <a:blip r:embed="rId3">
            <a:extLst>
              <a:ext uri="{28A0092B-C50C-407E-A947-70E740481C1C}">
                <a14:useLocalDpi xmlns:a14="http://schemas.microsoft.com/office/drawing/2010/main" val="0"/>
              </a:ext>
            </a:extLst>
          </a:blip>
          <a:srcRect t="4378" r="553" b="-1175"/>
          <a:stretch/>
        </p:blipFill>
        <p:spPr bwMode="auto">
          <a:xfrm>
            <a:off x="7181405" y="3636000"/>
            <a:ext cx="4356000" cy="3024000"/>
          </a:xfrm>
          <a:prstGeom prst="rect">
            <a:avLst/>
          </a:prstGeom>
          <a:noFill/>
          <a:ln>
            <a:noFill/>
          </a:ln>
        </p:spPr>
      </p:pic>
    </p:spTree>
    <p:extLst>
      <p:ext uri="{BB962C8B-B14F-4D97-AF65-F5344CB8AC3E}">
        <p14:creationId xmlns:p14="http://schemas.microsoft.com/office/powerpoint/2010/main" val="1136666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59305" y="400660"/>
            <a:ext cx="8073389" cy="784128"/>
          </a:xfrm>
        </p:spPr>
        <p:txBody>
          <a:bodyPr>
            <a:normAutofit/>
          </a:bodyPr>
          <a:lstStyle/>
          <a:p>
            <a:r>
              <a:rPr lang="fr-FR" dirty="0"/>
              <a:t>Andon</a:t>
            </a:r>
          </a:p>
        </p:txBody>
      </p:sp>
      <p:sp>
        <p:nvSpPr>
          <p:cNvPr id="5" name="Espace réservé du pied de page 4"/>
          <p:cNvSpPr>
            <a:spLocks noGrp="1"/>
          </p:cNvSpPr>
          <p:nvPr>
            <p:ph type="ftr" sz="quarter" idx="11"/>
          </p:nvPr>
        </p:nvSpPr>
        <p:spPr>
          <a:xfrm>
            <a:off x="1311579" y="6258097"/>
            <a:ext cx="7619999" cy="365125"/>
          </a:xfrm>
        </p:spPr>
        <p:txBody>
          <a:bodyPr/>
          <a:lstStyle/>
          <a:p>
            <a:r>
              <a:rPr lang="fr-FR" dirty="0"/>
              <a:t>JD 2020</a:t>
            </a:r>
          </a:p>
        </p:txBody>
      </p:sp>
      <p:sp>
        <p:nvSpPr>
          <p:cNvPr id="33" name="Espace réservé du numéro de diapositive 4">
            <a:extLst>
              <a:ext uri="{FF2B5EF4-FFF2-40B4-BE49-F238E27FC236}">
                <a16:creationId xmlns:a16="http://schemas.microsoft.com/office/drawing/2014/main" xmlns="" id="{4EB376F7-4450-4B54-B230-72859232AC35}"/>
              </a:ext>
            </a:extLst>
          </p:cNvPr>
          <p:cNvSpPr>
            <a:spLocks noGrp="1"/>
          </p:cNvSpPr>
          <p:nvPr>
            <p:ph type="sldNum" sz="quarter" idx="12"/>
          </p:nvPr>
        </p:nvSpPr>
        <p:spPr>
          <a:xfrm>
            <a:off x="531812" y="787782"/>
            <a:ext cx="779767" cy="365125"/>
          </a:xfrm>
        </p:spPr>
        <p:txBody>
          <a:bodyPr/>
          <a:lstStyle/>
          <a:p>
            <a:fld id="{D57F1E4F-1CFF-5643-939E-217C01CDF565}" type="slidenum">
              <a:rPr lang="en-US" smtClean="0"/>
              <a:pPr/>
              <a:t>5</a:t>
            </a:fld>
            <a:endParaRPr lang="en-US" dirty="0"/>
          </a:p>
        </p:txBody>
      </p:sp>
      <p:sp>
        <p:nvSpPr>
          <p:cNvPr id="9" name="Espace réservé du contenu 2">
            <a:extLst>
              <a:ext uri="{FF2B5EF4-FFF2-40B4-BE49-F238E27FC236}">
                <a16:creationId xmlns:a16="http://schemas.microsoft.com/office/drawing/2014/main" xmlns="" id="{946ED906-5F05-4BD5-A00F-5AC4A91973AB}"/>
              </a:ext>
            </a:extLst>
          </p:cNvPr>
          <p:cNvSpPr txBox="1">
            <a:spLocks/>
          </p:cNvSpPr>
          <p:nvPr/>
        </p:nvSpPr>
        <p:spPr>
          <a:xfrm>
            <a:off x="4207178" y="970344"/>
            <a:ext cx="8073389" cy="515443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68580" indent="0">
              <a:buFont typeface="Wingdings 3" charset="2"/>
              <a:buNone/>
            </a:pPr>
            <a:r>
              <a:rPr lang="fr-FR" sz="2000" dirty="0"/>
              <a:t>L’intérêt de ce système est </a:t>
            </a:r>
            <a:r>
              <a:rPr lang="fr-FR" sz="2000" b="1" dirty="0"/>
              <a:t>d’impliquer le management et/ou les services techniques dans les problèmes du terrain.</a:t>
            </a:r>
          </a:p>
          <a:p>
            <a:pPr marL="68580" indent="0">
              <a:buFont typeface="Wingdings 3" charset="2"/>
              <a:buNone/>
            </a:pPr>
            <a:r>
              <a:rPr lang="fr-FR" sz="2000" dirty="0"/>
              <a:t>L’assistance est nécessairement rapide, la production est arrêtée</a:t>
            </a:r>
          </a:p>
          <a:p>
            <a:pPr marL="411480">
              <a:buFont typeface="Arial" panose="020B0604020202020204" pitchFamily="34" charset="0"/>
              <a:buChar char="•"/>
            </a:pPr>
            <a:r>
              <a:rPr lang="fr-FR" sz="2000" dirty="0"/>
              <a:t>Les personnes appelées peuvent constater </a:t>
            </a:r>
            <a:r>
              <a:rPr lang="fr-FR" sz="2000" i="1" dirty="0"/>
              <a:t>les faits réels</a:t>
            </a:r>
            <a:r>
              <a:rPr lang="fr-FR" sz="2000" dirty="0"/>
              <a:t>, au moment et sur le lieu d’occurrence. Les décisions d’amélioration n‘en seront que plus pertinentes.</a:t>
            </a:r>
          </a:p>
          <a:p>
            <a:pPr marL="411480">
              <a:buFont typeface="Arial" panose="020B0604020202020204" pitchFamily="34" charset="0"/>
              <a:buChar char="•"/>
            </a:pPr>
            <a:r>
              <a:rPr lang="fr-FR" sz="2000" dirty="0"/>
              <a:t>Il démontre aux opérateurs qu’ils ne sont pas seuls et qu’il ont le pouvoir (devoir) de </a:t>
            </a:r>
            <a:r>
              <a:rPr lang="fr-FR" sz="2000" i="1" dirty="0"/>
              <a:t>mobiliser les services </a:t>
            </a:r>
            <a:r>
              <a:rPr lang="fr-FR" sz="2000" dirty="0"/>
              <a:t>d’appui pour faciliter leur tâche.</a:t>
            </a:r>
          </a:p>
          <a:p>
            <a:pPr marL="68580" indent="0">
              <a:buNone/>
            </a:pPr>
            <a:endParaRPr lang="fr-FR" sz="2000" dirty="0"/>
          </a:p>
          <a:p>
            <a:pPr marL="68580" indent="0">
              <a:buNone/>
            </a:pPr>
            <a:r>
              <a:rPr lang="fr-FR" sz="2000" dirty="0"/>
              <a:t>Par extension l’Andon permet aussi la visualisation de l’état de l’atelier afin que les managers identifient les zones les plus en souffrance.</a:t>
            </a:r>
          </a:p>
        </p:txBody>
      </p:sp>
      <p:grpSp>
        <p:nvGrpSpPr>
          <p:cNvPr id="12" name="Group 7">
            <a:extLst>
              <a:ext uri="{FF2B5EF4-FFF2-40B4-BE49-F238E27FC236}">
                <a16:creationId xmlns:a16="http://schemas.microsoft.com/office/drawing/2014/main" xmlns="" id="{B2E0A3B8-C1F8-465D-99FA-A7DE51934CF0}"/>
              </a:ext>
            </a:extLst>
          </p:cNvPr>
          <p:cNvGrpSpPr>
            <a:grpSpLocks/>
          </p:cNvGrpSpPr>
          <p:nvPr/>
        </p:nvGrpSpPr>
        <p:grpSpPr bwMode="auto">
          <a:xfrm>
            <a:off x="276528" y="3631844"/>
            <a:ext cx="3930650" cy="3160712"/>
            <a:chOff x="3542" y="788"/>
            <a:chExt cx="2812" cy="2106"/>
          </a:xfrm>
        </p:grpSpPr>
        <p:pic>
          <p:nvPicPr>
            <p:cNvPr id="13" name="Picture 8" descr="DSC00113">
              <a:extLst>
                <a:ext uri="{FF2B5EF4-FFF2-40B4-BE49-F238E27FC236}">
                  <a16:creationId xmlns:a16="http://schemas.microsoft.com/office/drawing/2014/main" xmlns="" id="{E3A7C07A-1202-4CBD-8380-F70431DFEC7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6" y="788"/>
              <a:ext cx="2808" cy="2106"/>
            </a:xfrm>
            <a:prstGeom prst="rect">
              <a:avLst/>
            </a:prstGeom>
            <a:noFill/>
            <a:extLst>
              <a:ext uri="{909E8E84-426E-40DD-AFC4-6F175D3DCCD1}">
                <a14:hiddenFill xmlns:a14="http://schemas.microsoft.com/office/drawing/2010/main">
                  <a:solidFill>
                    <a:srgbClr val="FFFFFF"/>
                  </a:solidFill>
                </a14:hiddenFill>
              </a:ext>
            </a:extLst>
          </p:spPr>
        </p:pic>
        <p:sp>
          <p:nvSpPr>
            <p:cNvPr id="14" name="Text Box 9">
              <a:extLst>
                <a:ext uri="{FF2B5EF4-FFF2-40B4-BE49-F238E27FC236}">
                  <a16:creationId xmlns:a16="http://schemas.microsoft.com/office/drawing/2014/main" xmlns="" id="{F6E92C20-6652-4E35-9F1F-B714BA21FCCB}"/>
                </a:ext>
              </a:extLst>
            </p:cNvPr>
            <p:cNvSpPr txBox="1">
              <a:spLocks noChangeArrowheads="1"/>
            </p:cNvSpPr>
            <p:nvPr/>
          </p:nvSpPr>
          <p:spPr bwMode="auto">
            <a:xfrm>
              <a:off x="3542" y="2648"/>
              <a:ext cx="2812" cy="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874" tIns="43938" rIns="87874" bIns="43938">
              <a:spAutoFit/>
            </a:bodyPr>
            <a:lstStyle>
              <a:lvl1pPr defTabSz="830263">
                <a:defRPr>
                  <a:solidFill>
                    <a:schemeClr val="tx1"/>
                  </a:solidFill>
                  <a:latin typeface="Arial" pitchFamily="34" charset="0"/>
                </a:defRPr>
              </a:lvl1pPr>
              <a:lvl2pPr marL="414338" defTabSz="830263">
                <a:defRPr>
                  <a:solidFill>
                    <a:schemeClr val="tx1"/>
                  </a:solidFill>
                  <a:latin typeface="Arial" pitchFamily="34" charset="0"/>
                </a:defRPr>
              </a:lvl2pPr>
              <a:lvl3pPr marL="830263" defTabSz="830263">
                <a:defRPr>
                  <a:solidFill>
                    <a:schemeClr val="tx1"/>
                  </a:solidFill>
                  <a:latin typeface="Arial" pitchFamily="34" charset="0"/>
                </a:defRPr>
              </a:lvl3pPr>
              <a:lvl4pPr marL="1244600" defTabSz="830263">
                <a:defRPr>
                  <a:solidFill>
                    <a:schemeClr val="tx1"/>
                  </a:solidFill>
                  <a:latin typeface="Arial" pitchFamily="34" charset="0"/>
                </a:defRPr>
              </a:lvl4pPr>
              <a:lvl5pPr marL="1658938" defTabSz="830263">
                <a:defRPr>
                  <a:solidFill>
                    <a:schemeClr val="tx1"/>
                  </a:solidFill>
                  <a:latin typeface="Arial" pitchFamily="34" charset="0"/>
                </a:defRPr>
              </a:lvl5pPr>
              <a:lvl6pPr marL="2116138" defTabSz="830263" fontAlgn="base">
                <a:spcBef>
                  <a:spcPct val="0"/>
                </a:spcBef>
                <a:spcAft>
                  <a:spcPct val="0"/>
                </a:spcAft>
                <a:defRPr>
                  <a:solidFill>
                    <a:schemeClr val="tx1"/>
                  </a:solidFill>
                  <a:latin typeface="Arial" pitchFamily="34" charset="0"/>
                </a:defRPr>
              </a:lvl6pPr>
              <a:lvl7pPr marL="2573338" defTabSz="830263" fontAlgn="base">
                <a:spcBef>
                  <a:spcPct val="0"/>
                </a:spcBef>
                <a:spcAft>
                  <a:spcPct val="0"/>
                </a:spcAft>
                <a:defRPr>
                  <a:solidFill>
                    <a:schemeClr val="tx1"/>
                  </a:solidFill>
                  <a:latin typeface="Arial" pitchFamily="34" charset="0"/>
                </a:defRPr>
              </a:lvl7pPr>
              <a:lvl8pPr marL="3030538" defTabSz="830263" fontAlgn="base">
                <a:spcBef>
                  <a:spcPct val="0"/>
                </a:spcBef>
                <a:spcAft>
                  <a:spcPct val="0"/>
                </a:spcAft>
                <a:defRPr>
                  <a:solidFill>
                    <a:schemeClr val="tx1"/>
                  </a:solidFill>
                  <a:latin typeface="Arial" pitchFamily="34" charset="0"/>
                </a:defRPr>
              </a:lvl8pPr>
              <a:lvl9pPr marL="3487738" defTabSz="830263" fontAlgn="base">
                <a:spcBef>
                  <a:spcPct val="0"/>
                </a:spcBef>
                <a:spcAft>
                  <a:spcPct val="0"/>
                </a:spcAft>
                <a:defRPr>
                  <a:solidFill>
                    <a:schemeClr val="tx1"/>
                  </a:solidFill>
                  <a:latin typeface="Arial" pitchFamily="34" charset="0"/>
                </a:defRPr>
              </a:lvl9pPr>
            </a:lstStyle>
            <a:p>
              <a:pPr algn="ctr" eaLnBrk="0" hangingPunct="0">
                <a:spcBef>
                  <a:spcPct val="50000"/>
                </a:spcBef>
              </a:pPr>
              <a:r>
                <a:rPr lang="fr-FR" sz="1600" b="1" dirty="0">
                  <a:solidFill>
                    <a:schemeClr val="bg1"/>
                  </a:solidFill>
                </a:rPr>
                <a:t>Appel suite à autocontrôle machine</a:t>
              </a:r>
            </a:p>
          </p:txBody>
        </p:sp>
      </p:grpSp>
    </p:spTree>
    <p:extLst>
      <p:ext uri="{BB962C8B-B14F-4D97-AF65-F5344CB8AC3E}">
        <p14:creationId xmlns:p14="http://schemas.microsoft.com/office/powerpoint/2010/main" val="3902706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59305" y="400660"/>
            <a:ext cx="8073389" cy="784128"/>
          </a:xfrm>
        </p:spPr>
        <p:txBody>
          <a:bodyPr>
            <a:normAutofit/>
          </a:bodyPr>
          <a:lstStyle/>
          <a:p>
            <a:r>
              <a:rPr lang="fr-FR" dirty="0"/>
              <a:t>Andon</a:t>
            </a:r>
          </a:p>
        </p:txBody>
      </p:sp>
      <p:sp>
        <p:nvSpPr>
          <p:cNvPr id="5" name="Espace réservé du pied de page 4"/>
          <p:cNvSpPr>
            <a:spLocks noGrp="1"/>
          </p:cNvSpPr>
          <p:nvPr>
            <p:ph type="ftr" sz="quarter" idx="11"/>
          </p:nvPr>
        </p:nvSpPr>
        <p:spPr>
          <a:xfrm>
            <a:off x="1311579" y="6258097"/>
            <a:ext cx="7619999" cy="365125"/>
          </a:xfrm>
        </p:spPr>
        <p:txBody>
          <a:bodyPr/>
          <a:lstStyle/>
          <a:p>
            <a:r>
              <a:rPr lang="fr-FR" dirty="0"/>
              <a:t>JD 2020</a:t>
            </a:r>
          </a:p>
        </p:txBody>
      </p:sp>
      <p:sp>
        <p:nvSpPr>
          <p:cNvPr id="33" name="Espace réservé du numéro de diapositive 4">
            <a:extLst>
              <a:ext uri="{FF2B5EF4-FFF2-40B4-BE49-F238E27FC236}">
                <a16:creationId xmlns:a16="http://schemas.microsoft.com/office/drawing/2014/main" xmlns="" id="{4EB376F7-4450-4B54-B230-72859232AC35}"/>
              </a:ext>
            </a:extLst>
          </p:cNvPr>
          <p:cNvSpPr>
            <a:spLocks noGrp="1"/>
          </p:cNvSpPr>
          <p:nvPr>
            <p:ph type="sldNum" sz="quarter" idx="12"/>
          </p:nvPr>
        </p:nvSpPr>
        <p:spPr>
          <a:xfrm>
            <a:off x="531812" y="787782"/>
            <a:ext cx="779767" cy="365125"/>
          </a:xfrm>
        </p:spPr>
        <p:txBody>
          <a:bodyPr/>
          <a:lstStyle/>
          <a:p>
            <a:fld id="{D57F1E4F-1CFF-5643-939E-217C01CDF565}" type="slidenum">
              <a:rPr lang="en-US" smtClean="0"/>
              <a:pPr/>
              <a:t>6</a:t>
            </a:fld>
            <a:endParaRPr lang="en-US" dirty="0"/>
          </a:p>
        </p:txBody>
      </p:sp>
      <p:sp>
        <p:nvSpPr>
          <p:cNvPr id="9" name="Espace réservé du contenu 2">
            <a:extLst>
              <a:ext uri="{FF2B5EF4-FFF2-40B4-BE49-F238E27FC236}">
                <a16:creationId xmlns:a16="http://schemas.microsoft.com/office/drawing/2014/main" xmlns="" id="{946ED906-5F05-4BD5-A00F-5AC4A91973AB}"/>
              </a:ext>
            </a:extLst>
          </p:cNvPr>
          <p:cNvSpPr txBox="1">
            <a:spLocks/>
          </p:cNvSpPr>
          <p:nvPr/>
        </p:nvSpPr>
        <p:spPr>
          <a:xfrm>
            <a:off x="1778001" y="1152907"/>
            <a:ext cx="9643532" cy="510519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68580" indent="0">
              <a:buFont typeface="Wingdings 3" charset="2"/>
              <a:buNone/>
            </a:pPr>
            <a:r>
              <a:rPr lang="fr-FR" sz="2000" dirty="0"/>
              <a:t>Appliquer l’Andon est plus ou moins facile selon la situation</a:t>
            </a:r>
          </a:p>
          <a:p>
            <a:pPr marL="68580" indent="0">
              <a:buFont typeface="Wingdings 3" charset="2"/>
              <a:buNone/>
            </a:pPr>
            <a:r>
              <a:rPr lang="fr-FR" sz="2000" b="1" dirty="0"/>
              <a:t>Sur un poste isolé </a:t>
            </a:r>
            <a:r>
              <a:rPr lang="fr-FR" sz="2000" dirty="0"/>
              <a:t>: en général peu de problème, l’arrêt et l’attente de l’assistance ne perturbe pas le reste de la production, l’opérateur est libre de réaliser d’autres tâches en attendant.</a:t>
            </a:r>
            <a:br>
              <a:rPr lang="fr-FR" sz="2000" dirty="0"/>
            </a:br>
            <a:r>
              <a:rPr lang="fr-FR" sz="2000" dirty="0"/>
              <a:t>   à éviter est qu’il mette la pièce défectueuse de coté et continue de produire au risque de produire d’autres défauts et de masquer les conditions d’apparition.</a:t>
            </a:r>
          </a:p>
          <a:p>
            <a:pPr marL="68580" indent="0">
              <a:buFont typeface="Wingdings 3" charset="2"/>
              <a:buNone/>
            </a:pPr>
            <a:r>
              <a:rPr lang="fr-FR" sz="2000" b="1" dirty="0"/>
              <a:t>Sur ligne : </a:t>
            </a:r>
            <a:r>
              <a:rPr lang="fr-FR" sz="2000" dirty="0"/>
              <a:t>l’arrêt d’un poste bloque tous les autres. On peut hésiter à arrêter la ligne et se contenter de l’alerte. C’est une erreur, car on perd les avantages et on récolte une ligne désorganisée par des produits défectueux qui continuent leur progression.</a:t>
            </a:r>
            <a:br>
              <a:rPr lang="fr-FR" sz="2000" dirty="0"/>
            </a:br>
            <a:r>
              <a:rPr lang="fr-FR" sz="2000" dirty="0"/>
              <a:t>  Il est </a:t>
            </a:r>
            <a:r>
              <a:rPr lang="fr-FR" sz="2000" i="1" dirty="0"/>
              <a:t>alors impératif d’organiser une assistance rapide </a:t>
            </a:r>
            <a:r>
              <a:rPr lang="fr-FR" sz="2000" dirty="0"/>
              <a:t>qui prend en charge le problème</a:t>
            </a:r>
            <a:br>
              <a:rPr lang="fr-FR" sz="2000" dirty="0"/>
            </a:br>
            <a:r>
              <a:rPr lang="fr-FR" sz="2000" dirty="0"/>
              <a:t>Voir l’exemple dans ce flux Boeing : 2mn45 </a:t>
            </a:r>
            <a:r>
              <a:rPr lang="fr-FR" sz="1800" u="sng" dirty="0">
                <a:solidFill>
                  <a:srgbClr val="0000FF"/>
                </a:solidFill>
                <a:effectLst/>
                <a:latin typeface="Calibri" panose="020F0502020204030204" pitchFamily="34" charset="0"/>
                <a:ea typeface="SimSun" panose="02010600030101010101" pitchFamily="2" charset="-122"/>
                <a:cs typeface="Times New Roman" panose="02020603050405020304" pitchFamily="18" charset="0"/>
                <a:hlinkClick r:id="rId2"/>
              </a:rPr>
              <a:t>https://www.youtube.com/watch?v=-y0U1Qux9EA</a:t>
            </a:r>
            <a:endParaRPr lang="fr-FR" sz="2000" dirty="0"/>
          </a:p>
        </p:txBody>
      </p:sp>
    </p:spTree>
    <p:extLst>
      <p:ext uri="{BB962C8B-B14F-4D97-AF65-F5344CB8AC3E}">
        <p14:creationId xmlns:p14="http://schemas.microsoft.com/office/powerpoint/2010/main" val="2266394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59305" y="400660"/>
            <a:ext cx="8073389" cy="784128"/>
          </a:xfrm>
        </p:spPr>
        <p:txBody>
          <a:bodyPr>
            <a:normAutofit/>
          </a:bodyPr>
          <a:lstStyle/>
          <a:p>
            <a:r>
              <a:rPr lang="fr-FR" dirty="0"/>
              <a:t>Andon</a:t>
            </a:r>
          </a:p>
        </p:txBody>
      </p:sp>
      <p:sp>
        <p:nvSpPr>
          <p:cNvPr id="5" name="Espace réservé du pied de page 4"/>
          <p:cNvSpPr>
            <a:spLocks noGrp="1"/>
          </p:cNvSpPr>
          <p:nvPr>
            <p:ph type="ftr" sz="quarter" idx="11"/>
          </p:nvPr>
        </p:nvSpPr>
        <p:spPr>
          <a:xfrm>
            <a:off x="1311579" y="6258097"/>
            <a:ext cx="7619999" cy="365125"/>
          </a:xfrm>
        </p:spPr>
        <p:txBody>
          <a:bodyPr/>
          <a:lstStyle/>
          <a:p>
            <a:r>
              <a:rPr lang="fr-FR" dirty="0"/>
              <a:t>JD 2020</a:t>
            </a:r>
          </a:p>
        </p:txBody>
      </p:sp>
      <p:sp>
        <p:nvSpPr>
          <p:cNvPr id="33" name="Espace réservé du numéro de diapositive 4">
            <a:extLst>
              <a:ext uri="{FF2B5EF4-FFF2-40B4-BE49-F238E27FC236}">
                <a16:creationId xmlns:a16="http://schemas.microsoft.com/office/drawing/2014/main" xmlns="" id="{4EB376F7-4450-4B54-B230-72859232AC35}"/>
              </a:ext>
            </a:extLst>
          </p:cNvPr>
          <p:cNvSpPr>
            <a:spLocks noGrp="1"/>
          </p:cNvSpPr>
          <p:nvPr>
            <p:ph type="sldNum" sz="quarter" idx="12"/>
          </p:nvPr>
        </p:nvSpPr>
        <p:spPr>
          <a:xfrm>
            <a:off x="531812" y="787782"/>
            <a:ext cx="779767" cy="365125"/>
          </a:xfrm>
        </p:spPr>
        <p:txBody>
          <a:bodyPr/>
          <a:lstStyle/>
          <a:p>
            <a:fld id="{D57F1E4F-1CFF-5643-939E-217C01CDF565}" type="slidenum">
              <a:rPr lang="en-US" smtClean="0"/>
              <a:pPr/>
              <a:t>7</a:t>
            </a:fld>
            <a:endParaRPr lang="en-US" dirty="0"/>
          </a:p>
        </p:txBody>
      </p:sp>
      <p:sp>
        <p:nvSpPr>
          <p:cNvPr id="9" name="Espace réservé du contenu 2">
            <a:extLst>
              <a:ext uri="{FF2B5EF4-FFF2-40B4-BE49-F238E27FC236}">
                <a16:creationId xmlns:a16="http://schemas.microsoft.com/office/drawing/2014/main" xmlns="" id="{946ED906-5F05-4BD5-A00F-5AC4A91973AB}"/>
              </a:ext>
            </a:extLst>
          </p:cNvPr>
          <p:cNvSpPr txBox="1">
            <a:spLocks/>
          </p:cNvSpPr>
          <p:nvPr/>
        </p:nvSpPr>
        <p:spPr>
          <a:xfrm>
            <a:off x="2513845" y="1291403"/>
            <a:ext cx="8356204" cy="470773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68580" indent="0">
              <a:buFont typeface="Wingdings 3" charset="2"/>
              <a:buNone/>
            </a:pPr>
            <a:r>
              <a:rPr lang="fr-FR" sz="2000" dirty="0"/>
              <a:t>Mais pour appliquer l’andon il faut d’abord détecter les problèmes, pour cela on dispose de :</a:t>
            </a:r>
          </a:p>
          <a:p>
            <a:pPr marL="411480">
              <a:buFont typeface="Arial" panose="020B0604020202020204" pitchFamily="34" charset="0"/>
              <a:buChar char="•"/>
            </a:pPr>
            <a:r>
              <a:rPr lang="fr-FR" sz="2000" b="1" dirty="0"/>
              <a:t>La surveillance du produit</a:t>
            </a:r>
          </a:p>
          <a:p>
            <a:pPr marL="411480">
              <a:buFont typeface="Arial" panose="020B0604020202020204" pitchFamily="34" charset="0"/>
              <a:buChar char="•"/>
            </a:pPr>
            <a:r>
              <a:rPr lang="fr-FR" sz="2000" b="1" dirty="0"/>
              <a:t>La surveillance des paramètres </a:t>
            </a:r>
            <a:r>
              <a:rPr lang="fr-FR" sz="2000" dirty="0">
                <a:hlinkClick r:id="rId2"/>
              </a:rPr>
              <a:t>(</a:t>
            </a:r>
            <a:r>
              <a:rPr lang="fr-FR" sz="2000" dirty="0" err="1">
                <a:hlinkClick r:id="rId2"/>
              </a:rPr>
              <a:t>cf</a:t>
            </a:r>
            <a:r>
              <a:rPr lang="fr-FR" sz="2000" dirty="0">
                <a:hlinkClick r:id="rId2"/>
              </a:rPr>
              <a:t> capabilité)</a:t>
            </a:r>
            <a:endParaRPr lang="fr-FR" sz="2000" dirty="0"/>
          </a:p>
          <a:p>
            <a:pPr marL="68580" indent="0">
              <a:buFont typeface="Wingdings 3" charset="2"/>
              <a:buNone/>
            </a:pPr>
            <a:r>
              <a:rPr lang="fr-FR" sz="2000" dirty="0"/>
              <a:t>    En fréquence un contrôle surveille une caractéristique et alerte en cas de sortie des limites voire avant la défaillance</a:t>
            </a:r>
          </a:p>
          <a:p>
            <a:pPr marL="411480">
              <a:buFont typeface="Arial" panose="020B0604020202020204" pitchFamily="34" charset="0"/>
              <a:buChar char="•"/>
            </a:pPr>
            <a:r>
              <a:rPr lang="fr-FR" sz="2000" b="1" dirty="0"/>
              <a:t>L’autocontrôle </a:t>
            </a:r>
          </a:p>
          <a:p>
            <a:pPr marL="68580" indent="0">
              <a:buFont typeface="Wingdings 3" charset="2"/>
              <a:buNone/>
            </a:pPr>
            <a:r>
              <a:rPr lang="fr-FR" sz="2000" dirty="0"/>
              <a:t>   Le standard de l’opérateur définit ce qu’est le résultat conforme de ses opérations. S’il n’est pas atteint l’opérateur ne valide pas le produit, la production s’arrête.</a:t>
            </a:r>
          </a:p>
          <a:p>
            <a:pPr marL="411480">
              <a:buFont typeface="Arial" panose="020B0604020202020204" pitchFamily="34" charset="0"/>
              <a:buChar char="•"/>
            </a:pPr>
            <a:r>
              <a:rPr lang="fr-FR" sz="2000" b="1" dirty="0"/>
              <a:t>Le Poka-yoké </a:t>
            </a:r>
            <a:r>
              <a:rPr lang="fr-FR" sz="2000" dirty="0"/>
              <a:t>ou l’autocontrôle des machines</a:t>
            </a:r>
          </a:p>
        </p:txBody>
      </p:sp>
    </p:spTree>
    <p:extLst>
      <p:ext uri="{BB962C8B-B14F-4D97-AF65-F5344CB8AC3E}">
        <p14:creationId xmlns:p14="http://schemas.microsoft.com/office/powerpoint/2010/main" val="1984006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59305" y="400660"/>
            <a:ext cx="8073389" cy="784128"/>
          </a:xfrm>
        </p:spPr>
        <p:txBody>
          <a:bodyPr>
            <a:normAutofit/>
          </a:bodyPr>
          <a:lstStyle/>
          <a:p>
            <a:r>
              <a:rPr lang="fr-FR" dirty="0"/>
              <a:t>Poka-yoké ou système anti -erreur</a:t>
            </a:r>
          </a:p>
        </p:txBody>
      </p:sp>
      <p:sp>
        <p:nvSpPr>
          <p:cNvPr id="5" name="Espace réservé du pied de page 4"/>
          <p:cNvSpPr>
            <a:spLocks noGrp="1"/>
          </p:cNvSpPr>
          <p:nvPr>
            <p:ph type="ftr" sz="quarter" idx="11"/>
          </p:nvPr>
        </p:nvSpPr>
        <p:spPr>
          <a:xfrm>
            <a:off x="1311579" y="6258097"/>
            <a:ext cx="7619999" cy="365125"/>
          </a:xfrm>
        </p:spPr>
        <p:txBody>
          <a:bodyPr/>
          <a:lstStyle/>
          <a:p>
            <a:r>
              <a:rPr lang="fr-FR" dirty="0"/>
              <a:t>JD 2020</a:t>
            </a:r>
          </a:p>
        </p:txBody>
      </p:sp>
      <p:sp>
        <p:nvSpPr>
          <p:cNvPr id="33" name="Espace réservé du numéro de diapositive 4">
            <a:extLst>
              <a:ext uri="{FF2B5EF4-FFF2-40B4-BE49-F238E27FC236}">
                <a16:creationId xmlns:a16="http://schemas.microsoft.com/office/drawing/2014/main" xmlns="" id="{4EB376F7-4450-4B54-B230-72859232AC35}"/>
              </a:ext>
            </a:extLst>
          </p:cNvPr>
          <p:cNvSpPr>
            <a:spLocks noGrp="1"/>
          </p:cNvSpPr>
          <p:nvPr>
            <p:ph type="sldNum" sz="quarter" idx="12"/>
          </p:nvPr>
        </p:nvSpPr>
        <p:spPr>
          <a:xfrm>
            <a:off x="531812" y="787782"/>
            <a:ext cx="779767" cy="365125"/>
          </a:xfrm>
        </p:spPr>
        <p:txBody>
          <a:bodyPr/>
          <a:lstStyle/>
          <a:p>
            <a:fld id="{D57F1E4F-1CFF-5643-939E-217C01CDF565}" type="slidenum">
              <a:rPr lang="en-US" smtClean="0"/>
              <a:pPr/>
              <a:t>8</a:t>
            </a:fld>
            <a:endParaRPr lang="en-US" dirty="0"/>
          </a:p>
        </p:txBody>
      </p:sp>
      <p:sp>
        <p:nvSpPr>
          <p:cNvPr id="9" name="Espace réservé du contenu 2">
            <a:extLst>
              <a:ext uri="{FF2B5EF4-FFF2-40B4-BE49-F238E27FC236}">
                <a16:creationId xmlns:a16="http://schemas.microsoft.com/office/drawing/2014/main" xmlns="" id="{946ED906-5F05-4BD5-A00F-5AC4A91973AB}"/>
              </a:ext>
            </a:extLst>
          </p:cNvPr>
          <p:cNvSpPr txBox="1">
            <a:spLocks/>
          </p:cNvSpPr>
          <p:nvPr/>
        </p:nvSpPr>
        <p:spPr>
          <a:xfrm>
            <a:off x="1672500" y="1367573"/>
            <a:ext cx="4920780" cy="470773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68580" indent="0">
              <a:buFont typeface="Wingdings 3" charset="2"/>
              <a:buNone/>
            </a:pPr>
            <a:r>
              <a:rPr lang="fr-FR" sz="2000" dirty="0"/>
              <a:t>Imaginé par Toyota dès le début du Lean après le constat que les opérateurs conduisant plusieurs machines, avec des opérations complexes n’étaient plus capables en temps réel de certifier la qualité du produit.</a:t>
            </a:r>
          </a:p>
          <a:p>
            <a:pPr marL="68580" indent="0">
              <a:buFont typeface="Wingdings 3" charset="2"/>
              <a:buNone/>
            </a:pPr>
            <a:endParaRPr lang="fr-FR" sz="2000" dirty="0"/>
          </a:p>
          <a:p>
            <a:pPr marL="68580" indent="0">
              <a:buFont typeface="Wingdings 3" charset="2"/>
              <a:buNone/>
            </a:pPr>
            <a:r>
              <a:rPr lang="fr-FR" sz="2000" dirty="0"/>
              <a:t>Il fallait donc confier cette tâche aux machines elles mêmes en les rendant « intelligentes ».</a:t>
            </a:r>
            <a:br>
              <a:rPr lang="fr-FR" sz="2000" dirty="0"/>
            </a:br>
            <a:r>
              <a:rPr lang="fr-FR" sz="2000" dirty="0"/>
              <a:t> Elles refusent une opération interdite ou détectent un résultat mauvais.</a:t>
            </a:r>
          </a:p>
        </p:txBody>
      </p:sp>
      <p:pic>
        <p:nvPicPr>
          <p:cNvPr id="3" name="Image 2">
            <a:extLst>
              <a:ext uri="{FF2B5EF4-FFF2-40B4-BE49-F238E27FC236}">
                <a16:creationId xmlns:a16="http://schemas.microsoft.com/office/drawing/2014/main" xmlns="" id="{196756B1-315C-4079-8F13-A7E57C09EAA6}"/>
              </a:ext>
            </a:extLst>
          </p:cNvPr>
          <p:cNvPicPr>
            <a:picLocks noChangeAspect="1"/>
          </p:cNvPicPr>
          <p:nvPr/>
        </p:nvPicPr>
        <p:blipFill>
          <a:blip r:embed="rId2"/>
          <a:stretch>
            <a:fillRect/>
          </a:stretch>
        </p:blipFill>
        <p:spPr>
          <a:xfrm>
            <a:off x="8059111" y="1350670"/>
            <a:ext cx="2343150" cy="1653988"/>
          </a:xfrm>
          <a:prstGeom prst="rect">
            <a:avLst/>
          </a:prstGeom>
        </p:spPr>
      </p:pic>
      <p:pic>
        <p:nvPicPr>
          <p:cNvPr id="13" name="Image 12">
            <a:extLst>
              <a:ext uri="{FF2B5EF4-FFF2-40B4-BE49-F238E27FC236}">
                <a16:creationId xmlns:a16="http://schemas.microsoft.com/office/drawing/2014/main" xmlns="" id="{F5BD5792-8213-40EB-90F7-DD412244DB7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02787" y="3636857"/>
            <a:ext cx="2854960" cy="2141220"/>
          </a:xfrm>
          <a:prstGeom prst="rect">
            <a:avLst/>
          </a:prstGeom>
          <a:noFill/>
          <a:ln>
            <a:noFill/>
          </a:ln>
        </p:spPr>
      </p:pic>
    </p:spTree>
    <p:extLst>
      <p:ext uri="{BB962C8B-B14F-4D97-AF65-F5344CB8AC3E}">
        <p14:creationId xmlns:p14="http://schemas.microsoft.com/office/powerpoint/2010/main" val="4037479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59305" y="400660"/>
            <a:ext cx="8073389" cy="784128"/>
          </a:xfrm>
        </p:spPr>
        <p:txBody>
          <a:bodyPr>
            <a:normAutofit/>
          </a:bodyPr>
          <a:lstStyle/>
          <a:p>
            <a:r>
              <a:rPr lang="fr-FR" dirty="0"/>
              <a:t>Poka-yoké ou système anti -erreur</a:t>
            </a:r>
          </a:p>
        </p:txBody>
      </p:sp>
      <p:sp>
        <p:nvSpPr>
          <p:cNvPr id="5" name="Espace réservé du pied de page 4"/>
          <p:cNvSpPr>
            <a:spLocks noGrp="1"/>
          </p:cNvSpPr>
          <p:nvPr>
            <p:ph type="ftr" sz="quarter" idx="11"/>
          </p:nvPr>
        </p:nvSpPr>
        <p:spPr>
          <a:xfrm>
            <a:off x="1311579" y="6258097"/>
            <a:ext cx="7619999" cy="365125"/>
          </a:xfrm>
        </p:spPr>
        <p:txBody>
          <a:bodyPr/>
          <a:lstStyle/>
          <a:p>
            <a:r>
              <a:rPr lang="fr-FR" dirty="0"/>
              <a:t>JD 2020</a:t>
            </a:r>
          </a:p>
        </p:txBody>
      </p:sp>
      <p:sp>
        <p:nvSpPr>
          <p:cNvPr id="33" name="Espace réservé du numéro de diapositive 4">
            <a:extLst>
              <a:ext uri="{FF2B5EF4-FFF2-40B4-BE49-F238E27FC236}">
                <a16:creationId xmlns:a16="http://schemas.microsoft.com/office/drawing/2014/main" xmlns="" id="{4EB376F7-4450-4B54-B230-72859232AC35}"/>
              </a:ext>
            </a:extLst>
          </p:cNvPr>
          <p:cNvSpPr>
            <a:spLocks noGrp="1"/>
          </p:cNvSpPr>
          <p:nvPr>
            <p:ph type="sldNum" sz="quarter" idx="12"/>
          </p:nvPr>
        </p:nvSpPr>
        <p:spPr>
          <a:xfrm>
            <a:off x="531812" y="787782"/>
            <a:ext cx="779767" cy="365125"/>
          </a:xfrm>
        </p:spPr>
        <p:txBody>
          <a:bodyPr/>
          <a:lstStyle/>
          <a:p>
            <a:fld id="{D57F1E4F-1CFF-5643-939E-217C01CDF565}" type="slidenum">
              <a:rPr lang="en-US" smtClean="0"/>
              <a:pPr/>
              <a:t>9</a:t>
            </a:fld>
            <a:endParaRPr lang="en-US" dirty="0"/>
          </a:p>
        </p:txBody>
      </p:sp>
      <p:sp>
        <p:nvSpPr>
          <p:cNvPr id="9" name="Espace réservé du contenu 2">
            <a:extLst>
              <a:ext uri="{FF2B5EF4-FFF2-40B4-BE49-F238E27FC236}">
                <a16:creationId xmlns:a16="http://schemas.microsoft.com/office/drawing/2014/main" xmlns="" id="{946ED906-5F05-4BD5-A00F-5AC4A91973AB}"/>
              </a:ext>
            </a:extLst>
          </p:cNvPr>
          <p:cNvSpPr txBox="1">
            <a:spLocks/>
          </p:cNvSpPr>
          <p:nvPr/>
        </p:nvSpPr>
        <p:spPr>
          <a:xfrm>
            <a:off x="1311577" y="1350670"/>
            <a:ext cx="9796689" cy="510667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68580" indent="0">
              <a:buFont typeface="Wingdings 3" charset="2"/>
              <a:buNone/>
            </a:pPr>
            <a:r>
              <a:rPr lang="fr-FR" sz="2000" dirty="0"/>
              <a:t>Le Poka-yoké peut être de 2 natures</a:t>
            </a:r>
          </a:p>
          <a:p>
            <a:pPr marL="525780" indent="-457200">
              <a:buFont typeface="+mj-lt"/>
              <a:buAutoNum type="arabicPeriod"/>
            </a:pPr>
            <a:r>
              <a:rPr lang="fr-FR" sz="2000" dirty="0"/>
              <a:t>Il </a:t>
            </a:r>
            <a:r>
              <a:rPr lang="fr-FR" sz="2000" b="1" dirty="0"/>
              <a:t>détecte le défaut </a:t>
            </a:r>
            <a:r>
              <a:rPr lang="fr-FR" sz="2000" dirty="0"/>
              <a:t>: la pièce est déjà réalisée, on vérifie l’opération et si elle n’est pas conforme on arrête pour ne pas transmettre le défaut.</a:t>
            </a:r>
            <a:br>
              <a:rPr lang="fr-FR" sz="2000" dirty="0"/>
            </a:br>
            <a:r>
              <a:rPr lang="fr-FR" sz="2000" dirty="0"/>
              <a:t>    Exemple : on vérifie la présence du trou que vient de réaliser un foret</a:t>
            </a:r>
            <a:br>
              <a:rPr lang="fr-FR" sz="2000" dirty="0"/>
            </a:br>
            <a:r>
              <a:rPr lang="fr-FR" sz="2000" dirty="0"/>
              <a:t>Ce type s’applique à tout ce qui est surveillance automatique du produit (cotes, conductivité etc.)</a:t>
            </a:r>
          </a:p>
          <a:p>
            <a:pPr marL="525780" indent="-457200">
              <a:buFont typeface="+mj-lt"/>
              <a:buAutoNum type="arabicPeriod"/>
            </a:pPr>
            <a:r>
              <a:rPr lang="fr-FR" sz="2000" b="1" dirty="0"/>
              <a:t>Il détecte les conditions d’apparition du défaut </a:t>
            </a:r>
            <a:r>
              <a:rPr lang="fr-FR" sz="2000" dirty="0"/>
              <a:t>: celui-ci n’a donc pas encore été produit puisque qu’on arrête avant.</a:t>
            </a:r>
            <a:br>
              <a:rPr lang="fr-FR" sz="2000" dirty="0"/>
            </a:br>
            <a:r>
              <a:rPr lang="fr-FR" sz="2000" dirty="0"/>
              <a:t>     Exemple : on vérifie présence et diamètre du foret avant de percer</a:t>
            </a:r>
            <a:br>
              <a:rPr lang="fr-FR" sz="2000" dirty="0"/>
            </a:br>
            <a:r>
              <a:rPr lang="fr-FR" sz="2000" dirty="0"/>
              <a:t>Ce type s’applique à tout ce qui est surveillance en automatique des paramètres (Température, pression etc.)</a:t>
            </a:r>
          </a:p>
          <a:p>
            <a:pPr marL="68580" indent="0">
              <a:buFont typeface="Wingdings 3" charset="2"/>
              <a:buNone/>
            </a:pPr>
            <a:r>
              <a:rPr lang="fr-FR" sz="2000" b="1" dirty="0"/>
              <a:t>Un Poka-yoké doit être surveillé </a:t>
            </a:r>
            <a:r>
              <a:rPr lang="fr-FR" sz="2000" dirty="0"/>
              <a:t>lui aussi</a:t>
            </a:r>
            <a:br>
              <a:rPr lang="fr-FR" sz="2000" dirty="0"/>
            </a:br>
            <a:r>
              <a:rPr lang="fr-FR" sz="2000" dirty="0"/>
              <a:t>On compte sur lui, s’il est défaillant on mettra longtemps avant de détecter le problème. Fréquemment il faut donc le tester en le mettant dans les conditions de la défaillance</a:t>
            </a:r>
          </a:p>
        </p:txBody>
      </p:sp>
    </p:spTree>
    <p:extLst>
      <p:ext uri="{BB962C8B-B14F-4D97-AF65-F5344CB8AC3E}">
        <p14:creationId xmlns:p14="http://schemas.microsoft.com/office/powerpoint/2010/main" val="3286715216"/>
      </p:ext>
    </p:extLst>
  </p:cSld>
  <p:clrMapOvr>
    <a:masterClrMapping/>
  </p:clrMapOvr>
</p:sld>
</file>

<file path=ppt/theme/theme1.xml><?xml version="1.0" encoding="utf-8"?>
<a:theme xmlns:a="http://schemas.openxmlformats.org/drawingml/2006/main" name="Brin">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8419</TotalTime>
  <Words>659</Words>
  <Application>Microsoft Office PowerPoint</Application>
  <PresentationFormat>Grand écran</PresentationFormat>
  <Paragraphs>99</Paragraphs>
  <Slides>11</Slides>
  <Notes>3</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11</vt:i4>
      </vt:variant>
    </vt:vector>
  </HeadingPairs>
  <TitlesOfParts>
    <vt:vector size="18" baseType="lpstr">
      <vt:lpstr>SimSun</vt:lpstr>
      <vt:lpstr>Arial</vt:lpstr>
      <vt:lpstr>Calibri</vt:lpstr>
      <vt:lpstr>Century Gothic</vt:lpstr>
      <vt:lpstr>Times New Roman</vt:lpstr>
      <vt:lpstr>Wingdings 3</vt:lpstr>
      <vt:lpstr>Brin</vt:lpstr>
      <vt:lpstr>Fondamentaux du Lean</vt:lpstr>
      <vt:lpstr>Le Lean  en tant que système</vt:lpstr>
      <vt:lpstr>Le principe Qualité  Jidoka   Andon et Poka-yoké</vt:lpstr>
      <vt:lpstr>Andon</vt:lpstr>
      <vt:lpstr>Andon</vt:lpstr>
      <vt:lpstr>Andon</vt:lpstr>
      <vt:lpstr>Andon</vt:lpstr>
      <vt:lpstr>Poka-yoké ou système anti -erreur</vt:lpstr>
      <vt:lpstr>Poka-yoké ou système anti -erreur</vt:lpstr>
      <vt:lpstr>Andon, Poka-yoké et industrie 4.0</vt:lpstr>
      <vt:lpstr>Liens utiles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Fondamentaux du Lean</dc:title>
  <dc:creator>Joel Duflot</dc:creator>
  <cp:lastModifiedBy>Joel Duflot</cp:lastModifiedBy>
  <cp:revision>257</cp:revision>
  <dcterms:created xsi:type="dcterms:W3CDTF">2020-01-06T14:13:52Z</dcterms:created>
  <dcterms:modified xsi:type="dcterms:W3CDTF">2022-05-21T12:20:53Z</dcterms:modified>
</cp:coreProperties>
</file>