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1127" r:id="rId3"/>
    <p:sldId id="419" r:id="rId4"/>
    <p:sldId id="1149" r:id="rId5"/>
    <p:sldId id="1144" r:id="rId6"/>
    <p:sldId id="1147" r:id="rId7"/>
    <p:sldId id="1150" r:id="rId8"/>
    <p:sldId id="1151" r:id="rId9"/>
    <p:sldId id="1152" r:id="rId10"/>
    <p:sldId id="1146" r:id="rId11"/>
    <p:sldId id="1148" r:id="rId12"/>
    <p:sldId id="1153" r:id="rId13"/>
    <p:sldId id="1140" r:id="rId14"/>
    <p:sldId id="114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50" autoAdjust="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279F8C30-36DF-4081-ACEA-58B418DC84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 xmlns:a16="http://schemas.microsoft.com/office/drawing/2014/main" id="{47AA8CC2-9458-4D9D-834C-8DFEB85C88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4499B5-4DC6-4568-BC3D-10E4F4E23388}" type="datetimeFigureOut">
              <a:rPr lang="fr-FR" smtClean="0"/>
              <a:t>21/05/2022</a:t>
            </a:fld>
            <a:endParaRPr lang="fr-FR" dirty="0"/>
          </a:p>
        </p:txBody>
      </p:sp>
      <p:sp>
        <p:nvSpPr>
          <p:cNvPr id="4" name="Espace réservé du pied de page 3">
            <a:extLst>
              <a:ext uri="{FF2B5EF4-FFF2-40B4-BE49-F238E27FC236}">
                <a16:creationId xmlns="" xmlns:a16="http://schemas.microsoft.com/office/drawing/2014/main" id="{21F7E60C-2C5E-48F2-B04F-B6A2D3503E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 xmlns:a16="http://schemas.microsoft.com/office/drawing/2014/main" id="{9D1A85EF-52E4-4988-857B-AFC445B4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6B11E-5051-4453-BB95-8B8A79C3AB82}" type="slidenum">
              <a:rPr lang="fr-FR" smtClean="0"/>
              <a:t>‹N°›</a:t>
            </a:fld>
            <a:endParaRPr lang="fr-FR" dirty="0"/>
          </a:p>
        </p:txBody>
      </p:sp>
    </p:spTree>
    <p:extLst>
      <p:ext uri="{BB962C8B-B14F-4D97-AF65-F5344CB8AC3E}">
        <p14:creationId xmlns:p14="http://schemas.microsoft.com/office/powerpoint/2010/main" val="2202254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5F68-ECA8-46CA-BC59-65BDA7379827}" type="datetimeFigureOut">
              <a:rPr lang="fr-FR" smtClean="0"/>
              <a:t>21/05/2022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C715F-13DF-48A8-BA78-A060DBA78453}" type="slidenum">
              <a:rPr lang="fr-FR" smtClean="0"/>
              <a:t>‹N°›</a:t>
            </a:fld>
            <a:endParaRPr lang="fr-FR" dirty="0"/>
          </a:p>
        </p:txBody>
      </p:sp>
    </p:spTree>
    <p:extLst>
      <p:ext uri="{BB962C8B-B14F-4D97-AF65-F5344CB8AC3E}">
        <p14:creationId xmlns:p14="http://schemas.microsoft.com/office/powerpoint/2010/main" val="27407663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8580" indent="0">
              <a:buNone/>
            </a:pPr>
            <a:r>
              <a:rPr lang="fr-FR" sz="1800" dirty="0"/>
              <a:t> Assurer que les caractéristiques produit au process qui conditionnent la Qualité sont toujours conformes aux spécifications</a:t>
            </a:r>
          </a:p>
          <a:p>
            <a:pPr marL="68580" indent="0">
              <a:buNone/>
            </a:pPr>
            <a:endParaRPr lang="fr-FR" sz="1800" dirty="0"/>
          </a:p>
          <a:p>
            <a:pPr marL="68580" indent="0">
              <a:buNone/>
            </a:pPr>
            <a:r>
              <a:rPr lang="fr-FR" sz="1800" dirty="0"/>
              <a:t>    Etre capable d’analyser les dérives et les interactions entre caractéristiques</a:t>
            </a:r>
            <a:endParaRPr lang="fr-FR"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a:t>
            </a:fld>
            <a:endParaRPr lang="fr-FR" dirty="0"/>
          </a:p>
        </p:txBody>
      </p:sp>
    </p:spTree>
    <p:extLst>
      <p:ext uri="{BB962C8B-B14F-4D97-AF65-F5344CB8AC3E}">
        <p14:creationId xmlns:p14="http://schemas.microsoft.com/office/powerpoint/2010/main" val="23307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8580" indent="0">
              <a:buNone/>
            </a:pPr>
            <a:r>
              <a:rPr lang="fr-FR" sz="1800" dirty="0"/>
              <a:t> Assurer que les caractéristiques produit au process qui conditionnent la Qualité sont toujours conformes aux spécifications</a:t>
            </a:r>
          </a:p>
          <a:p>
            <a:pPr marL="68580" indent="0">
              <a:buNone/>
            </a:pPr>
            <a:endParaRPr lang="fr-FR" sz="1800" dirty="0"/>
          </a:p>
          <a:p>
            <a:pPr marL="68580" indent="0">
              <a:buNone/>
            </a:pPr>
            <a:r>
              <a:rPr lang="fr-FR" sz="1800" dirty="0"/>
              <a:t>    Etre capable d’analyser les dérives et les interactions entre caractéristiques</a:t>
            </a:r>
            <a:endParaRPr lang="fr-FR"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4</a:t>
            </a:fld>
            <a:endParaRPr lang="fr-FR" dirty="0"/>
          </a:p>
        </p:txBody>
      </p:sp>
    </p:spTree>
    <p:extLst>
      <p:ext uri="{BB962C8B-B14F-4D97-AF65-F5344CB8AC3E}">
        <p14:creationId xmlns:p14="http://schemas.microsoft.com/office/powerpoint/2010/main" val="24808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endParaRPr lang="fr-FR" dirty="0"/>
          </a:p>
        </p:txBody>
      </p:sp>
      <p:sp>
        <p:nvSpPr>
          <p:cNvPr id="2" name="Espace réservé du numéro de diapositive 1">
            <a:extLst>
              <a:ext uri="{FF2B5EF4-FFF2-40B4-BE49-F238E27FC236}">
                <a16:creationId xmlns="" xmlns:a16="http://schemas.microsoft.com/office/drawing/2014/main" id="{98FBEA86-0D91-49EA-A118-C94B246B09A7}"/>
              </a:ext>
            </a:extLst>
          </p:cNvPr>
          <p:cNvSpPr>
            <a:spLocks noGrp="1"/>
          </p:cNvSpPr>
          <p:nvPr>
            <p:ph type="sldNum" sz="quarter" idx="5"/>
          </p:nvPr>
        </p:nvSpPr>
        <p:spPr/>
        <p:txBody>
          <a:bodyPr/>
          <a:lstStyle/>
          <a:p>
            <a:fld id="{A73C715F-13DF-48A8-BA78-A060DBA78453}" type="slidenum">
              <a:rPr lang="fr-FR" smtClean="0"/>
              <a:t>13</a:t>
            </a:fld>
            <a:endParaRPr lang="fr-FR" dirty="0"/>
          </a:p>
        </p:txBody>
      </p:sp>
    </p:spTree>
    <p:extLst>
      <p:ext uri="{BB962C8B-B14F-4D97-AF65-F5344CB8AC3E}">
        <p14:creationId xmlns:p14="http://schemas.microsoft.com/office/powerpoint/2010/main" val="101104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3C715F-13DF-48A8-BA78-A060DBA78453}" type="slidenum">
              <a:rPr lang="fr-FR" smtClean="0"/>
              <a:t>14</a:t>
            </a:fld>
            <a:endParaRPr lang="fr-FR" dirty="0"/>
          </a:p>
        </p:txBody>
      </p:sp>
    </p:spTree>
    <p:extLst>
      <p:ext uri="{BB962C8B-B14F-4D97-AF65-F5344CB8AC3E}">
        <p14:creationId xmlns:p14="http://schemas.microsoft.com/office/powerpoint/2010/main" val="419445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E081222-9C09-4D6E-A50D-7520591AF007}"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54B60BE-7F19-4AEC-AD8F-3C4DCD5DBF14}"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716AF3-67BD-4BA5-8CBE-FE9E9C470A64}"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AF8132A1-F02D-4495-A912-B5245DEB488D}"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JD 202é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E1E31806-5CF6-4E07-9C60-91FE52597C47}"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JD 202é</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85A735FA-74C7-4922-B1EF-C3E016F4844D}"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JD 202é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0FFB9-BCFB-4806-A916-F556FAF0EE8F}"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1B354C-F55E-4DB2-A0E8-B0ABBC3778A6}"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7D29E2-45B7-4EF2-9C54-8C9771FE503C}"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61356FD-6EC1-44DE-A47B-0C39FEAD815B}"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JD 202é</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A68FA96-4FAC-4208-8C40-E7EF0F916E8B}"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JD 202é</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1B5D215-64A7-4AD2-BD9E-AA38ACC743E7}" type="datetime1">
              <a:rPr lang="en-US" smtClean="0"/>
              <a:t>5/21/2022</a:t>
            </a:fld>
            <a:endParaRPr lang="en-US" dirty="0"/>
          </a:p>
        </p:txBody>
      </p:sp>
      <p:sp>
        <p:nvSpPr>
          <p:cNvPr id="8" name="Footer Placeholder 7"/>
          <p:cNvSpPr>
            <a:spLocks noGrp="1"/>
          </p:cNvSpPr>
          <p:nvPr>
            <p:ph type="ftr" sz="quarter" idx="11"/>
          </p:nvPr>
        </p:nvSpPr>
        <p:spPr/>
        <p:txBody>
          <a:bodyPr/>
          <a:lstStyle/>
          <a:p>
            <a:r>
              <a:rPr lang="en-US" smtClean="0"/>
              <a:t>JD 202é</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0E3B681-4974-49C9-8F92-BA808DF37767}" type="datetime1">
              <a:rPr lang="en-US" smtClean="0"/>
              <a:t>5/21/2022</a:t>
            </a:fld>
            <a:endParaRPr lang="en-US" dirty="0"/>
          </a:p>
        </p:txBody>
      </p:sp>
      <p:sp>
        <p:nvSpPr>
          <p:cNvPr id="4" name="Footer Placeholder 3"/>
          <p:cNvSpPr>
            <a:spLocks noGrp="1"/>
          </p:cNvSpPr>
          <p:nvPr>
            <p:ph type="ftr" sz="quarter" idx="11"/>
          </p:nvPr>
        </p:nvSpPr>
        <p:spPr/>
        <p:txBody>
          <a:bodyPr/>
          <a:lstStyle/>
          <a:p>
            <a:r>
              <a:rPr lang="en-US" smtClean="0"/>
              <a:t>JD 202é</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AA250-A6E1-46C3-9E79-EFB407799A03}" type="datetime1">
              <a:rPr lang="en-US" smtClean="0"/>
              <a:t>5/21/2022</a:t>
            </a:fld>
            <a:endParaRPr lang="en-US" dirty="0"/>
          </a:p>
        </p:txBody>
      </p:sp>
      <p:sp>
        <p:nvSpPr>
          <p:cNvPr id="3" name="Footer Placeholder 2"/>
          <p:cNvSpPr>
            <a:spLocks noGrp="1"/>
          </p:cNvSpPr>
          <p:nvPr>
            <p:ph type="ftr" sz="quarter" idx="11"/>
          </p:nvPr>
        </p:nvSpPr>
        <p:spPr/>
        <p:txBody>
          <a:bodyPr/>
          <a:lstStyle/>
          <a:p>
            <a:r>
              <a:rPr lang="en-US" smtClean="0"/>
              <a:t>JD 202é</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EEC9B4F-54F6-4100-B998-3A514BC193B2}"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JD 202é</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F0BB61-F2F9-4A96-96F5-3A4D910FE917}"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JD 202é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6D2D9C-BF4C-45E6-9EA4-7A13DF70A98F}" type="datetime1">
              <a:rPr lang="en-US" smtClean="0"/>
              <a:t>5/21/2022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JD 202é</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ww.youtube.com/watch?v=-y0U1Qux9EA&amp;feature=player_embedded" TargetMode="External"/><Relationship Id="rId7" Type="http://schemas.openxmlformats.org/officeDocument/2006/relationships/hyperlink" Target="https://izibook.eyrolles.com/produit/4557/9782212423235/Lusine%20du%20futur"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christian.hohmann.free.fr/index.php/lean-entreprise/la-boite-a-outils-lean/202-heijunka-une-introduction" TargetMode="External"/><Relationship Id="rId5" Type="http://schemas.openxmlformats.org/officeDocument/2006/relationships/hyperlink" Target="https://youtu.be/SPGcFs7EGoE" TargetMode="External"/><Relationship Id="rId4" Type="http://schemas.openxmlformats.org/officeDocument/2006/relationships/hyperlink" Target="http://www.eponine-pauchard.com/2010/06/5-pourquoi-et-qqoqcp/" TargetMode="External"/><Relationship Id="rId9" Type="http://schemas.openxmlformats.org/officeDocument/2006/relationships/hyperlink" Target="https://joelduflot-lean.f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jlean.simplesite.com/44517856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FDC573-0623-468F-A0CA-00E4C244DFFA}"/>
              </a:ext>
            </a:extLst>
          </p:cNvPr>
          <p:cNvSpPr>
            <a:spLocks noGrp="1"/>
          </p:cNvSpPr>
          <p:nvPr>
            <p:ph type="ctrTitle"/>
          </p:nvPr>
        </p:nvSpPr>
        <p:spPr>
          <a:xfrm>
            <a:off x="1554079" y="574607"/>
            <a:ext cx="8915399" cy="1012559"/>
          </a:xfrm>
        </p:spPr>
        <p:txBody>
          <a:bodyPr/>
          <a:lstStyle/>
          <a:p>
            <a:r>
              <a:rPr lang="fr-FR" dirty="0"/>
              <a:t>Fondamentaux du Lean</a:t>
            </a:r>
          </a:p>
        </p:txBody>
      </p:sp>
      <p:sp>
        <p:nvSpPr>
          <p:cNvPr id="3" name="Sous-titre 2">
            <a:extLst>
              <a:ext uri="{FF2B5EF4-FFF2-40B4-BE49-F238E27FC236}">
                <a16:creationId xmlns="" xmlns:a16="http://schemas.microsoft.com/office/drawing/2014/main" id="{4CA241BD-E25A-4F7D-B411-CDDA516B1E20}"/>
              </a:ext>
            </a:extLst>
          </p:cNvPr>
          <p:cNvSpPr>
            <a:spLocks noGrp="1"/>
          </p:cNvSpPr>
          <p:nvPr>
            <p:ph type="subTitle" idx="1"/>
          </p:nvPr>
        </p:nvSpPr>
        <p:spPr>
          <a:xfrm>
            <a:off x="2336173" y="3036747"/>
            <a:ext cx="8915399" cy="1960303"/>
          </a:xfrm>
        </p:spPr>
        <p:txBody>
          <a:bodyPr>
            <a:normAutofit lnSpcReduction="10000"/>
          </a:bodyPr>
          <a:lstStyle/>
          <a:p>
            <a:pPr>
              <a:lnSpc>
                <a:spcPct val="120000"/>
              </a:lnSpc>
            </a:pPr>
            <a:r>
              <a:rPr lang="fr-FR" sz="3200" dirty="0"/>
              <a:t>10   Lissage de l’activité</a:t>
            </a:r>
          </a:p>
          <a:p>
            <a:pPr>
              <a:lnSpc>
                <a:spcPct val="120000"/>
              </a:lnSpc>
            </a:pPr>
            <a:r>
              <a:rPr lang="fr-FR" sz="3200" dirty="0"/>
              <a:t>       Maitriser le flux</a:t>
            </a:r>
          </a:p>
          <a:p>
            <a:pPr>
              <a:lnSpc>
                <a:spcPct val="120000"/>
              </a:lnSpc>
            </a:pPr>
            <a:r>
              <a:rPr lang="fr-FR" sz="3200" dirty="0"/>
              <a:t>     </a:t>
            </a:r>
            <a:r>
              <a:rPr lang="fr-FR" dirty="0"/>
              <a:t>Liens utiles sur dernière diapo</a:t>
            </a:r>
          </a:p>
          <a:p>
            <a:pPr>
              <a:lnSpc>
                <a:spcPct val="120000"/>
              </a:lnSpc>
            </a:pPr>
            <a:endParaRPr lang="fr-FR" sz="3200" dirty="0"/>
          </a:p>
          <a:p>
            <a:pPr>
              <a:lnSpc>
                <a:spcPct val="120000"/>
              </a:lnSpc>
            </a:pPr>
            <a:endParaRPr lang="fr-FR" sz="3200" dirty="0"/>
          </a:p>
        </p:txBody>
      </p:sp>
      <p:sp>
        <p:nvSpPr>
          <p:cNvPr id="5" name="Espace réservé du numéro de diapositive 4">
            <a:extLst>
              <a:ext uri="{FF2B5EF4-FFF2-40B4-BE49-F238E27FC236}">
                <a16:creationId xmlns="" xmlns:a16="http://schemas.microsoft.com/office/drawing/2014/main" id="{C31284B1-C5CA-420E-B0AF-2D752DE3D19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Image 6">
            <a:extLst>
              <a:ext uri="{FF2B5EF4-FFF2-40B4-BE49-F238E27FC236}">
                <a16:creationId xmlns="" xmlns:a16="http://schemas.microsoft.com/office/drawing/2014/main" id="{7CBB98D7-8050-4B00-B347-9FFDA6F83F39}"/>
              </a:ext>
            </a:extLst>
          </p:cNvPr>
          <p:cNvPicPr>
            <a:picLocks noChangeAspect="1"/>
          </p:cNvPicPr>
          <p:nvPr/>
        </p:nvPicPr>
        <p:blipFill>
          <a:blip r:embed="rId2"/>
          <a:stretch>
            <a:fillRect/>
          </a:stretch>
        </p:blipFill>
        <p:spPr>
          <a:xfrm>
            <a:off x="7964905" y="1816480"/>
            <a:ext cx="3448539" cy="4406467"/>
          </a:xfrm>
          <a:prstGeom prst="rect">
            <a:avLst/>
          </a:prstGeom>
        </p:spPr>
      </p:pic>
      <p:sp>
        <p:nvSpPr>
          <p:cNvPr id="8" name="Espace réservé du pied de page 3">
            <a:extLst>
              <a:ext uri="{FF2B5EF4-FFF2-40B4-BE49-F238E27FC236}">
                <a16:creationId xmlns:a16="http://schemas.microsoft.com/office/drawing/2014/main" xmlns="" id="{8BC8FD67-A5E2-44FB-8AA7-6749CA154624}"/>
              </a:ext>
            </a:extLst>
          </p:cNvPr>
          <p:cNvSpPr>
            <a:spLocks noGrp="1"/>
          </p:cNvSpPr>
          <p:nvPr>
            <p:ph type="ftr" sz="quarter" idx="11"/>
          </p:nvPr>
        </p:nvSpPr>
        <p:spPr>
          <a:xfrm>
            <a:off x="1687170" y="5256871"/>
            <a:ext cx="5590960" cy="1205713"/>
          </a:xfrm>
        </p:spPr>
        <p:txBody>
          <a:bodyPr/>
          <a:lstStyle/>
          <a:p>
            <a:r>
              <a:rPr lang="fr-FR" sz="1600" dirty="0" smtClean="0"/>
              <a:t>Joel Duflot 2022 Conseil en Excellence opérationnelle Blog : https://joelduflot-lean.fr</a:t>
            </a:r>
            <a:endParaRPr lang="fr-FR" sz="1600" dirty="0"/>
          </a:p>
        </p:txBody>
      </p:sp>
    </p:spTree>
    <p:extLst>
      <p:ext uri="{BB962C8B-B14F-4D97-AF65-F5344CB8AC3E}">
        <p14:creationId xmlns:p14="http://schemas.microsoft.com/office/powerpoint/2010/main" val="382309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821" y="332400"/>
            <a:ext cx="8073389" cy="784128"/>
          </a:xfrm>
        </p:spPr>
        <p:txBody>
          <a:bodyPr>
            <a:normAutofit/>
          </a:bodyPr>
          <a:lstStyle/>
          <a:p>
            <a:r>
              <a:rPr lang="fr-FR" dirty="0"/>
              <a:t>Lissage  4) Lissage de charge</a:t>
            </a:r>
          </a:p>
        </p:txBody>
      </p:sp>
      <p:sp>
        <p:nvSpPr>
          <p:cNvPr id="3" name="Espace réservé du contenu 2"/>
          <p:cNvSpPr>
            <a:spLocks noGrp="1"/>
          </p:cNvSpPr>
          <p:nvPr>
            <p:ph sz="half" idx="1"/>
          </p:nvPr>
        </p:nvSpPr>
        <p:spPr>
          <a:xfrm>
            <a:off x="1705232" y="1116528"/>
            <a:ext cx="9251061" cy="5506694"/>
          </a:xfrm>
        </p:spPr>
        <p:txBody>
          <a:bodyPr>
            <a:normAutofit/>
          </a:bodyPr>
          <a:lstStyle/>
          <a:p>
            <a:r>
              <a:rPr lang="fr-FR" sz="2600" dirty="0"/>
              <a:t> La heijunka box : moyen de lissage simple</a:t>
            </a:r>
          </a:p>
          <a:p>
            <a:pPr lvl="1"/>
            <a:r>
              <a:rPr lang="fr-FR" sz="2000" dirty="0"/>
              <a:t>Les lignes : types de produit</a:t>
            </a:r>
          </a:p>
          <a:p>
            <a:pPr lvl="1"/>
            <a:r>
              <a:rPr lang="fr-FR" sz="2000" dirty="0"/>
              <a:t>Les colonnes : période de production (heure, jour)</a:t>
            </a:r>
          </a:p>
          <a:p>
            <a:r>
              <a:rPr lang="fr-FR" sz="2200" dirty="0"/>
              <a:t>On place la commande dans la case</a:t>
            </a:r>
            <a:br>
              <a:rPr lang="fr-FR" sz="2200" dirty="0"/>
            </a:br>
            <a:r>
              <a:rPr lang="fr-FR" sz="2200" dirty="0"/>
              <a:t>correspondante en respectant un </a:t>
            </a:r>
            <a:br>
              <a:rPr lang="fr-FR" sz="2200" dirty="0"/>
            </a:br>
            <a:r>
              <a:rPr lang="fr-FR" sz="2200" dirty="0"/>
              <a:t>schéma équilibré (calculé au préalable)</a:t>
            </a:r>
          </a:p>
          <a:p>
            <a:r>
              <a:rPr lang="fr-FR" sz="2200" dirty="0"/>
              <a:t>On engage colonne par colonne à</a:t>
            </a:r>
            <a:br>
              <a:rPr lang="fr-FR" sz="2200" dirty="0"/>
            </a:br>
            <a:r>
              <a:rPr lang="fr-FR" sz="2200" dirty="0"/>
              <a:t>chaque période</a:t>
            </a:r>
          </a:p>
          <a:p>
            <a:r>
              <a:rPr lang="fr-FR" sz="2200" dirty="0"/>
              <a:t>On sait immédiatement</a:t>
            </a:r>
          </a:p>
          <a:p>
            <a:pPr lvl="1"/>
            <a:r>
              <a:rPr lang="fr-FR" sz="2000" dirty="0"/>
              <a:t>Si on a des difficultés à équilibrer (manque</a:t>
            </a:r>
            <a:br>
              <a:rPr lang="fr-FR" sz="2000" dirty="0"/>
            </a:br>
            <a:r>
              <a:rPr lang="fr-FR" sz="2000" dirty="0"/>
              <a:t> d’un certain type par exemple)</a:t>
            </a:r>
          </a:p>
          <a:p>
            <a:pPr lvl="1"/>
            <a:r>
              <a:rPr lang="fr-FR" sz="2000" dirty="0"/>
              <a:t>Si on avance au bon rythme</a:t>
            </a:r>
          </a:p>
        </p:txBody>
      </p:sp>
      <p:sp>
        <p:nvSpPr>
          <p:cNvPr id="5" name="Espace réservé du pied de page 4"/>
          <p:cNvSpPr>
            <a:spLocks noGrp="1"/>
          </p:cNvSpPr>
          <p:nvPr>
            <p:ph type="ftr" sz="quarter" idx="11"/>
          </p:nvPr>
        </p:nvSpPr>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10</a:t>
            </a:fld>
            <a:endParaRPr lang="en-US" dirty="0"/>
          </a:p>
        </p:txBody>
      </p:sp>
      <p:pic>
        <p:nvPicPr>
          <p:cNvPr id="6" name="Image 5" descr="Afficher l'image d'origine"/>
          <p:cNvPicPr/>
          <p:nvPr/>
        </p:nvPicPr>
        <p:blipFill rotWithShape="1">
          <a:blip r:embed="rId2" cstate="print">
            <a:extLst>
              <a:ext uri="{28A0092B-C50C-407E-A947-70E740481C1C}">
                <a14:useLocalDpi xmlns:a14="http://schemas.microsoft.com/office/drawing/2010/main" val="0"/>
              </a:ext>
            </a:extLst>
          </a:blip>
          <a:srcRect l="17477"/>
          <a:stretch/>
        </p:blipFill>
        <p:spPr bwMode="auto">
          <a:xfrm>
            <a:off x="7924373" y="2538413"/>
            <a:ext cx="4267627" cy="4084809"/>
          </a:xfrm>
          <a:prstGeom prst="rect">
            <a:avLst/>
          </a:prstGeom>
          <a:noFill/>
          <a:ln>
            <a:noFill/>
          </a:ln>
        </p:spPr>
      </p:pic>
    </p:spTree>
    <p:extLst>
      <p:ext uri="{BB962C8B-B14F-4D97-AF65-F5344CB8AC3E}">
        <p14:creationId xmlns:p14="http://schemas.microsoft.com/office/powerpoint/2010/main" val="206727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821" y="332400"/>
            <a:ext cx="8073389" cy="784128"/>
          </a:xfrm>
        </p:spPr>
        <p:txBody>
          <a:bodyPr>
            <a:normAutofit/>
          </a:bodyPr>
          <a:lstStyle/>
          <a:p>
            <a:r>
              <a:rPr lang="fr-FR" dirty="0"/>
              <a:t>Lissage  5) Lissage et Equilibrage</a:t>
            </a:r>
          </a:p>
        </p:txBody>
      </p:sp>
      <p:sp>
        <p:nvSpPr>
          <p:cNvPr id="3" name="Espace réservé du contenu 2"/>
          <p:cNvSpPr>
            <a:spLocks noGrp="1"/>
          </p:cNvSpPr>
          <p:nvPr>
            <p:ph sz="half" idx="1"/>
          </p:nvPr>
        </p:nvSpPr>
        <p:spPr>
          <a:xfrm>
            <a:off x="1470454" y="1383956"/>
            <a:ext cx="9774195" cy="5239265"/>
          </a:xfrm>
        </p:spPr>
        <p:txBody>
          <a:bodyPr>
            <a:normAutofit/>
          </a:bodyPr>
          <a:lstStyle/>
          <a:p>
            <a:r>
              <a:rPr lang="fr-FR" sz="2600" dirty="0"/>
              <a:t> Sur une ligne qui avance au takt time : 4mn, l</a:t>
            </a:r>
            <a:r>
              <a:rPr lang="fr-FR" sz="2400" dirty="0"/>
              <a:t>es produits ne demandent pas le même temps de travail.</a:t>
            </a:r>
          </a:p>
          <a:p>
            <a:r>
              <a:rPr lang="fr-FR" sz="2400" dirty="0"/>
              <a:t>Le trait représente la position de l’opérateur, il est bien positionné par rapport à ses outils et pièces quand il est au centre</a:t>
            </a:r>
          </a:p>
          <a:p>
            <a:r>
              <a:rPr lang="fr-FR" sz="2400" dirty="0"/>
              <a:t>Il se décale lorsque le temps est différent du takt time ce qui génère du Muda de déplacement pour atteindre pièces et outils</a:t>
            </a:r>
          </a:p>
          <a:p>
            <a:r>
              <a:rPr lang="fr-FR" sz="2400" dirty="0"/>
              <a:t>Mieux les produits sont lissés, moins il se décale</a:t>
            </a:r>
            <a:endParaRPr lang="fr-FR" sz="2000" dirty="0"/>
          </a:p>
        </p:txBody>
      </p:sp>
      <p:sp>
        <p:nvSpPr>
          <p:cNvPr id="5" name="Espace réservé du pied de page 4"/>
          <p:cNvSpPr>
            <a:spLocks noGrp="1"/>
          </p:cNvSpPr>
          <p:nvPr>
            <p:ph type="ftr" sz="quarter" idx="11"/>
          </p:nvPr>
        </p:nvSpPr>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11</a:t>
            </a:fld>
            <a:endParaRPr lang="en-US" dirty="0"/>
          </a:p>
        </p:txBody>
      </p:sp>
      <p:pic>
        <p:nvPicPr>
          <p:cNvPr id="251" name="Picture 5" descr="enseignant">
            <a:extLst>
              <a:ext uri="{FF2B5EF4-FFF2-40B4-BE49-F238E27FC236}">
                <a16:creationId xmlns="" xmlns:a16="http://schemas.microsoft.com/office/drawing/2014/main" id="{63F4D585-37AD-43B2-8EE7-0218BEEAA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410" y="4608333"/>
            <a:ext cx="1711034" cy="1710037"/>
          </a:xfrm>
          <a:prstGeom prst="rect">
            <a:avLst/>
          </a:prstGeom>
          <a:noFill/>
          <a:extLst>
            <a:ext uri="{909E8E84-426E-40DD-AFC4-6F175D3DCCD1}">
              <a14:hiddenFill xmlns:a14="http://schemas.microsoft.com/office/drawing/2010/main">
                <a:solidFill>
                  <a:srgbClr val="FFFFFF"/>
                </a:solidFill>
              </a14:hiddenFill>
            </a:ext>
          </a:extLst>
        </p:spPr>
      </p:pic>
      <p:pic>
        <p:nvPicPr>
          <p:cNvPr id="4339" name="Freeform 89">
            <a:extLst>
              <a:ext uri="{FF2B5EF4-FFF2-40B4-BE49-F238E27FC236}">
                <a16:creationId xmlns="" xmlns:a16="http://schemas.microsoft.com/office/drawing/2014/main" id="{D04D9C99-C2DA-49BB-906B-C6ECA0E1D8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2895600"/>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312" name="Freeform 89">
            <a:extLst>
              <a:ext uri="{FF2B5EF4-FFF2-40B4-BE49-F238E27FC236}">
                <a16:creationId xmlns="" xmlns:a16="http://schemas.microsoft.com/office/drawing/2014/main" id="{EA4AB6D2-7219-421D-BE33-5B8FAE78CF5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238" y="2894013"/>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285" name="Freeform 89">
            <a:extLst>
              <a:ext uri="{FF2B5EF4-FFF2-40B4-BE49-F238E27FC236}">
                <a16:creationId xmlns="" xmlns:a16="http://schemas.microsoft.com/office/drawing/2014/main" id="{268EE19F-F9DE-4829-8E14-2F0AE85C218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2894013"/>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258" name="Freeform 89">
            <a:extLst>
              <a:ext uri="{FF2B5EF4-FFF2-40B4-BE49-F238E27FC236}">
                <a16:creationId xmlns="" xmlns:a16="http://schemas.microsoft.com/office/drawing/2014/main" id="{97F95AF2-9DD9-40EC-AF91-76F6A969A7A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88" y="2894013"/>
            <a:ext cx="2286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4231" name="Freeform 89">
            <a:extLst>
              <a:ext uri="{FF2B5EF4-FFF2-40B4-BE49-F238E27FC236}">
                <a16:creationId xmlns="" xmlns:a16="http://schemas.microsoft.com/office/drawing/2014/main" id="{A1ED1F39-A237-4C81-A50E-8B838B08A2E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38" y="2894013"/>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204" name="Freeform 89">
            <a:extLst>
              <a:ext uri="{FF2B5EF4-FFF2-40B4-BE49-F238E27FC236}">
                <a16:creationId xmlns="" xmlns:a16="http://schemas.microsoft.com/office/drawing/2014/main" id="{197D9488-D79C-4D6B-91CB-E88196E8B9D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2894013"/>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177" name="Freeform 89">
            <a:extLst>
              <a:ext uri="{FF2B5EF4-FFF2-40B4-BE49-F238E27FC236}">
                <a16:creationId xmlns="" xmlns:a16="http://schemas.microsoft.com/office/drawing/2014/main" id="{86449EF2-9C73-4F2E-9ED6-8ABF2114251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38" y="2895600"/>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150" name="Freeform 89">
            <a:extLst>
              <a:ext uri="{FF2B5EF4-FFF2-40B4-BE49-F238E27FC236}">
                <a16:creationId xmlns="" xmlns:a16="http://schemas.microsoft.com/office/drawing/2014/main" id="{7E7454C7-9A50-40A2-B4EF-E6AD4203AA1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38" y="2894013"/>
            <a:ext cx="2381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123" name="Freeform 89">
            <a:extLst>
              <a:ext uri="{FF2B5EF4-FFF2-40B4-BE49-F238E27FC236}">
                <a16:creationId xmlns="" xmlns:a16="http://schemas.microsoft.com/office/drawing/2014/main" id="{C2B34242-8FF4-4138-87F5-02DB4C6CAED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2894013"/>
            <a:ext cx="2286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8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821" y="332400"/>
            <a:ext cx="8073389" cy="784128"/>
          </a:xfrm>
        </p:spPr>
        <p:txBody>
          <a:bodyPr>
            <a:normAutofit/>
          </a:bodyPr>
          <a:lstStyle/>
          <a:p>
            <a:r>
              <a:rPr lang="fr-FR" dirty="0"/>
              <a:t>Lissage  5) Lissage et Equilibrage</a:t>
            </a:r>
          </a:p>
        </p:txBody>
      </p:sp>
      <p:sp>
        <p:nvSpPr>
          <p:cNvPr id="3" name="Espace réservé du contenu 2"/>
          <p:cNvSpPr>
            <a:spLocks noGrp="1"/>
          </p:cNvSpPr>
          <p:nvPr>
            <p:ph sz="half" idx="1"/>
          </p:nvPr>
        </p:nvSpPr>
        <p:spPr>
          <a:xfrm>
            <a:off x="1470454" y="1116528"/>
            <a:ext cx="10441459" cy="5506694"/>
          </a:xfrm>
        </p:spPr>
        <p:txBody>
          <a:bodyPr>
            <a:normAutofit lnSpcReduction="10000"/>
          </a:bodyPr>
          <a:lstStyle/>
          <a:p>
            <a:r>
              <a:rPr lang="fr-FR" sz="2600" dirty="0"/>
              <a:t>Temps par produit &lt;&gt; takt time 4 mn</a:t>
            </a:r>
          </a:p>
          <a:p>
            <a:r>
              <a:rPr lang="fr-FR" sz="2600" dirty="0"/>
              <a:t>Décalage de l’opérateur = Muda : déplacement</a:t>
            </a:r>
          </a:p>
          <a:p>
            <a:endParaRPr lang="fr-FR" sz="2600" dirty="0"/>
          </a:p>
          <a:p>
            <a:endParaRPr lang="fr-FR" sz="2600" dirty="0"/>
          </a:p>
          <a:p>
            <a:endParaRPr lang="fr-FR" sz="2600" dirty="0"/>
          </a:p>
          <a:p>
            <a:endParaRPr lang="fr-FR" sz="2600" dirty="0"/>
          </a:p>
          <a:p>
            <a:endParaRPr lang="fr-FR" sz="2600" dirty="0"/>
          </a:p>
          <a:p>
            <a:endParaRPr lang="fr-FR" sz="2600" dirty="0"/>
          </a:p>
          <a:p>
            <a:endParaRPr lang="fr-FR" sz="2600" dirty="0"/>
          </a:p>
          <a:p>
            <a:pPr lvl="1"/>
            <a:r>
              <a:rPr lang="fr-FR" sz="2400" dirty="0"/>
              <a:t>En haut non lissé l’opérateur prend du retard,</a:t>
            </a:r>
          </a:p>
          <a:p>
            <a:pPr lvl="1"/>
            <a:r>
              <a:rPr lang="fr-FR" sz="2400" dirty="0"/>
              <a:t>En bas lissé, il reste à son poste</a:t>
            </a:r>
            <a:endParaRPr lang="fr-FR" dirty="0"/>
          </a:p>
        </p:txBody>
      </p:sp>
      <p:sp>
        <p:nvSpPr>
          <p:cNvPr id="5" name="Espace réservé du pied de page 4"/>
          <p:cNvSpPr>
            <a:spLocks noGrp="1"/>
          </p:cNvSpPr>
          <p:nvPr>
            <p:ph type="ftr" sz="quarter" idx="11"/>
          </p:nvPr>
        </p:nvSpPr>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12</a:t>
            </a:fld>
            <a:endParaRPr lang="en-US" dirty="0"/>
          </a:p>
        </p:txBody>
      </p:sp>
      <p:pic>
        <p:nvPicPr>
          <p:cNvPr id="6" name="Image 5"/>
          <p:cNvPicPr>
            <a:picLocks noChangeAspect="1"/>
          </p:cNvPicPr>
          <p:nvPr/>
        </p:nvPicPr>
        <p:blipFill>
          <a:blip r:embed="rId2"/>
          <a:stretch>
            <a:fillRect/>
          </a:stretch>
        </p:blipFill>
        <p:spPr>
          <a:xfrm>
            <a:off x="1568487" y="2470731"/>
            <a:ext cx="9356874" cy="2731464"/>
          </a:xfrm>
          <a:prstGeom prst="rect">
            <a:avLst/>
          </a:prstGeom>
        </p:spPr>
      </p:pic>
    </p:spTree>
    <p:extLst>
      <p:ext uri="{BB962C8B-B14F-4D97-AF65-F5344CB8AC3E}">
        <p14:creationId xmlns:p14="http://schemas.microsoft.com/office/powerpoint/2010/main" val="124569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756041" y="1159677"/>
            <a:ext cx="5654474" cy="576252"/>
          </a:xfrm>
        </p:spPr>
        <p:txBody>
          <a:bodyPr>
            <a:normAutofit/>
          </a:bodyPr>
          <a:lstStyle/>
          <a:p>
            <a:pPr defTabSz="714455">
              <a:defRPr/>
            </a:pPr>
            <a:r>
              <a:rPr lang="fr-FR" sz="2400" dirty="0"/>
              <a:t>Lissage et industrie 4.0</a:t>
            </a:r>
          </a:p>
        </p:txBody>
      </p:sp>
      <p:sp>
        <p:nvSpPr>
          <p:cNvPr id="2" name="Espace réservé du pied de page 1"/>
          <p:cNvSpPr>
            <a:spLocks noGrp="1"/>
          </p:cNvSpPr>
          <p:nvPr>
            <p:ph type="ftr" sz="quarter" idx="11"/>
          </p:nvPr>
        </p:nvSpPr>
        <p:spPr/>
        <p:txBody>
          <a:bodyPr/>
          <a:lstStyle/>
          <a:p>
            <a:pPr>
              <a:defRPr/>
            </a:pPr>
            <a:r>
              <a:rPr lang="fr-FR" smtClean="0"/>
              <a:t>JD 202é</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13</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2639614" y="1988840"/>
            <a:ext cx="7999553" cy="3497559"/>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9008" tIns="34505" rIns="69008" bIns="34505"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000" dirty="0"/>
              <a:t>La diversité s’accroit avec le BtoC</a:t>
            </a:r>
          </a:p>
          <a:p>
            <a:r>
              <a:rPr lang="fr-FR" sz="2000" dirty="0"/>
              <a:t>Les lignes sont plus facilement polyvalentes grâce aux robots </a:t>
            </a:r>
          </a:p>
          <a:p>
            <a:r>
              <a:rPr lang="fr-FR" sz="2000" dirty="0"/>
              <a:t>Les algorithmes améliorent la prévision et donc le calcul du takt time</a:t>
            </a:r>
          </a:p>
          <a:p>
            <a:r>
              <a:rPr lang="fr-FR" sz="2000" dirty="0"/>
              <a:t>La Heijunka box est numérique, plus précise, mais doit rester visuelle.</a:t>
            </a:r>
          </a:p>
          <a:p>
            <a:r>
              <a:rPr lang="fr-FR" sz="2000" dirty="0"/>
              <a:t>L’ajustement au takt time n’est plus facile que si les horaires de travail sont eux-mêmes flexibles</a:t>
            </a:r>
          </a:p>
        </p:txBody>
      </p:sp>
    </p:spTree>
    <p:extLst>
      <p:ext uri="{BB962C8B-B14F-4D97-AF65-F5344CB8AC3E}">
        <p14:creationId xmlns:p14="http://schemas.microsoft.com/office/powerpoint/2010/main" val="179633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E39607-1455-4EFD-AF74-618410B5E2D0}"/>
              </a:ext>
            </a:extLst>
          </p:cNvPr>
          <p:cNvSpPr>
            <a:spLocks noGrp="1"/>
          </p:cNvSpPr>
          <p:nvPr>
            <p:ph type="title"/>
          </p:nvPr>
        </p:nvSpPr>
        <p:spPr>
          <a:xfrm>
            <a:off x="2991697" y="521128"/>
            <a:ext cx="3104303" cy="533307"/>
          </a:xfrm>
        </p:spPr>
        <p:txBody>
          <a:bodyPr>
            <a:normAutofit fontScale="90000"/>
          </a:bodyPr>
          <a:lstStyle/>
          <a:p>
            <a:r>
              <a:rPr lang="fr-FR" dirty="0"/>
              <a:t>Liens utiles</a:t>
            </a:r>
          </a:p>
        </p:txBody>
      </p:sp>
      <p:sp>
        <p:nvSpPr>
          <p:cNvPr id="3" name="Espace réservé du contenu 2">
            <a:extLst>
              <a:ext uri="{FF2B5EF4-FFF2-40B4-BE49-F238E27FC236}">
                <a16:creationId xmlns="" xmlns:a16="http://schemas.microsoft.com/office/drawing/2014/main" id="{8C24A7E6-7B8C-4E08-B168-822FFEDE1A0D}"/>
              </a:ext>
            </a:extLst>
          </p:cNvPr>
          <p:cNvSpPr>
            <a:spLocks noGrp="1"/>
          </p:cNvSpPr>
          <p:nvPr>
            <p:ph sz="half" idx="1"/>
          </p:nvPr>
        </p:nvSpPr>
        <p:spPr>
          <a:xfrm>
            <a:off x="1148912" y="2848005"/>
            <a:ext cx="6789872" cy="2428688"/>
          </a:xfrm>
        </p:spPr>
        <p:txBody>
          <a:bodyPr>
            <a:normAutofit/>
          </a:bodyPr>
          <a:lstStyle/>
          <a:p>
            <a:pPr marL="0" indent="0">
              <a:buNone/>
            </a:pPr>
            <a:r>
              <a:rPr lang="fr-FR" dirty="0"/>
              <a:t>En Vidéo</a:t>
            </a:r>
          </a:p>
          <a:p>
            <a:pPr marL="0" indent="0">
              <a:buNone/>
            </a:pPr>
            <a:r>
              <a:rPr lang="en-US" sz="1600" dirty="0">
                <a:hlinkClick r:id="rId3"/>
              </a:rPr>
              <a:t>Takt time en aéronautique</a:t>
            </a:r>
            <a:endParaRPr lang="en-US" sz="1600" dirty="0">
              <a:hlinkClick r:id="rId4">
                <a:extLst>
                  <a:ext uri="{A12FA001-AC4F-418D-AE19-62706E023703}">
                    <ahyp:hlinkClr xmlns="" xmlns:ahyp="http://schemas.microsoft.com/office/drawing/2018/hyperlinkcolor" val="tx"/>
                  </a:ext>
                </a:extLst>
              </a:hlinkClick>
            </a:endParaRPr>
          </a:p>
          <a:p>
            <a:pPr marL="0" indent="0">
              <a:buNone/>
            </a:pPr>
            <a:r>
              <a:rPr lang="fr-FR" sz="1600" u="sng" dirty="0">
                <a:hlinkClick r:id="rId5"/>
              </a:rPr>
              <a:t>Equilibrage et Takt time</a:t>
            </a:r>
            <a:endParaRPr lang="fr-FR" sz="1600" dirty="0"/>
          </a:p>
          <a:p>
            <a:pPr marL="0" indent="0">
              <a:buNone/>
            </a:pPr>
            <a:endParaRPr lang="fr-FR" dirty="0"/>
          </a:p>
          <a:p>
            <a:pPr marL="0" indent="0">
              <a:buNone/>
            </a:pPr>
            <a:r>
              <a:rPr lang="fr-FR" dirty="0">
                <a:hlinkClick r:id="rId6"/>
              </a:rPr>
              <a:t>Lissage et heijunka</a:t>
            </a:r>
            <a:endParaRPr lang="fr-FR" dirty="0"/>
          </a:p>
        </p:txBody>
      </p:sp>
      <p:sp>
        <p:nvSpPr>
          <p:cNvPr id="4" name="Espace réservé du contenu 3">
            <a:extLst>
              <a:ext uri="{FF2B5EF4-FFF2-40B4-BE49-F238E27FC236}">
                <a16:creationId xmlns="" xmlns:a16="http://schemas.microsoft.com/office/drawing/2014/main" id="{AFBF048E-568D-4A84-A28C-FBA06202D015}"/>
              </a:ext>
            </a:extLst>
          </p:cNvPr>
          <p:cNvSpPr>
            <a:spLocks noGrp="1"/>
          </p:cNvSpPr>
          <p:nvPr>
            <p:ph sz="half" idx="2"/>
          </p:nvPr>
        </p:nvSpPr>
        <p:spPr>
          <a:xfrm>
            <a:off x="6658479" y="1608436"/>
            <a:ext cx="3235398" cy="1239569"/>
          </a:xfrm>
        </p:spPr>
        <p:txBody>
          <a:bodyPr>
            <a:normAutofit/>
          </a:bodyPr>
          <a:lstStyle/>
          <a:p>
            <a:pPr marL="0" indent="0">
              <a:buNone/>
            </a:pPr>
            <a:endParaRPr lang="fr-FR" dirty="0"/>
          </a:p>
          <a:p>
            <a:pPr marL="0" indent="0">
              <a:buNone/>
            </a:pPr>
            <a:endParaRPr lang="fr-FR" dirty="0"/>
          </a:p>
          <a:p>
            <a:endParaRPr lang="fr-FR" dirty="0"/>
          </a:p>
        </p:txBody>
      </p:sp>
      <p:sp>
        <p:nvSpPr>
          <p:cNvPr id="5" name="Espace réservé du pied de page 4">
            <a:extLst>
              <a:ext uri="{FF2B5EF4-FFF2-40B4-BE49-F238E27FC236}">
                <a16:creationId xmlns="" xmlns:a16="http://schemas.microsoft.com/office/drawing/2014/main" id="{0776528E-8A71-44D0-A6EA-CF6DACE724E1}"/>
              </a:ext>
            </a:extLst>
          </p:cNvPr>
          <p:cNvSpPr>
            <a:spLocks noGrp="1"/>
          </p:cNvSpPr>
          <p:nvPr>
            <p:ph type="ftr" sz="quarter" idx="11"/>
          </p:nvPr>
        </p:nvSpPr>
        <p:spPr/>
        <p:txBody>
          <a:bodyPr/>
          <a:lstStyle/>
          <a:p>
            <a:r>
              <a:rPr lang="en-US" smtClean="0"/>
              <a:t>JD 202é</a:t>
            </a:r>
            <a:endParaRPr lang="en-US" dirty="0"/>
          </a:p>
        </p:txBody>
      </p:sp>
      <p:sp>
        <p:nvSpPr>
          <p:cNvPr id="6" name="Espace réservé du numéro de diapositive 5">
            <a:extLst>
              <a:ext uri="{FF2B5EF4-FFF2-40B4-BE49-F238E27FC236}">
                <a16:creationId xmlns="" xmlns:a16="http://schemas.microsoft.com/office/drawing/2014/main" id="{F061A33D-5959-4E57-BD0D-F2269C31BBF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8" name="Image 7">
            <a:hlinkClick r:id="rId7"/>
            <a:extLst>
              <a:ext uri="{FF2B5EF4-FFF2-40B4-BE49-F238E27FC236}">
                <a16:creationId xmlns="" xmlns:a16="http://schemas.microsoft.com/office/drawing/2014/main" id="{A22050B9-211C-48F0-AEE5-72932AC9BBAD}"/>
              </a:ext>
            </a:extLst>
          </p:cNvPr>
          <p:cNvPicPr>
            <a:picLocks noChangeAspect="1"/>
          </p:cNvPicPr>
          <p:nvPr/>
        </p:nvPicPr>
        <p:blipFill>
          <a:blip r:embed="rId8"/>
          <a:stretch>
            <a:fillRect/>
          </a:stretch>
        </p:blipFill>
        <p:spPr>
          <a:xfrm>
            <a:off x="8103183" y="2297701"/>
            <a:ext cx="3301198" cy="4203232"/>
          </a:xfrm>
          <a:prstGeom prst="rect">
            <a:avLst/>
          </a:prstGeom>
        </p:spPr>
      </p:pic>
      <p:sp>
        <p:nvSpPr>
          <p:cNvPr id="9" name="Espace réservé du contenu 3">
            <a:extLst>
              <a:ext uri="{FF2B5EF4-FFF2-40B4-BE49-F238E27FC236}">
                <a16:creationId xmlns="" xmlns:a16="http://schemas.microsoft.com/office/drawing/2014/main" id="{F777E411-C538-4620-A637-2526B646B8BC}"/>
              </a:ext>
            </a:extLst>
          </p:cNvPr>
          <p:cNvSpPr txBox="1">
            <a:spLocks/>
          </p:cNvSpPr>
          <p:nvPr/>
        </p:nvSpPr>
        <p:spPr>
          <a:xfrm>
            <a:off x="6350000" y="526997"/>
            <a:ext cx="3003129" cy="171362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1600" b="1" dirty="0"/>
              <a:t>Blog dédié au Lean</a:t>
            </a:r>
            <a:r>
              <a:rPr lang="fr-FR" sz="1600" dirty="0"/>
              <a:t/>
            </a:r>
            <a:br>
              <a:rPr lang="fr-FR" sz="1600" dirty="0"/>
            </a:br>
            <a:r>
              <a:rPr lang="fr-FR" sz="1600" dirty="0" smtClean="0">
                <a:solidFill>
                  <a:srgbClr val="FF0000"/>
                </a:solidFill>
                <a:hlinkClick r:id="rId9"/>
              </a:rPr>
              <a:t>https://joelduflot-lean.fr</a:t>
            </a:r>
            <a:endParaRPr lang="fr-FR" sz="1600" dirty="0">
              <a:solidFill>
                <a:srgbClr val="FF0000"/>
              </a:solidFill>
            </a:endParaRPr>
          </a:p>
          <a:p>
            <a:r>
              <a:rPr lang="fr-FR" sz="1600" b="1" dirty="0"/>
              <a:t>Et en BD </a:t>
            </a:r>
            <a:r>
              <a:rPr lang="fr-FR" sz="1600" dirty="0"/>
              <a:t>c’est plus clair</a:t>
            </a:r>
          </a:p>
          <a:p>
            <a:pPr marL="0" indent="0">
              <a:buNone/>
            </a:pPr>
            <a:r>
              <a:rPr lang="fr-FR" sz="1400" dirty="0">
                <a:hlinkClick r:id="rId7"/>
              </a:rPr>
              <a:t>https://izibook.eyrolles.com/produit/4557/9782212423235/Lusine%20du%20futur</a:t>
            </a:r>
            <a:endParaRPr lang="fr-FR" sz="1400" dirty="0"/>
          </a:p>
        </p:txBody>
      </p:sp>
    </p:spTree>
    <p:extLst>
      <p:ext uri="{BB962C8B-B14F-4D97-AF65-F5344CB8AC3E}">
        <p14:creationId xmlns:p14="http://schemas.microsoft.com/office/powerpoint/2010/main" val="95693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AF50CC-932F-40C7-8938-730F1A83C770}"/>
              </a:ext>
            </a:extLst>
          </p:cNvPr>
          <p:cNvSpPr>
            <a:spLocks noGrp="1"/>
          </p:cNvSpPr>
          <p:nvPr>
            <p:ph type="title"/>
          </p:nvPr>
        </p:nvSpPr>
        <p:spPr>
          <a:xfrm>
            <a:off x="2034575" y="304267"/>
            <a:ext cx="8911687" cy="848640"/>
          </a:xfrm>
        </p:spPr>
        <p:txBody>
          <a:bodyPr/>
          <a:lstStyle/>
          <a:p>
            <a:r>
              <a:rPr lang="fr-FR" dirty="0"/>
              <a:t>Le Lean  en tant que système</a:t>
            </a:r>
          </a:p>
        </p:txBody>
      </p:sp>
      <p:sp>
        <p:nvSpPr>
          <p:cNvPr id="3" name="Espace réservé du contenu 2">
            <a:extLst>
              <a:ext uri="{FF2B5EF4-FFF2-40B4-BE49-F238E27FC236}">
                <a16:creationId xmlns="" xmlns:a16="http://schemas.microsoft.com/office/drawing/2014/main" id="{9642FA43-785C-4347-82BE-54364FF43961}"/>
              </a:ext>
            </a:extLst>
          </p:cNvPr>
          <p:cNvSpPr>
            <a:spLocks noGrp="1"/>
          </p:cNvSpPr>
          <p:nvPr>
            <p:ph idx="1"/>
          </p:nvPr>
        </p:nvSpPr>
        <p:spPr>
          <a:xfrm>
            <a:off x="1591613" y="1152907"/>
            <a:ext cx="2828504" cy="5348026"/>
          </a:xfrm>
        </p:spPr>
        <p:txBody>
          <a:bodyPr>
            <a:noAutofit/>
          </a:bodyPr>
          <a:lstStyle/>
          <a:p>
            <a:r>
              <a:rPr lang="fr-FR" dirty="0"/>
              <a:t>Le But</a:t>
            </a:r>
          </a:p>
          <a:p>
            <a:endParaRPr lang="fr-FR" dirty="0"/>
          </a:p>
          <a:p>
            <a:r>
              <a:rPr lang="fr-FR" dirty="0"/>
              <a:t>Les deux piliers</a:t>
            </a:r>
          </a:p>
          <a:p>
            <a:pPr lvl="1"/>
            <a:r>
              <a:rPr lang="fr-FR" sz="1800" dirty="0"/>
              <a:t>Jidoka</a:t>
            </a:r>
          </a:p>
          <a:p>
            <a:pPr lvl="1"/>
            <a:r>
              <a:rPr lang="fr-FR" sz="1800" dirty="0"/>
              <a:t>Juste à temps</a:t>
            </a:r>
          </a:p>
          <a:p>
            <a:r>
              <a:rPr lang="fr-FR" dirty="0"/>
              <a:t>L’amélioration continue</a:t>
            </a:r>
          </a:p>
          <a:p>
            <a:pPr marL="457200" lvl="1" indent="0">
              <a:buNone/>
            </a:pPr>
            <a:endParaRPr lang="fr-FR" sz="1800" dirty="0"/>
          </a:p>
          <a:p>
            <a:r>
              <a:rPr lang="fr-FR" dirty="0"/>
              <a:t>La base</a:t>
            </a:r>
          </a:p>
          <a:p>
            <a:pPr lvl="1"/>
            <a:r>
              <a:rPr lang="fr-FR" sz="1800" b="1" dirty="0"/>
              <a:t>Activité Lissée</a:t>
            </a:r>
          </a:p>
          <a:p>
            <a:pPr lvl="1"/>
            <a:r>
              <a:rPr lang="fr-FR" sz="1800" dirty="0"/>
              <a:t>Standard</a:t>
            </a:r>
          </a:p>
          <a:p>
            <a:pPr lvl="1"/>
            <a:r>
              <a:rPr lang="fr-FR" sz="1800" dirty="0"/>
              <a:t>Visuel</a:t>
            </a:r>
          </a:p>
          <a:p>
            <a:pPr lvl="1"/>
            <a:r>
              <a:rPr lang="fr-FR" sz="1800" dirty="0"/>
              <a:t>Equipe</a:t>
            </a:r>
          </a:p>
        </p:txBody>
      </p:sp>
      <p:sp>
        <p:nvSpPr>
          <p:cNvPr id="4" name="Espace réservé du pied de page 3">
            <a:extLst>
              <a:ext uri="{FF2B5EF4-FFF2-40B4-BE49-F238E27FC236}">
                <a16:creationId xmlns="" xmlns:a16="http://schemas.microsoft.com/office/drawing/2014/main" id="{AA5E9A1A-75FC-47B9-9FC4-19BE320122ED}"/>
              </a:ext>
            </a:extLst>
          </p:cNvPr>
          <p:cNvSpPr>
            <a:spLocks noGrp="1"/>
          </p:cNvSpPr>
          <p:nvPr>
            <p:ph type="ftr" sz="quarter" idx="11"/>
          </p:nvPr>
        </p:nvSpPr>
        <p:spPr>
          <a:xfrm>
            <a:off x="2286000" y="6371170"/>
            <a:ext cx="7619999" cy="365125"/>
          </a:xfrm>
        </p:spPr>
        <p:txBody>
          <a:bodyPr/>
          <a:lstStyle/>
          <a:p>
            <a:r>
              <a:rPr lang="en-US" sz="1000" smtClean="0"/>
              <a:t>JD 202é</a:t>
            </a:r>
            <a:endParaRPr lang="en-US" sz="1000" dirty="0"/>
          </a:p>
        </p:txBody>
      </p:sp>
      <p:sp>
        <p:nvSpPr>
          <p:cNvPr id="5" name="Espace réservé du numéro de diapositive 4">
            <a:extLst>
              <a:ext uri="{FF2B5EF4-FFF2-40B4-BE49-F238E27FC236}">
                <a16:creationId xmlns="" xmlns:a16="http://schemas.microsoft.com/office/drawing/2014/main" id="{8D0B962A-CF21-4074-8824-D98DA2D01804}"/>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 xmlns:a16="http://schemas.microsoft.com/office/drawing/2014/main" id="{55357900-D8E6-4A4E-AC87-189A3A43FE94}"/>
              </a:ext>
            </a:extLst>
          </p:cNvPr>
          <p:cNvPicPr/>
          <p:nvPr/>
        </p:nvPicPr>
        <p:blipFill>
          <a:blip r:embed="rId2"/>
          <a:stretch>
            <a:fillRect/>
          </a:stretch>
        </p:blipFill>
        <p:spPr>
          <a:xfrm>
            <a:off x="4002452" y="928297"/>
            <a:ext cx="7942415" cy="5797246"/>
          </a:xfrm>
          <a:prstGeom prst="rect">
            <a:avLst/>
          </a:prstGeom>
        </p:spPr>
      </p:pic>
      <p:sp>
        <p:nvSpPr>
          <p:cNvPr id="8" name="Ellipse 7">
            <a:extLst>
              <a:ext uri="{FF2B5EF4-FFF2-40B4-BE49-F238E27FC236}">
                <a16:creationId xmlns="" xmlns:a16="http://schemas.microsoft.com/office/drawing/2014/main" id="{891D1B1A-B573-49E9-AE0A-FAD03E51555B}"/>
              </a:ext>
            </a:extLst>
          </p:cNvPr>
          <p:cNvSpPr/>
          <p:nvPr/>
        </p:nvSpPr>
        <p:spPr>
          <a:xfrm>
            <a:off x="6299418" y="4740676"/>
            <a:ext cx="3348481" cy="610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4661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627" y="476669"/>
            <a:ext cx="8352928" cy="529128"/>
          </a:xfrm>
        </p:spPr>
        <p:txBody>
          <a:bodyPr>
            <a:normAutofit fontScale="90000"/>
          </a:bodyPr>
          <a:lstStyle/>
          <a:p>
            <a:r>
              <a:rPr lang="fr-FR" dirty="0"/>
              <a:t>Le Lissage de l’activité</a:t>
            </a:r>
          </a:p>
        </p:txBody>
      </p:sp>
      <p:sp>
        <p:nvSpPr>
          <p:cNvPr id="3" name="Espace réservé du contenu 2"/>
          <p:cNvSpPr>
            <a:spLocks noGrp="1"/>
          </p:cNvSpPr>
          <p:nvPr>
            <p:ph idx="1"/>
          </p:nvPr>
        </p:nvSpPr>
        <p:spPr>
          <a:xfrm>
            <a:off x="1311579" y="1306920"/>
            <a:ext cx="6510248" cy="5551079"/>
          </a:xfrm>
        </p:spPr>
        <p:txBody>
          <a:bodyPr>
            <a:noAutofit/>
          </a:bodyPr>
          <a:lstStyle/>
          <a:p>
            <a:pPr marL="68580" indent="0">
              <a:buNone/>
            </a:pPr>
            <a:r>
              <a:rPr lang="fr-FR" sz="2000" dirty="0"/>
              <a:t> Le lissage de l’activité est nécessaire.</a:t>
            </a:r>
          </a:p>
          <a:p>
            <a:pPr marL="68580" indent="0">
              <a:buNone/>
            </a:pPr>
            <a:r>
              <a:rPr lang="fr-FR" sz="2000" dirty="0"/>
              <a:t> La </a:t>
            </a:r>
            <a:r>
              <a:rPr lang="fr-FR" sz="2000" b="1" dirty="0"/>
              <a:t>demande client est variable </a:t>
            </a:r>
            <a:r>
              <a:rPr lang="fr-FR" sz="2000" dirty="0"/>
              <a:t>dans le temps et en fonction des types de produits.</a:t>
            </a:r>
            <a:br>
              <a:rPr lang="fr-FR" sz="2000" dirty="0"/>
            </a:br>
            <a:r>
              <a:rPr lang="fr-FR" sz="2000" dirty="0"/>
              <a:t>  La production nécessite </a:t>
            </a:r>
            <a:r>
              <a:rPr lang="fr-FR" sz="2000" b="1" dirty="0"/>
              <a:t>stabilité et répétitivité</a:t>
            </a:r>
          </a:p>
          <a:p>
            <a:pPr marL="68580" indent="0">
              <a:buNone/>
            </a:pPr>
            <a:r>
              <a:rPr lang="fr-FR" sz="2000" dirty="0"/>
              <a:t>Pour lisser il faut d’abord que la flexibilité soit suffisante et donc la taille des lots de production soit homogène avec les quantités enlevées par les clients. Si on vend par colis de 10, on produit des colis de 10, un par un.</a:t>
            </a:r>
          </a:p>
          <a:p>
            <a:pPr marL="68580" indent="0">
              <a:buNone/>
            </a:pPr>
            <a:r>
              <a:rPr lang="fr-FR" sz="2000" dirty="0"/>
              <a:t>Le lissage donne une situation répétitive propice</a:t>
            </a:r>
          </a:p>
          <a:p>
            <a:pPr marL="68580" indent="0">
              <a:buNone/>
            </a:pPr>
            <a:r>
              <a:rPr lang="fr-FR" sz="2000" dirty="0"/>
              <a:t>   A la </a:t>
            </a:r>
            <a:r>
              <a:rPr lang="fr-FR" sz="2000" b="1" dirty="0"/>
              <a:t>standardisation</a:t>
            </a:r>
          </a:p>
          <a:p>
            <a:pPr marL="68580" indent="0">
              <a:buNone/>
            </a:pPr>
            <a:r>
              <a:rPr lang="fr-FR" sz="2000" dirty="0"/>
              <a:t>   A </a:t>
            </a:r>
            <a:r>
              <a:rPr lang="fr-FR" sz="2000" i="1" dirty="0"/>
              <a:t>l’amélioration</a:t>
            </a:r>
          </a:p>
        </p:txBody>
      </p:sp>
      <p:sp>
        <p:nvSpPr>
          <p:cNvPr id="4" name="Espace réservé du pied de page 3"/>
          <p:cNvSpPr>
            <a:spLocks noGrp="1"/>
          </p:cNvSpPr>
          <p:nvPr>
            <p:ph type="ftr" sz="quarter" idx="11"/>
          </p:nvPr>
        </p:nvSpPr>
        <p:spPr/>
        <p:txBody>
          <a:bodyPr/>
          <a:lstStyle/>
          <a:p>
            <a:r>
              <a:rPr lang="fr-FR" dirty="0" smtClean="0"/>
              <a:t>JD 202é</a:t>
            </a:r>
            <a:endParaRPr lang="fr-FR" dirty="0"/>
          </a:p>
        </p:txBody>
      </p:sp>
      <p:pic>
        <p:nvPicPr>
          <p:cNvPr id="5" name="Image 4"/>
          <p:cNvPicPr>
            <a:picLocks noChangeAspect="1"/>
          </p:cNvPicPr>
          <p:nvPr/>
        </p:nvPicPr>
        <p:blipFill>
          <a:blip r:embed="rId3"/>
          <a:stretch>
            <a:fillRect/>
          </a:stretch>
        </p:blipFill>
        <p:spPr>
          <a:xfrm>
            <a:off x="7727882" y="2335427"/>
            <a:ext cx="4149168" cy="3499257"/>
          </a:xfrm>
          <a:prstGeom prst="rect">
            <a:avLst/>
          </a:prstGeom>
        </p:spPr>
      </p:pic>
      <p:sp>
        <p:nvSpPr>
          <p:cNvPr id="9" name="Espace réservé du numéro de diapositive 4">
            <a:extLst>
              <a:ext uri="{FF2B5EF4-FFF2-40B4-BE49-F238E27FC236}">
                <a16:creationId xmlns="" xmlns:a16="http://schemas.microsoft.com/office/drawing/2014/main" id="{47BFF4A3-1397-4D10-837F-E8AE98EB955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3</a:t>
            </a:fld>
            <a:endParaRPr lang="en-US" dirty="0"/>
          </a:p>
        </p:txBody>
      </p:sp>
      <p:pic>
        <p:nvPicPr>
          <p:cNvPr id="7" name="Picture 5" descr="enseignant">
            <a:extLst>
              <a:ext uri="{FF2B5EF4-FFF2-40B4-BE49-F238E27FC236}">
                <a16:creationId xmlns="" xmlns:a16="http://schemas.microsoft.com/office/drawing/2014/main" id="{63F4D585-37AD-43B2-8EE7-0218BEEAA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6555" y="115325"/>
            <a:ext cx="1711034" cy="17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627" y="476669"/>
            <a:ext cx="8352928" cy="529128"/>
          </a:xfrm>
        </p:spPr>
        <p:txBody>
          <a:bodyPr>
            <a:normAutofit fontScale="90000"/>
          </a:bodyPr>
          <a:lstStyle/>
          <a:p>
            <a:r>
              <a:rPr lang="fr-FR" dirty="0"/>
              <a:t>Le Lissage de l’activité</a:t>
            </a:r>
          </a:p>
        </p:txBody>
      </p:sp>
      <p:sp>
        <p:nvSpPr>
          <p:cNvPr id="3" name="Espace réservé du contenu 2"/>
          <p:cNvSpPr>
            <a:spLocks noGrp="1"/>
          </p:cNvSpPr>
          <p:nvPr>
            <p:ph idx="1"/>
          </p:nvPr>
        </p:nvSpPr>
        <p:spPr>
          <a:xfrm>
            <a:off x="1311579" y="1306921"/>
            <a:ext cx="6510248" cy="5011449"/>
          </a:xfrm>
        </p:spPr>
        <p:txBody>
          <a:bodyPr>
            <a:normAutofit/>
          </a:bodyPr>
          <a:lstStyle/>
          <a:p>
            <a:pPr marL="68580" indent="0">
              <a:buNone/>
            </a:pPr>
            <a:r>
              <a:rPr lang="fr-FR" sz="2000" dirty="0"/>
              <a:t> Le lissage</a:t>
            </a:r>
          </a:p>
          <a:p>
            <a:pPr marL="525780" indent="-457200">
              <a:buAutoNum type="arabicPlain"/>
            </a:pPr>
            <a:r>
              <a:rPr lang="fr-FR" sz="2000" dirty="0"/>
              <a:t>Taille de lot homogène / demande client</a:t>
            </a:r>
          </a:p>
          <a:p>
            <a:pPr marL="525780" indent="-457200">
              <a:buAutoNum type="arabicPlain"/>
            </a:pPr>
            <a:r>
              <a:rPr lang="fr-FR" sz="2000" dirty="0"/>
              <a:t>Produire la cadence attendue par le client : Takt time</a:t>
            </a:r>
          </a:p>
          <a:p>
            <a:pPr marL="525780" indent="-457200">
              <a:buAutoNum type="arabicPlain"/>
            </a:pPr>
            <a:r>
              <a:rPr lang="fr-FR" sz="2000" dirty="0"/>
              <a:t>Aligner l’ensemble du flux sur le Takt time</a:t>
            </a:r>
          </a:p>
          <a:p>
            <a:pPr marL="525780" indent="-457200">
              <a:buAutoNum type="arabicPlain"/>
            </a:pPr>
            <a:r>
              <a:rPr lang="fr-FR" sz="2000" dirty="0"/>
              <a:t>Lisser la charge : Heijunka</a:t>
            </a:r>
          </a:p>
          <a:p>
            <a:pPr marL="525780" indent="-457200">
              <a:buAutoNum type="arabicPlain"/>
            </a:pPr>
            <a:r>
              <a:rPr lang="fr-FR" sz="2000" dirty="0"/>
              <a:t>Equilibrer la charge ou les difficultés sur les divers postes de travail</a:t>
            </a:r>
          </a:p>
          <a:p>
            <a:pPr marL="68580" indent="0">
              <a:buNone/>
            </a:pPr>
            <a:endParaRPr lang="fr-FR" sz="2000" dirty="0"/>
          </a:p>
          <a:p>
            <a:pPr marL="68580" indent="0">
              <a:buNone/>
            </a:pPr>
            <a:endParaRPr lang="fr-FR" sz="2000" dirty="0"/>
          </a:p>
          <a:p>
            <a:pPr marL="68580" indent="0">
              <a:buNone/>
            </a:pPr>
            <a:r>
              <a:rPr lang="fr-FR" sz="2000" dirty="0"/>
              <a:t>Stable ou aléatoire qui</a:t>
            </a:r>
            <a:br>
              <a:rPr lang="fr-FR" sz="2000" dirty="0"/>
            </a:br>
            <a:r>
              <a:rPr lang="fr-FR" sz="2000" dirty="0"/>
              <a:t>gaspille le moins ?</a:t>
            </a:r>
          </a:p>
        </p:txBody>
      </p:sp>
      <p:sp>
        <p:nvSpPr>
          <p:cNvPr id="4" name="Espace réservé du pied de page 3"/>
          <p:cNvSpPr>
            <a:spLocks noGrp="1"/>
          </p:cNvSpPr>
          <p:nvPr>
            <p:ph type="ftr" sz="quarter" idx="11"/>
          </p:nvPr>
        </p:nvSpPr>
        <p:spPr/>
        <p:txBody>
          <a:bodyPr/>
          <a:lstStyle/>
          <a:p>
            <a:r>
              <a:rPr lang="fr-FR" smtClean="0"/>
              <a:t>JD 202é</a:t>
            </a:r>
            <a:endParaRPr lang="fr-FR" dirty="0"/>
          </a:p>
        </p:txBody>
      </p:sp>
      <p:pic>
        <p:nvPicPr>
          <p:cNvPr id="5" name="Image 4"/>
          <p:cNvPicPr>
            <a:picLocks noChangeAspect="1"/>
          </p:cNvPicPr>
          <p:nvPr/>
        </p:nvPicPr>
        <p:blipFill>
          <a:blip r:embed="rId3"/>
          <a:stretch>
            <a:fillRect/>
          </a:stretch>
        </p:blipFill>
        <p:spPr>
          <a:xfrm>
            <a:off x="7821827" y="736361"/>
            <a:ext cx="4149168" cy="3499257"/>
          </a:xfrm>
          <a:prstGeom prst="rect">
            <a:avLst/>
          </a:prstGeom>
        </p:spPr>
      </p:pic>
      <p:sp>
        <p:nvSpPr>
          <p:cNvPr id="9" name="Espace réservé du numéro de diapositive 4">
            <a:extLst>
              <a:ext uri="{FF2B5EF4-FFF2-40B4-BE49-F238E27FC236}">
                <a16:creationId xmlns="" xmlns:a16="http://schemas.microsoft.com/office/drawing/2014/main" id="{47BFF4A3-1397-4D10-837F-E8AE98EB955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4</a:t>
            </a:fld>
            <a:endParaRPr lang="en-US" dirty="0"/>
          </a:p>
        </p:txBody>
      </p:sp>
      <p:pic>
        <p:nvPicPr>
          <p:cNvPr id="8" name="Image 7" descr="Afficher l'image d'origine"/>
          <p:cNvPicPr/>
          <p:nvPr/>
        </p:nvPicPr>
        <p:blipFill rotWithShape="1">
          <a:blip r:embed="rId4">
            <a:extLst>
              <a:ext uri="{28A0092B-C50C-407E-A947-70E740481C1C}">
                <a14:useLocalDpi xmlns:a14="http://schemas.microsoft.com/office/drawing/2010/main" val="0"/>
              </a:ext>
            </a:extLst>
          </a:blip>
          <a:srcRect l="8654" b="10412"/>
          <a:stretch/>
        </p:blipFill>
        <p:spPr bwMode="auto">
          <a:xfrm>
            <a:off x="4624622" y="4416539"/>
            <a:ext cx="2927265" cy="1901831"/>
          </a:xfrm>
          <a:prstGeom prst="rect">
            <a:avLst/>
          </a:prstGeom>
          <a:noFill/>
          <a:ln>
            <a:noFill/>
          </a:ln>
        </p:spPr>
      </p:pic>
    </p:spTree>
    <p:extLst>
      <p:ext uri="{BB962C8B-B14F-4D97-AF65-F5344CB8AC3E}">
        <p14:creationId xmlns:p14="http://schemas.microsoft.com/office/powerpoint/2010/main" val="18470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820" y="189945"/>
            <a:ext cx="8073389" cy="784128"/>
          </a:xfrm>
        </p:spPr>
        <p:txBody>
          <a:bodyPr>
            <a:normAutofit/>
          </a:bodyPr>
          <a:lstStyle/>
          <a:p>
            <a:r>
              <a:rPr lang="fr-FR" dirty="0"/>
              <a:t>Lissage  1) Taille des lots</a:t>
            </a:r>
          </a:p>
        </p:txBody>
      </p:sp>
      <p:sp>
        <p:nvSpPr>
          <p:cNvPr id="3" name="Espace réservé du contenu 2"/>
          <p:cNvSpPr>
            <a:spLocks noGrp="1"/>
          </p:cNvSpPr>
          <p:nvPr>
            <p:ph sz="half" idx="1"/>
          </p:nvPr>
        </p:nvSpPr>
        <p:spPr>
          <a:xfrm>
            <a:off x="2135820" y="1023500"/>
            <a:ext cx="9776093" cy="5741472"/>
          </a:xfrm>
        </p:spPr>
        <p:txBody>
          <a:bodyPr>
            <a:normAutofit/>
          </a:bodyPr>
          <a:lstStyle/>
          <a:p>
            <a:r>
              <a:rPr lang="fr-FR" sz="2600" dirty="0"/>
              <a:t>Réduire la taille des lots pour</a:t>
            </a:r>
          </a:p>
          <a:p>
            <a:pPr lvl="1"/>
            <a:r>
              <a:rPr lang="fr-FR" sz="2400" dirty="0"/>
              <a:t>Flexibilité accrue</a:t>
            </a:r>
          </a:p>
          <a:p>
            <a:pPr lvl="1"/>
            <a:r>
              <a:rPr lang="fr-FR" sz="2400" dirty="0"/>
              <a:t>Délai plus court </a:t>
            </a:r>
          </a:p>
          <a:p>
            <a:pPr lvl="1"/>
            <a:r>
              <a:rPr lang="fr-FR" sz="2400" dirty="0"/>
              <a:t>Stocks réduits</a:t>
            </a:r>
          </a:p>
          <a:p>
            <a:pPr lvl="1"/>
            <a:endParaRPr lang="fr-FR" sz="2400" dirty="0"/>
          </a:p>
          <a:p>
            <a:pPr lvl="1"/>
            <a:endParaRPr lang="fr-FR" sz="2400" dirty="0"/>
          </a:p>
          <a:p>
            <a:pPr lvl="1"/>
            <a:endParaRPr lang="fr-FR" sz="2400" dirty="0"/>
          </a:p>
          <a:p>
            <a:pPr lvl="1"/>
            <a:endParaRPr lang="fr-FR" sz="2400" dirty="0"/>
          </a:p>
          <a:p>
            <a:pPr lvl="1"/>
            <a:endParaRPr lang="fr-FR" sz="2400" dirty="0"/>
          </a:p>
          <a:p>
            <a:pPr marL="0" indent="0">
              <a:buNone/>
            </a:pPr>
            <a:endParaRPr lang="fr-FR" sz="2000" dirty="0"/>
          </a:p>
          <a:p>
            <a:pPr marL="0" indent="0">
              <a:buNone/>
            </a:pPr>
            <a:r>
              <a:rPr lang="fr-FR" sz="2000" dirty="0"/>
              <a:t>Production chaque semaine  chaque jour    en continu (ligne polyvalente)</a:t>
            </a:r>
          </a:p>
          <a:p>
            <a:pPr marL="0" indent="0">
              <a:buNone/>
            </a:pPr>
            <a:r>
              <a:rPr lang="fr-FR" sz="2000" dirty="0"/>
              <a:t>Pour coller au plus près de la demande client</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5</a:t>
            </a:fld>
            <a:endParaRPr lang="en-US" dirty="0"/>
          </a:p>
        </p:txBody>
      </p:sp>
      <p:pic>
        <p:nvPicPr>
          <p:cNvPr id="4" name="Image 3"/>
          <p:cNvPicPr>
            <a:picLocks noChangeAspect="1"/>
          </p:cNvPicPr>
          <p:nvPr/>
        </p:nvPicPr>
        <p:blipFill>
          <a:blip r:embed="rId2"/>
          <a:stretch>
            <a:fillRect/>
          </a:stretch>
        </p:blipFill>
        <p:spPr>
          <a:xfrm>
            <a:off x="2660974" y="3063362"/>
            <a:ext cx="6840059" cy="2893872"/>
          </a:xfrm>
          <a:prstGeom prst="rect">
            <a:avLst/>
          </a:prstGeom>
        </p:spPr>
      </p:pic>
    </p:spTree>
    <p:extLst>
      <p:ext uri="{BB962C8B-B14F-4D97-AF65-F5344CB8AC3E}">
        <p14:creationId xmlns:p14="http://schemas.microsoft.com/office/powerpoint/2010/main" val="423566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821" y="332400"/>
            <a:ext cx="8073389" cy="784128"/>
          </a:xfrm>
        </p:spPr>
        <p:txBody>
          <a:bodyPr>
            <a:normAutofit/>
          </a:bodyPr>
          <a:lstStyle/>
          <a:p>
            <a:r>
              <a:rPr lang="fr-FR" dirty="0"/>
              <a:t>Lissage  2) Takt Time</a:t>
            </a:r>
          </a:p>
        </p:txBody>
      </p:sp>
      <p:sp>
        <p:nvSpPr>
          <p:cNvPr id="3" name="Espace réservé du contenu 2"/>
          <p:cNvSpPr>
            <a:spLocks noGrp="1"/>
          </p:cNvSpPr>
          <p:nvPr>
            <p:ph sz="half" idx="1"/>
          </p:nvPr>
        </p:nvSpPr>
        <p:spPr>
          <a:xfrm>
            <a:off x="1597190" y="1116528"/>
            <a:ext cx="9664882" cy="5630261"/>
          </a:xfrm>
        </p:spPr>
        <p:txBody>
          <a:bodyPr>
            <a:normAutofit fontScale="92500" lnSpcReduction="10000"/>
          </a:bodyPr>
          <a:lstStyle/>
          <a:p>
            <a:r>
              <a:rPr lang="fr-FR" sz="2600" dirty="0"/>
              <a:t>Le </a:t>
            </a:r>
            <a:r>
              <a:rPr lang="fr-FR" sz="2600" dirty="0">
                <a:hlinkClick r:id="rId2"/>
              </a:rPr>
              <a:t>Takt time </a:t>
            </a:r>
            <a:r>
              <a:rPr lang="fr-FR" sz="2600" dirty="0"/>
              <a:t>représente le temps entre deux commandes client</a:t>
            </a:r>
          </a:p>
          <a:p>
            <a:r>
              <a:rPr lang="fr-FR" sz="2600" dirty="0"/>
              <a:t>Travailler au Takt time c’est être calé sur la cadence voulue par le client (juste nécessaire)</a:t>
            </a:r>
          </a:p>
          <a:p>
            <a:r>
              <a:rPr lang="fr-FR" sz="2600" dirty="0"/>
              <a:t>On le détermine sur une période (mois, semaine), il sert de référence de lissage.</a:t>
            </a:r>
          </a:p>
          <a:p>
            <a:r>
              <a:rPr lang="fr-FR" sz="2600" dirty="0"/>
              <a:t>Le calcul est le fruit d’un dialogue entre commerce et production (PIC PDP)</a:t>
            </a:r>
          </a:p>
          <a:p>
            <a:pPr marL="0" indent="0">
              <a:buNone/>
            </a:pPr>
            <a:r>
              <a:rPr lang="fr-FR" sz="2200" dirty="0"/>
              <a:t>				Temps effectif de production</a:t>
            </a:r>
            <a:br>
              <a:rPr lang="fr-FR" sz="2200" dirty="0"/>
            </a:br>
            <a:r>
              <a:rPr lang="fr-FR" sz="2200" b="1" dirty="0"/>
              <a:t>Takt time </a:t>
            </a:r>
            <a:r>
              <a:rPr lang="fr-FR" sz="2200" dirty="0"/>
              <a:t>=     -------------------------------------------</a:t>
            </a:r>
            <a:br>
              <a:rPr lang="fr-FR" sz="2200" dirty="0"/>
            </a:br>
            <a:r>
              <a:rPr lang="fr-FR" sz="2200" dirty="0"/>
              <a:t>				Nombre de produits vendus</a:t>
            </a:r>
          </a:p>
          <a:p>
            <a:pPr marL="0" indent="0">
              <a:buNone/>
            </a:pPr>
            <a:r>
              <a:rPr lang="fr-FR" sz="2200" dirty="0"/>
              <a:t>Temps effectif de production : le temps disponible hors pauses, repas, maintenance programmée</a:t>
            </a:r>
          </a:p>
          <a:p>
            <a:pPr marL="0" indent="0">
              <a:buNone/>
            </a:pPr>
            <a:r>
              <a:rPr lang="fr-FR" sz="2200" dirty="0"/>
              <a:t>Nombre de produits vendus : ceux qu’on prévoit de vendre sur la période considérée</a:t>
            </a:r>
          </a:p>
        </p:txBody>
      </p:sp>
      <p:sp>
        <p:nvSpPr>
          <p:cNvPr id="5" name="Espace réservé du pied de page 4"/>
          <p:cNvSpPr>
            <a:spLocks noGrp="1"/>
          </p:cNvSpPr>
          <p:nvPr>
            <p:ph type="ftr" sz="quarter" idx="11"/>
          </p:nvPr>
        </p:nvSpPr>
        <p:spPr>
          <a:xfrm>
            <a:off x="352639" y="6463940"/>
            <a:ext cx="7619999" cy="365125"/>
          </a:xfrm>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6</a:t>
            </a:fld>
            <a:endParaRPr lang="en-US" dirty="0"/>
          </a:p>
        </p:txBody>
      </p:sp>
      <p:pic>
        <p:nvPicPr>
          <p:cNvPr id="6" name="Picture 5" descr="enseignant">
            <a:extLst>
              <a:ext uri="{FF2B5EF4-FFF2-40B4-BE49-F238E27FC236}">
                <a16:creationId xmlns="" xmlns:a16="http://schemas.microsoft.com/office/drawing/2014/main" id="{63F4D585-37AD-43B2-8EE7-0218BEEAA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0966" y="115325"/>
            <a:ext cx="1711034" cy="17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4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186216"/>
            <a:ext cx="8073389" cy="784128"/>
          </a:xfrm>
        </p:spPr>
        <p:txBody>
          <a:bodyPr>
            <a:normAutofit/>
          </a:bodyPr>
          <a:lstStyle/>
          <a:p>
            <a:r>
              <a:rPr lang="fr-FR" dirty="0"/>
              <a:t>Lissage  2) Takt Time</a:t>
            </a:r>
          </a:p>
        </p:txBody>
      </p:sp>
      <p:sp>
        <p:nvSpPr>
          <p:cNvPr id="3" name="Espace réservé du contenu 2"/>
          <p:cNvSpPr>
            <a:spLocks noGrp="1"/>
          </p:cNvSpPr>
          <p:nvPr>
            <p:ph sz="half" idx="1"/>
          </p:nvPr>
        </p:nvSpPr>
        <p:spPr>
          <a:xfrm>
            <a:off x="1618735" y="1116528"/>
            <a:ext cx="10354962" cy="5741472"/>
          </a:xfrm>
        </p:spPr>
        <p:txBody>
          <a:bodyPr>
            <a:normAutofit/>
          </a:bodyPr>
          <a:lstStyle/>
          <a:p>
            <a:pPr marL="0" indent="0">
              <a:buNone/>
            </a:pPr>
            <a:r>
              <a:rPr lang="fr-FR" sz="2200" dirty="0"/>
              <a:t>				Temps effectif de production</a:t>
            </a:r>
            <a:br>
              <a:rPr lang="fr-FR" sz="2200" dirty="0"/>
            </a:br>
            <a:r>
              <a:rPr lang="fr-FR" sz="2200" b="1" dirty="0"/>
              <a:t>Takt time </a:t>
            </a:r>
            <a:r>
              <a:rPr lang="fr-FR" sz="2200" dirty="0"/>
              <a:t>=     -------------------------------------------</a:t>
            </a:r>
            <a:br>
              <a:rPr lang="fr-FR" sz="2200" dirty="0"/>
            </a:br>
            <a:r>
              <a:rPr lang="fr-FR" sz="2200" dirty="0"/>
              <a:t>				Nombre de produits vendus</a:t>
            </a:r>
          </a:p>
          <a:p>
            <a:r>
              <a:rPr lang="fr-FR" sz="2200" dirty="0"/>
              <a:t>Exemple :</a:t>
            </a:r>
          </a:p>
          <a:p>
            <a:pPr marL="0" indent="0">
              <a:buNone/>
            </a:pPr>
            <a:r>
              <a:rPr lang="fr-FR" sz="2200" dirty="0"/>
              <a:t> 7h soit 420mn - 20mn de pause</a:t>
            </a:r>
            <a:r>
              <a:rPr lang="fr-FR" sz="2200" dirty="0">
                <a:sym typeface="Wingdings" panose="05000000000000000000" pitchFamily="2" charset="2"/>
              </a:rPr>
              <a:t></a:t>
            </a:r>
            <a:r>
              <a:rPr lang="fr-FR" sz="2200" dirty="0"/>
              <a:t> Temps effectif de prod = 400mn/jour</a:t>
            </a:r>
          </a:p>
          <a:p>
            <a:pPr marL="0" indent="0">
              <a:buNone/>
            </a:pPr>
            <a:r>
              <a:rPr lang="fr-FR" sz="2200" dirty="0"/>
              <a:t> Prévision de vente / jour = 80 produits</a:t>
            </a:r>
          </a:p>
          <a:p>
            <a:pPr marL="0" indent="0">
              <a:buNone/>
            </a:pPr>
            <a:r>
              <a:rPr lang="fr-FR" sz="2200" dirty="0"/>
              <a:t>Takt time = 400/80 = 5mn</a:t>
            </a:r>
          </a:p>
          <a:p>
            <a:pPr marL="0" indent="0">
              <a:buNone/>
            </a:pPr>
            <a:endParaRPr lang="fr-FR" sz="2200" dirty="0"/>
          </a:p>
          <a:p>
            <a:r>
              <a:rPr lang="fr-FR" sz="2200" b="1" dirty="0"/>
              <a:t>Evolution par période</a:t>
            </a:r>
            <a:r>
              <a:rPr lang="fr-FR" sz="2200" dirty="0"/>
              <a:t/>
            </a:r>
            <a:br>
              <a:rPr lang="fr-FR" sz="2200" dirty="0"/>
            </a:br>
            <a:r>
              <a:rPr lang="fr-FR" sz="2200" dirty="0"/>
              <a:t>Le takt time est une moyenne sur</a:t>
            </a:r>
            <a:br>
              <a:rPr lang="fr-FR" sz="2200" dirty="0"/>
            </a:br>
            <a:r>
              <a:rPr lang="fr-FR" sz="2200" dirty="0"/>
              <a:t>la période</a:t>
            </a:r>
            <a:br>
              <a:rPr lang="fr-FR" sz="2200" dirty="0"/>
            </a:br>
            <a:r>
              <a:rPr lang="fr-FR" sz="2200" dirty="0"/>
              <a:t>La capacité est ajustée au besoin</a:t>
            </a:r>
            <a:br>
              <a:rPr lang="fr-FR" sz="2200" dirty="0"/>
            </a:br>
            <a:r>
              <a:rPr lang="fr-FR" sz="2200" dirty="0"/>
              <a:t>réel à chaque période : c’est un </a:t>
            </a:r>
            <a:br>
              <a:rPr lang="fr-FR" sz="2200" dirty="0"/>
            </a:br>
            <a:r>
              <a:rPr lang="fr-FR" sz="2200" dirty="0"/>
              <a:t>effort important</a:t>
            </a:r>
          </a:p>
        </p:txBody>
      </p:sp>
      <p:sp>
        <p:nvSpPr>
          <p:cNvPr id="5" name="Espace réservé du pied de page 4"/>
          <p:cNvSpPr>
            <a:spLocks noGrp="1"/>
          </p:cNvSpPr>
          <p:nvPr>
            <p:ph type="ftr" sz="quarter" idx="11"/>
          </p:nvPr>
        </p:nvSpPr>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7</a:t>
            </a:fld>
            <a:endParaRPr lang="en-US" dirty="0"/>
          </a:p>
        </p:txBody>
      </p:sp>
      <p:pic>
        <p:nvPicPr>
          <p:cNvPr id="4" name="Image 3"/>
          <p:cNvPicPr>
            <a:picLocks noChangeAspect="1"/>
          </p:cNvPicPr>
          <p:nvPr/>
        </p:nvPicPr>
        <p:blipFill>
          <a:blip r:embed="rId2"/>
          <a:stretch>
            <a:fillRect/>
          </a:stretch>
        </p:blipFill>
        <p:spPr>
          <a:xfrm>
            <a:off x="6796983" y="3628125"/>
            <a:ext cx="4627265" cy="3432345"/>
          </a:xfrm>
          <a:prstGeom prst="rect">
            <a:avLst/>
          </a:prstGeom>
        </p:spPr>
      </p:pic>
    </p:spTree>
    <p:extLst>
      <p:ext uri="{BB962C8B-B14F-4D97-AF65-F5344CB8AC3E}">
        <p14:creationId xmlns:p14="http://schemas.microsoft.com/office/powerpoint/2010/main" val="377530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186216"/>
            <a:ext cx="8073389" cy="784128"/>
          </a:xfrm>
        </p:spPr>
        <p:txBody>
          <a:bodyPr>
            <a:normAutofit/>
          </a:bodyPr>
          <a:lstStyle/>
          <a:p>
            <a:r>
              <a:rPr lang="fr-FR" dirty="0"/>
              <a:t>Lissage  3) Alignement au Takt Time</a:t>
            </a:r>
          </a:p>
        </p:txBody>
      </p:sp>
      <p:sp>
        <p:nvSpPr>
          <p:cNvPr id="3" name="Espace réservé du contenu 2"/>
          <p:cNvSpPr>
            <a:spLocks noGrp="1"/>
          </p:cNvSpPr>
          <p:nvPr>
            <p:ph sz="half" idx="1"/>
          </p:nvPr>
        </p:nvSpPr>
        <p:spPr>
          <a:xfrm>
            <a:off x="1618735" y="1495167"/>
            <a:ext cx="10107827" cy="5022669"/>
          </a:xfrm>
        </p:spPr>
        <p:txBody>
          <a:bodyPr>
            <a:normAutofit/>
          </a:bodyPr>
          <a:lstStyle/>
          <a:p>
            <a:pPr marL="0" indent="0">
              <a:buNone/>
            </a:pPr>
            <a:r>
              <a:rPr lang="fr-FR" sz="2200" dirty="0"/>
              <a:t>L’ensemble des moyens travaille au takt time pour éviter les </a:t>
            </a:r>
            <a:r>
              <a:rPr lang="fr-FR" sz="2200" dirty="0" err="1"/>
              <a:t>les</a:t>
            </a:r>
            <a:r>
              <a:rPr lang="fr-FR" sz="2200" dirty="0"/>
              <a:t> Mudas et faciliter la détection des aléas.</a:t>
            </a:r>
          </a:p>
          <a:p>
            <a:pPr marL="0" indent="0">
              <a:buNone/>
            </a:pPr>
            <a:endParaRPr lang="fr-FR" sz="2200" dirty="0"/>
          </a:p>
          <a:p>
            <a:r>
              <a:rPr lang="fr-FR" sz="2200" dirty="0"/>
              <a:t>Chaque poste compare sa cadence au takt time</a:t>
            </a:r>
          </a:p>
          <a:p>
            <a:pPr lvl="1"/>
            <a:r>
              <a:rPr lang="fr-FR" sz="2200" dirty="0"/>
              <a:t>Trop rapide, il doit ralentir : réduire sa capacité, ses effectifs</a:t>
            </a:r>
          </a:p>
          <a:p>
            <a:pPr lvl="1"/>
            <a:r>
              <a:rPr lang="fr-FR" sz="2200" dirty="0"/>
              <a:t>Trop lent, il doit accélérer : plus d’effectif ou machine plus rapide</a:t>
            </a:r>
          </a:p>
          <a:p>
            <a:pPr lvl="1"/>
            <a:endParaRPr lang="fr-FR" sz="2200" dirty="0"/>
          </a:p>
          <a:p>
            <a:r>
              <a:rPr lang="fr-FR" sz="2200" dirty="0"/>
              <a:t>Si une accumulation apparait, un poste est trop lent : problème?</a:t>
            </a:r>
          </a:p>
        </p:txBody>
      </p:sp>
      <p:sp>
        <p:nvSpPr>
          <p:cNvPr id="5" name="Espace réservé du pied de page 4"/>
          <p:cNvSpPr>
            <a:spLocks noGrp="1"/>
          </p:cNvSpPr>
          <p:nvPr>
            <p:ph type="ftr" sz="quarter" idx="11"/>
          </p:nvPr>
        </p:nvSpPr>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83155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186216"/>
            <a:ext cx="8073389" cy="784128"/>
          </a:xfrm>
        </p:spPr>
        <p:txBody>
          <a:bodyPr>
            <a:normAutofit/>
          </a:bodyPr>
          <a:lstStyle/>
          <a:p>
            <a:r>
              <a:rPr lang="fr-FR" dirty="0"/>
              <a:t>Lissage  3) Alignement au Takt Time</a:t>
            </a:r>
          </a:p>
        </p:txBody>
      </p:sp>
      <p:sp>
        <p:nvSpPr>
          <p:cNvPr id="3" name="Espace réservé du contenu 2"/>
          <p:cNvSpPr>
            <a:spLocks noGrp="1"/>
          </p:cNvSpPr>
          <p:nvPr>
            <p:ph sz="half" idx="1"/>
          </p:nvPr>
        </p:nvSpPr>
        <p:spPr>
          <a:xfrm>
            <a:off x="1655806" y="788722"/>
            <a:ext cx="10354962" cy="5506694"/>
          </a:xfrm>
        </p:spPr>
        <p:txBody>
          <a:bodyPr>
            <a:normAutofit/>
          </a:bodyPr>
          <a:lstStyle/>
          <a:p>
            <a:pPr marL="0" indent="0">
              <a:buNone/>
            </a:pPr>
            <a:r>
              <a:rPr lang="fr-FR" sz="2200" dirty="0"/>
              <a:t>L’ensemble des moyens travaille au takt time pour éviter les mudas</a:t>
            </a:r>
          </a:p>
          <a:p>
            <a:pPr marL="0" indent="0">
              <a:buNone/>
            </a:pPr>
            <a:r>
              <a:rPr lang="fr-FR" sz="2200" dirty="0" smtClean="0"/>
              <a:t>Ici M1 </a:t>
            </a:r>
            <a:r>
              <a:rPr lang="fr-FR" sz="2200" dirty="0"/>
              <a:t>et M3 vont trop vite, </a:t>
            </a:r>
            <a:r>
              <a:rPr lang="fr-FR" sz="2200" dirty="0" smtClean="0"/>
              <a:t>conséquence : on </a:t>
            </a:r>
            <a:r>
              <a:rPr lang="fr-FR" sz="2200" dirty="0"/>
              <a:t>gère un stock en permanence </a:t>
            </a:r>
            <a:r>
              <a:rPr lang="fr-FR" sz="2200" dirty="0" smtClean="0"/>
              <a:t>dû à la  </a:t>
            </a:r>
            <a:r>
              <a:rPr lang="fr-FR" sz="2200" b="1" dirty="0" smtClean="0"/>
              <a:t>surproduction . </a:t>
            </a:r>
            <a:r>
              <a:rPr lang="fr-FR" sz="2200" dirty="0" smtClean="0"/>
              <a:t>Ce stock permet à M2 de travailler plus longtemps pour absorber la demande</a:t>
            </a:r>
            <a:endParaRPr lang="fr-FR" sz="2200" dirty="0"/>
          </a:p>
        </p:txBody>
      </p:sp>
      <p:sp>
        <p:nvSpPr>
          <p:cNvPr id="5" name="Espace réservé du pied de page 4"/>
          <p:cNvSpPr>
            <a:spLocks noGrp="1"/>
          </p:cNvSpPr>
          <p:nvPr>
            <p:ph type="ftr" sz="quarter" idx="11"/>
          </p:nvPr>
        </p:nvSpPr>
        <p:spPr/>
        <p:txBody>
          <a:bodyPr/>
          <a:lstStyle/>
          <a:p>
            <a:r>
              <a:rPr lang="fr-FR" smtClean="0"/>
              <a:t>JD 202é</a:t>
            </a:r>
            <a:endParaRPr lang="fr-FR" dirty="0"/>
          </a:p>
        </p:txBody>
      </p:sp>
      <p:sp>
        <p:nvSpPr>
          <p:cNvPr id="33" name="Espace réservé du numéro de diapositive 4">
            <a:extLst>
              <a:ext uri="{FF2B5EF4-FFF2-40B4-BE49-F238E27FC236}">
                <a16:creationId xmlns="" xmlns:a16="http://schemas.microsoft.com/office/drawing/2014/main"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9</a:t>
            </a:fld>
            <a:endParaRPr lang="en-US" dirty="0"/>
          </a:p>
        </p:txBody>
      </p:sp>
      <p:pic>
        <p:nvPicPr>
          <p:cNvPr id="6" name="Image 5"/>
          <p:cNvPicPr>
            <a:picLocks noChangeAspect="1"/>
          </p:cNvPicPr>
          <p:nvPr/>
        </p:nvPicPr>
        <p:blipFill>
          <a:blip r:embed="rId2"/>
          <a:stretch>
            <a:fillRect/>
          </a:stretch>
        </p:blipFill>
        <p:spPr>
          <a:xfrm>
            <a:off x="2268920" y="2362062"/>
            <a:ext cx="8713972" cy="4546648"/>
          </a:xfrm>
          <a:prstGeom prst="rect">
            <a:avLst/>
          </a:prstGeom>
        </p:spPr>
      </p:pic>
    </p:spTree>
    <p:extLst>
      <p:ext uri="{BB962C8B-B14F-4D97-AF65-F5344CB8AC3E}">
        <p14:creationId xmlns:p14="http://schemas.microsoft.com/office/powerpoint/2010/main" val="1877474078"/>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8050</TotalTime>
  <Words>714</Words>
  <Application>Microsoft Office PowerPoint</Application>
  <PresentationFormat>Grand écran</PresentationFormat>
  <Paragraphs>154</Paragraphs>
  <Slides>14</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Century Gothic</vt:lpstr>
      <vt:lpstr>Wingdings</vt:lpstr>
      <vt:lpstr>Wingdings 3</vt:lpstr>
      <vt:lpstr>Brin</vt:lpstr>
      <vt:lpstr>Fondamentaux du Lean</vt:lpstr>
      <vt:lpstr>Le Lean  en tant que système</vt:lpstr>
      <vt:lpstr>Le Lissage de l’activité</vt:lpstr>
      <vt:lpstr>Le Lissage de l’activité</vt:lpstr>
      <vt:lpstr>Lissage  1) Taille des lots</vt:lpstr>
      <vt:lpstr>Lissage  2) Takt Time</vt:lpstr>
      <vt:lpstr>Lissage  2) Takt Time</vt:lpstr>
      <vt:lpstr>Lissage  3) Alignement au Takt Time</vt:lpstr>
      <vt:lpstr>Lissage  3) Alignement au Takt Time</vt:lpstr>
      <vt:lpstr>Lissage  4) Lissage de charge</vt:lpstr>
      <vt:lpstr>Lissage  5) Lissage et Equilibrage</vt:lpstr>
      <vt:lpstr>Lissage  5) Lissage et Equilibrage</vt:lpstr>
      <vt:lpstr>Lissage et industrie 4.0</vt:lpstr>
      <vt:lpstr>Liens utiles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du Lean</dc:title>
  <dc:creator>Joel Duflot</dc:creator>
  <cp:lastModifiedBy>Joel Duflot</cp:lastModifiedBy>
  <cp:revision>231</cp:revision>
  <dcterms:created xsi:type="dcterms:W3CDTF">2020-01-06T14:13:52Z</dcterms:created>
  <dcterms:modified xsi:type="dcterms:W3CDTF">2022-05-21T12:39:44Z</dcterms:modified>
</cp:coreProperties>
</file>